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75" r:id="rId6"/>
  </p:sldMasterIdLst>
  <p:notesMasterIdLst>
    <p:notesMasterId r:id="rId22"/>
  </p:notesMasterIdLst>
  <p:sldIdLst>
    <p:sldId id="3948" r:id="rId7"/>
    <p:sldId id="3982" r:id="rId8"/>
    <p:sldId id="3975" r:id="rId9"/>
    <p:sldId id="3990" r:id="rId10"/>
    <p:sldId id="3980" r:id="rId11"/>
    <p:sldId id="3971" r:id="rId12"/>
    <p:sldId id="3836" r:id="rId13"/>
    <p:sldId id="3991" r:id="rId14"/>
    <p:sldId id="3841" r:id="rId15"/>
    <p:sldId id="3856" r:id="rId16"/>
    <p:sldId id="3857" r:id="rId17"/>
    <p:sldId id="3858" r:id="rId18"/>
    <p:sldId id="3986" r:id="rId19"/>
    <p:sldId id="3981" r:id="rId20"/>
    <p:sldId id="3985"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29" userDrawn="1">
          <p15:clr>
            <a:srgbClr val="A4A3A4"/>
          </p15:clr>
        </p15:guide>
        <p15:guide id="2" pos="46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863F78-0DD3-4779-350A-7D176B8E5A73}" name="Miettinen Essi" initials="ME" userId="S::essi.miettinen@aalto.fi::593ff2b8-c77c-4a99-a766-6d44f14caa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A963"/>
    <a:srgbClr val="7EC376"/>
    <a:srgbClr val="5B9BD5"/>
    <a:srgbClr val="A6C9E8"/>
    <a:srgbClr val="FFCCCC"/>
    <a:srgbClr val="9999FF"/>
    <a:srgbClr val="C8E6C9"/>
    <a:srgbClr val="FF99FF"/>
    <a:srgbClr val="4472C4"/>
    <a:srgbClr val="F7F7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057" autoAdjust="0"/>
  </p:normalViewPr>
  <p:slideViewPr>
    <p:cSldViewPr snapToGrid="0">
      <p:cViewPr varScale="1">
        <p:scale>
          <a:sx n="50" d="100"/>
          <a:sy n="50" d="100"/>
        </p:scale>
        <p:origin x="1260" y="44"/>
      </p:cViewPr>
      <p:guideLst>
        <p:guide orient="horz" pos="3929"/>
        <p:guide pos="4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A07633C-3AA1-4874-9D0B-76E6150BAF9F}" type="datetimeFigureOut">
              <a:rPr lang="en-GB" smtClean="0"/>
              <a:t>16/01/2026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CC21B66-EEAF-4134-B938-41A5B9977DC7}" type="slidenum">
              <a:rPr lang="en-GB" smtClean="0"/>
              <a:t>‹#›</a:t>
            </a:fld>
            <a:endParaRPr lang="en-GB"/>
          </a:p>
        </p:txBody>
      </p:sp>
    </p:spTree>
    <p:extLst>
      <p:ext uri="{BB962C8B-B14F-4D97-AF65-F5344CB8AC3E}">
        <p14:creationId xmlns:p14="http://schemas.microsoft.com/office/powerpoint/2010/main" val="3306052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a:p>
        </p:txBody>
      </p:sp>
      <p:sp>
        <p:nvSpPr>
          <p:cNvPr id="4" name="Slide Number Placeholder 3"/>
          <p:cNvSpPr>
            <a:spLocks noGrp="1"/>
          </p:cNvSpPr>
          <p:nvPr>
            <p:ph type="sldNum" sz="quarter" idx="5"/>
          </p:nvPr>
        </p:nvSpPr>
        <p:spPr/>
        <p:txBody>
          <a:bodyPr/>
          <a:lstStyle/>
          <a:p>
            <a:fld id="{BCC21B66-EEAF-4134-B938-41A5B9977DC7}" type="slidenum">
              <a:rPr lang="en-GB" smtClean="0"/>
              <a:t>1</a:t>
            </a:fld>
            <a:endParaRPr lang="en-GB"/>
          </a:p>
        </p:txBody>
      </p:sp>
    </p:spTree>
    <p:extLst>
      <p:ext uri="{BB962C8B-B14F-4D97-AF65-F5344CB8AC3E}">
        <p14:creationId xmlns:p14="http://schemas.microsoft.com/office/powerpoint/2010/main" val="3438488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33E418-C684-4945-99FD-AD67B519583E}" type="slidenum">
              <a:rPr lang="en-GB" smtClean="0"/>
              <a:t>7</a:t>
            </a:fld>
            <a:endParaRPr lang="en-GB"/>
          </a:p>
        </p:txBody>
      </p:sp>
    </p:spTree>
    <p:extLst>
      <p:ext uri="{BB962C8B-B14F-4D97-AF65-F5344CB8AC3E}">
        <p14:creationId xmlns:p14="http://schemas.microsoft.com/office/powerpoint/2010/main" val="3910972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33E418-C684-4945-99FD-AD67B519583E}" type="slidenum">
              <a:rPr lang="en-GB" smtClean="0"/>
              <a:t>9</a:t>
            </a:fld>
            <a:endParaRPr lang="en-GB"/>
          </a:p>
        </p:txBody>
      </p:sp>
    </p:spTree>
    <p:extLst>
      <p:ext uri="{BB962C8B-B14F-4D97-AF65-F5344CB8AC3E}">
        <p14:creationId xmlns:p14="http://schemas.microsoft.com/office/powerpoint/2010/main" val="3760843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33E418-C684-4945-99FD-AD67B519583E}" type="slidenum">
              <a:rPr lang="en-GB" smtClean="0"/>
              <a:t>10</a:t>
            </a:fld>
            <a:endParaRPr lang="en-GB"/>
          </a:p>
        </p:txBody>
      </p:sp>
    </p:spTree>
    <p:extLst>
      <p:ext uri="{BB962C8B-B14F-4D97-AF65-F5344CB8AC3E}">
        <p14:creationId xmlns:p14="http://schemas.microsoft.com/office/powerpoint/2010/main" val="2201398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33E418-C684-4945-99FD-AD67B519583E}" type="slidenum">
              <a:rPr lang="en-GB" smtClean="0"/>
              <a:t>11</a:t>
            </a:fld>
            <a:endParaRPr lang="en-GB"/>
          </a:p>
        </p:txBody>
      </p:sp>
    </p:spTree>
    <p:extLst>
      <p:ext uri="{BB962C8B-B14F-4D97-AF65-F5344CB8AC3E}">
        <p14:creationId xmlns:p14="http://schemas.microsoft.com/office/powerpoint/2010/main" val="4127003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33E418-C684-4945-99FD-AD67B519583E}" type="slidenum">
              <a:rPr lang="en-GB" smtClean="0"/>
              <a:t>12</a:t>
            </a:fld>
            <a:endParaRPr lang="en-GB"/>
          </a:p>
        </p:txBody>
      </p:sp>
    </p:spTree>
    <p:extLst>
      <p:ext uri="{BB962C8B-B14F-4D97-AF65-F5344CB8AC3E}">
        <p14:creationId xmlns:p14="http://schemas.microsoft.com/office/powerpoint/2010/main" val="3299956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Master" Target="../slideMasters/slideMaster2.xml"/><Relationship Id="rId5" Type="http://schemas.openxmlformats.org/officeDocument/2006/relationships/image" Target="../media/image9.png"/><Relationship Id="rId4"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emf"/><Relationship Id="rId1" Type="http://schemas.openxmlformats.org/officeDocument/2006/relationships/slideMaster" Target="../slideMasters/slideMaster3.xml"/><Relationship Id="rId4" Type="http://schemas.openxmlformats.org/officeDocument/2006/relationships/image" Target="../media/image9.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732-DB9F-0F2E-C372-D0280A57B3D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nb-NO"/>
              <a:t>Click to edit Master title style</a:t>
            </a:r>
          </a:p>
        </p:txBody>
      </p:sp>
      <p:sp>
        <p:nvSpPr>
          <p:cNvPr id="3" name="Subtitle 2">
            <a:extLst>
              <a:ext uri="{FF2B5EF4-FFF2-40B4-BE49-F238E27FC236}">
                <a16:creationId xmlns:a16="http://schemas.microsoft.com/office/drawing/2014/main" id="{B91AF83A-0AC3-51D1-84B3-B53D894FF0AE}"/>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Click to edit Master subtitle style</a:t>
            </a:r>
          </a:p>
        </p:txBody>
      </p:sp>
      <p:sp>
        <p:nvSpPr>
          <p:cNvPr id="4" name="Date Placeholder 3">
            <a:extLst>
              <a:ext uri="{FF2B5EF4-FFF2-40B4-BE49-F238E27FC236}">
                <a16:creationId xmlns:a16="http://schemas.microsoft.com/office/drawing/2014/main" id="{AF464C0B-47C2-1B97-8D4C-978AAF6295A5}"/>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5" name="Footer Placeholder 4">
            <a:extLst>
              <a:ext uri="{FF2B5EF4-FFF2-40B4-BE49-F238E27FC236}">
                <a16:creationId xmlns:a16="http://schemas.microsoft.com/office/drawing/2014/main" id="{702EEFA4-2590-7AD8-F790-B4AFED4A411B}"/>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E50DEBA0-6341-EA42-A267-FDCB44CE297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318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9FB5A-53B1-CAD3-939B-B5FBF7F4E111}"/>
              </a:ext>
            </a:extLst>
          </p:cNvPr>
          <p:cNvSpPr>
            <a:spLocks noGrp="1"/>
          </p:cNvSpPr>
          <p:nvPr>
            <p:ph type="title" hasCustomPrompt="1"/>
          </p:nvPr>
        </p:nvSpPr>
        <p:spPr/>
        <p:txBody>
          <a:bodyPr/>
          <a:lstStyle/>
          <a:p>
            <a:r>
              <a:rPr lang="nb-NO"/>
              <a:t>Click to edit Master title style</a:t>
            </a:r>
          </a:p>
        </p:txBody>
      </p:sp>
      <p:sp>
        <p:nvSpPr>
          <p:cNvPr id="3" name="Vertical Text Placeholder 2">
            <a:extLst>
              <a:ext uri="{FF2B5EF4-FFF2-40B4-BE49-F238E27FC236}">
                <a16:creationId xmlns:a16="http://schemas.microsoft.com/office/drawing/2014/main" id="{F4D9DB7A-7633-A8BE-24A1-F6FCFCC5C1AC}"/>
              </a:ext>
            </a:extLst>
          </p:cNvPr>
          <p:cNvSpPr>
            <a:spLocks noGrp="1"/>
          </p:cNvSpPr>
          <p:nvPr>
            <p:ph type="body" orient="vert" idx="1" hasCustomPrompt="1"/>
          </p:nvPr>
        </p:nvSpPr>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49FB2627-C47E-B998-7CE5-B58B029BBE0B}"/>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5" name="Footer Placeholder 4">
            <a:extLst>
              <a:ext uri="{FF2B5EF4-FFF2-40B4-BE49-F238E27FC236}">
                <a16:creationId xmlns:a16="http://schemas.microsoft.com/office/drawing/2014/main" id="{BE1BC101-2CD0-AF9B-8053-B9C311CA897F}"/>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B180F919-CA95-EDA5-2D99-1118E9B1DE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01391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397FBD-B743-E330-029A-62A3A8480B05}"/>
              </a:ext>
            </a:extLst>
          </p:cNvPr>
          <p:cNvSpPr>
            <a:spLocks noGrp="1"/>
          </p:cNvSpPr>
          <p:nvPr>
            <p:ph type="title" orient="vert" hasCustomPrompt="1"/>
          </p:nvPr>
        </p:nvSpPr>
        <p:spPr>
          <a:xfrm>
            <a:off x="8724900" y="365125"/>
            <a:ext cx="2628900" cy="5811838"/>
          </a:xfrm>
        </p:spPr>
        <p:txBody>
          <a:bodyPr vert="eaVert"/>
          <a:lstStyle/>
          <a:p>
            <a:r>
              <a:rPr lang="nb-NO"/>
              <a:t>Click to edit Master title style</a:t>
            </a:r>
          </a:p>
        </p:txBody>
      </p:sp>
      <p:sp>
        <p:nvSpPr>
          <p:cNvPr id="3" name="Vertical Text Placeholder 2">
            <a:extLst>
              <a:ext uri="{FF2B5EF4-FFF2-40B4-BE49-F238E27FC236}">
                <a16:creationId xmlns:a16="http://schemas.microsoft.com/office/drawing/2014/main" id="{D0D49952-2875-5135-8802-D08DA4775F69}"/>
              </a:ext>
            </a:extLst>
          </p:cNvPr>
          <p:cNvSpPr>
            <a:spLocks noGrp="1"/>
          </p:cNvSpPr>
          <p:nvPr>
            <p:ph type="body" orient="vert" idx="1" hasCustomPrompt="1"/>
          </p:nvPr>
        </p:nvSpPr>
        <p:spPr>
          <a:xfrm>
            <a:off x="838200" y="365125"/>
            <a:ext cx="7734300" cy="5811838"/>
          </a:xfrm>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AC74E532-C64E-78F0-694A-09AC03C8851C}"/>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5" name="Footer Placeholder 4">
            <a:extLst>
              <a:ext uri="{FF2B5EF4-FFF2-40B4-BE49-F238E27FC236}">
                <a16:creationId xmlns:a16="http://schemas.microsoft.com/office/drawing/2014/main" id="{8E92F9AC-3C38-B4BC-E48B-6D7A1E839906}"/>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4FBE213F-DE9E-7B88-05FD-42F0D78FE764}"/>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77154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728313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348349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586740" y="2424685"/>
            <a:ext cx="11230205" cy="2081394"/>
          </a:xfrm>
          <a:noFill/>
        </p:spPr>
        <p:txBody>
          <a:bodyPr wrap="square" lIns="360072" tIns="360072" rIns="360072" bIns="360072" anchor="ctr" anchorCtr="0">
            <a:spAutoFit/>
          </a:bodyPr>
          <a:lstStyle>
            <a:lvl1pPr marL="0" indent="0" algn="l">
              <a:buFont typeface="Arial" panose="020B0604020202020204" pitchFamily="34" charset="0"/>
              <a:buNone/>
              <a:defRPr lang="en-GB" sz="4400" kern="1200" dirty="0">
                <a:solidFill>
                  <a:schemeClr val="tx2"/>
                </a:solidFill>
                <a:latin typeface="+mj-lt"/>
                <a:ea typeface="+mj-ea"/>
                <a:cs typeface="+mj-cs"/>
              </a:defRPr>
            </a:lvl1pPr>
          </a:lstStyle>
          <a:p>
            <a:r>
              <a:rPr lang="nb-NO"/>
              <a:t>Click to edit Master title style</a:t>
            </a:r>
            <a:br>
              <a:rPr lang="nb-NO"/>
            </a:br>
            <a:r>
              <a:rPr lang="nb-NO"/>
              <a:t>sdfsdf </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1005840" y="4576134"/>
            <a:ext cx="10036903" cy="1895785"/>
          </a:xfrm>
        </p:spPr>
        <p:txBody>
          <a:bodyPr/>
          <a:lstStyle>
            <a:lvl1pPr marL="180000" indent="0" algn="l" defTabSz="914537" rtl="0" eaLnBrk="1" latinLnBrk="0" hangingPunct="1">
              <a:lnSpc>
                <a:spcPct val="100000"/>
              </a:lnSpc>
              <a:spcBef>
                <a:spcPts val="0"/>
              </a:spcBef>
              <a:spcAft>
                <a:spcPts val="500"/>
              </a:spcAft>
              <a:buFont typeface="Arial" panose="020B0604020202020204" pitchFamily="34" charset="0"/>
              <a:buNone/>
              <a:defRPr lang="en-GB" sz="2400" kern="1200" baseline="0" dirty="0">
                <a:solidFill>
                  <a:srgbClr val="2E75B6"/>
                </a:solidFill>
                <a:latin typeface="+mn-lt"/>
                <a:ea typeface="+mn-ea"/>
                <a:cs typeface="+mn-cs"/>
              </a:defRPr>
            </a:lvl1pPr>
          </a:lstStyle>
          <a:p>
            <a:pPr lvl="0"/>
            <a:r>
              <a:rPr lang="nb-NO"/>
              <a:t>Ola Nordmann</a:t>
            </a:r>
          </a:p>
        </p:txBody>
      </p:sp>
      <p:pic>
        <p:nvPicPr>
          <p:cNvPr id="12"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79759300-AAF4-3BF5-79F3-66412039931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01338" y="6016856"/>
            <a:ext cx="1358087" cy="53633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4583BC87-2B79-49D8-C75C-0DD07CE2D5BB}"/>
              </a:ext>
            </a:extLst>
          </p:cNvPr>
          <p:cNvSpPr txBox="1"/>
          <p:nvPr userDrawn="1"/>
        </p:nvSpPr>
        <p:spPr>
          <a:xfrm>
            <a:off x="10639426" y="6495276"/>
            <a:ext cx="1514474" cy="246221"/>
          </a:xfrm>
          <a:prstGeom prst="rect">
            <a:avLst/>
          </a:prstGeom>
          <a:noFill/>
        </p:spPr>
        <p:txBody>
          <a:bodyPr wrap="square" rtlCol="0">
            <a:spAutoFit/>
          </a:bodyPr>
          <a:lstStyle/>
          <a:p>
            <a:r>
              <a:rPr lang="nb-NO" sz="1000"/>
              <a:t>Copyright © SINTEF 2023</a:t>
            </a:r>
          </a:p>
        </p:txBody>
      </p:sp>
      <p:pic>
        <p:nvPicPr>
          <p:cNvPr id="16" name="Picture 15">
            <a:extLst>
              <a:ext uri="{FF2B5EF4-FFF2-40B4-BE49-F238E27FC236}">
                <a16:creationId xmlns:a16="http://schemas.microsoft.com/office/drawing/2014/main" id="{6F612CAA-4597-01E3-48EF-F5E245F12D96}"/>
              </a:ext>
            </a:extLst>
          </p:cNvPr>
          <p:cNvPicPr>
            <a:picLocks noChangeAspect="1"/>
          </p:cNvPicPr>
          <p:nvPr userDrawn="1"/>
        </p:nvPicPr>
        <p:blipFill>
          <a:blip r:embed="rId4"/>
          <a:stretch>
            <a:fillRect/>
          </a:stretch>
        </p:blipFill>
        <p:spPr>
          <a:xfrm>
            <a:off x="8774607" y="179748"/>
            <a:ext cx="3285631" cy="821408"/>
          </a:xfrm>
          <a:prstGeom prst="rect">
            <a:avLst/>
          </a:prstGeom>
        </p:spPr>
      </p:pic>
    </p:spTree>
    <p:extLst>
      <p:ext uri="{BB962C8B-B14F-4D97-AF65-F5344CB8AC3E}">
        <p14:creationId xmlns:p14="http://schemas.microsoft.com/office/powerpoint/2010/main" val="4245710969"/>
      </p:ext>
    </p:extLst>
  </p:cSld>
  <p:clrMapOvr>
    <a:masterClrMapping/>
  </p:clrMapOvr>
  <p:extLst>
    <p:ext uri="{DCECCB84-F9BA-43D5-87BE-67443E8EF086}">
      <p15:sldGuideLst xmlns:p15="http://schemas.microsoft.com/office/powerpoint/2012/main">
        <p15:guide id="2" pos="7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129742" y="2706389"/>
            <a:ext cx="9931043" cy="1427223"/>
          </a:xfrm>
          <a:solidFill>
            <a:schemeClr val="bg1"/>
          </a:solidFill>
        </p:spPr>
        <p:txBody>
          <a:bodyPr wrap="square"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515892" y="4695515"/>
            <a:ext cx="3888486" cy="688522"/>
          </a:xfrm>
        </p:spPr>
        <p:txBody>
          <a:bodyPr/>
          <a:lstStyle>
            <a:lvl1pPr marL="180000" indent="0">
              <a:lnSpc>
                <a:spcPct val="100000"/>
              </a:lnSpc>
              <a:spcBef>
                <a:spcPts val="0"/>
              </a:spcBef>
              <a:spcAft>
                <a:spcPts val="500"/>
              </a:spcAft>
              <a:buNone/>
              <a:defRPr sz="1600" baseline="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726997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710023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4254459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5" name="Plassholder for bunntekst 4"/>
          <p:cNvSpPr>
            <a:spLocks noGrp="1"/>
          </p:cNvSpPr>
          <p:nvPr>
            <p:ph type="ftr" sz="quarter" idx="16"/>
          </p:nvPr>
        </p:nvSpPr>
        <p:spPr>
          <a:xfrm>
            <a:off x="954183" y="6514982"/>
            <a:ext cx="7443537" cy="184666"/>
          </a:xfrm>
          <a:prstGeom prst="rect">
            <a:avLst/>
          </a:prstGeom>
        </p:spPr>
        <p:txBody>
          <a:bodyPr/>
          <a:lstStyle/>
          <a:p>
            <a:endParaRPr lang="nb-NO"/>
          </a:p>
        </p:txBody>
      </p:sp>
      <p:sp>
        <p:nvSpPr>
          <p:cNvPr id="6" name="Plassholder for lysbildenummer 5"/>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0" name="smartart"/>
          <p:cNvSpPr>
            <a:spLocks noGrp="1"/>
          </p:cNvSpPr>
          <p:nvPr>
            <p:ph type="dgm" sz="quarter" idx="20" hasCustomPrompt="1"/>
          </p:nvPr>
        </p:nvSpPr>
        <p:spPr>
          <a:xfrm>
            <a:off x="10793052" y="6255782"/>
            <a:ext cx="981186" cy="214227"/>
          </a:xfrm>
          <a:prstGeom prst="rect">
            <a:avLst/>
          </a:prstGeom>
          <a:blipFill>
            <a:blip r:embed="rId3"/>
            <a:stretch>
              <a:fillRect/>
            </a:stretch>
          </a:blipFill>
        </p:spPr>
        <p:txBody>
          <a:bodyPr lIns="0" tIns="0" rIns="0" bIns="0"/>
          <a:lstStyle>
            <a:lvl1pPr marL="0" indent="0">
              <a:buNone/>
              <a:defRPr sz="100" baseline="0"/>
            </a:lvl1pPr>
          </a:lstStyle>
          <a:p>
            <a:r>
              <a:rPr lang="nb-NO" sz="100"/>
              <a:t> </a:t>
            </a:r>
            <a:endParaRPr lang="nb-NO"/>
          </a:p>
        </p:txBody>
      </p:sp>
      <p:pic>
        <p:nvPicPr>
          <p:cNvPr id="11" name="logo_blaa"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230412465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4" name="Plassholder for bunntekst 3"/>
          <p:cNvSpPr>
            <a:spLocks noGrp="1"/>
          </p:cNvSpPr>
          <p:nvPr>
            <p:ph type="ftr" sz="quarter" idx="16"/>
          </p:nvPr>
        </p:nvSpPr>
        <p:spPr>
          <a:xfrm>
            <a:off x="954183" y="6514982"/>
            <a:ext cx="7443537" cy="184666"/>
          </a:xfrm>
          <a:prstGeom prst="rect">
            <a:avLst/>
          </a:prstGeom>
        </p:spPr>
        <p:txBody>
          <a:bodyPr/>
          <a:lstStyle/>
          <a:p>
            <a:endParaRPr lang="nb-NO"/>
          </a:p>
        </p:txBody>
      </p:sp>
      <p:sp>
        <p:nvSpPr>
          <p:cNvPr id="5" name="Plassholder for lysbildenummer 4"/>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3" name="smartart"/>
          <p:cNvSpPr>
            <a:spLocks noGrp="1"/>
          </p:cNvSpPr>
          <p:nvPr>
            <p:ph type="dgm" sz="quarter" idx="20" hasCustomPrompt="1"/>
          </p:nvPr>
        </p:nvSpPr>
        <p:spPr>
          <a:xfrm>
            <a:off x="10793052" y="6255782"/>
            <a:ext cx="981186" cy="214227"/>
          </a:xfrm>
          <a:prstGeom prst="rect">
            <a:avLst/>
          </a:prstGeom>
          <a:blipFill>
            <a:blip r:embed="rId2"/>
            <a:stretch>
              <a:fillRect/>
            </a:stretch>
          </a:blipFill>
        </p:spPr>
        <p:txBody>
          <a:bodyPr lIns="0" tIns="0" rIns="0" bIns="0"/>
          <a:lstStyle>
            <a:lvl1pPr marL="0" indent="0">
              <a:buNone/>
              <a:defRPr sz="100" baseline="0"/>
            </a:lvl1pPr>
          </a:lstStyle>
          <a:p>
            <a:r>
              <a:rPr lang="nb-NO" sz="100"/>
              <a:t> </a:t>
            </a:r>
            <a:endParaRPr lang="nb-NO"/>
          </a:p>
        </p:txBody>
      </p:sp>
      <p:pic>
        <p:nvPicPr>
          <p:cNvPr id="14"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178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373A5-6238-5CB9-A640-652633F41F66}"/>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0E5FC398-66F0-E475-DE95-F21C0D3C6EF0}"/>
              </a:ext>
            </a:extLst>
          </p:cNvPr>
          <p:cNvSpPr>
            <a:spLocks noGrp="1"/>
          </p:cNvSpPr>
          <p:nvPr>
            <p:ph idx="1" hasCustomPrompt="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2BE77623-C77C-899B-F680-C8043DCD26F9}"/>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5" name="Footer Placeholder 4">
            <a:extLst>
              <a:ext uri="{FF2B5EF4-FFF2-40B4-BE49-F238E27FC236}">
                <a16:creationId xmlns:a16="http://schemas.microsoft.com/office/drawing/2014/main" id="{09BDB4A6-ED27-7855-DA21-F5B9027C15C4}"/>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65D93839-A7F6-A2AD-2A02-35931369C63E}"/>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423332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26495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670178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31667767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0169033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9330202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6325086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851281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700176" y="2706389"/>
            <a:ext cx="9360609" cy="1427223"/>
          </a:xfrm>
          <a:solidFill>
            <a:schemeClr val="bg1"/>
          </a:solidFill>
        </p:spPr>
        <p:txBody>
          <a:bodyPr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903738" y="5652707"/>
            <a:ext cx="3888486" cy="688522"/>
          </a:xfrm>
        </p:spPr>
        <p:txBody>
          <a:bodyPr/>
          <a:lstStyle>
            <a:lvl1pPr marL="180000" indent="0">
              <a:spcBef>
                <a:spcPts val="0"/>
              </a:spcBef>
              <a:spcAft>
                <a:spcPts val="1000"/>
              </a:spcAft>
              <a:buNone/>
              <a:defRPr sz="1600" baseline="0">
                <a:solidFill>
                  <a:schemeClr val="accent2"/>
                </a:solidFill>
              </a:defRPr>
            </a:lvl1pPr>
          </a:lstStyle>
          <a:p>
            <a:pPr lvl="0"/>
            <a:r>
              <a:rPr lang="nb-NO"/>
              <a:t>Ola Nordmann</a:t>
            </a:r>
          </a:p>
          <a:p>
            <a:pPr lvl="0"/>
            <a:r>
              <a:rPr lang="nb-NO"/>
              <a:t>Month 2016</a:t>
            </a:r>
          </a:p>
        </p:txBody>
      </p:sp>
      <p:pic>
        <p:nvPicPr>
          <p:cNvPr id="7"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4C957E1B-D03B-477B-8E7D-59BABA760DB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99940" y="5897828"/>
            <a:ext cx="1659485" cy="65536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D40506E-A3DC-461B-880C-054BDFEFCC08}"/>
              </a:ext>
            </a:extLst>
          </p:cNvPr>
          <p:cNvSpPr txBox="1"/>
          <p:nvPr userDrawn="1"/>
        </p:nvSpPr>
        <p:spPr>
          <a:xfrm>
            <a:off x="10334625" y="6495276"/>
            <a:ext cx="1790700" cy="276999"/>
          </a:xfrm>
          <a:prstGeom prst="rect">
            <a:avLst/>
          </a:prstGeom>
          <a:noFill/>
        </p:spPr>
        <p:txBody>
          <a:bodyPr wrap="square" rtlCol="0">
            <a:spAutoFit/>
          </a:bodyPr>
          <a:lstStyle/>
          <a:p>
            <a:r>
              <a:rPr lang="nb-NO" sz="1200"/>
              <a:t>Copyright © SINTEF 2022</a:t>
            </a:r>
          </a:p>
        </p:txBody>
      </p:sp>
    </p:spTree>
    <p:extLst>
      <p:ext uri="{BB962C8B-B14F-4D97-AF65-F5344CB8AC3E}">
        <p14:creationId xmlns:p14="http://schemas.microsoft.com/office/powerpoint/2010/main" val="2472128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971670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0873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1B23E-52A6-6053-B133-14D62BA4C207}"/>
              </a:ext>
            </a:extLst>
          </p:cNvPr>
          <p:cNvSpPr>
            <a:spLocks noGrp="1"/>
          </p:cNvSpPr>
          <p:nvPr>
            <p:ph type="title" hasCustomPrompt="1"/>
          </p:nvPr>
        </p:nvSpPr>
        <p:spPr>
          <a:xfrm>
            <a:off x="831850" y="1709738"/>
            <a:ext cx="10515600" cy="2852737"/>
          </a:xfrm>
        </p:spPr>
        <p:txBody>
          <a:bodyPr anchor="b"/>
          <a:lstStyle>
            <a:lvl1pPr>
              <a:defRPr sz="6000"/>
            </a:lvl1pPr>
          </a:lstStyle>
          <a:p>
            <a:r>
              <a:rPr lang="nb-NO"/>
              <a:t>Click to edit Master title style</a:t>
            </a:r>
          </a:p>
        </p:txBody>
      </p:sp>
      <p:sp>
        <p:nvSpPr>
          <p:cNvPr id="3" name="Text Placeholder 2">
            <a:extLst>
              <a:ext uri="{FF2B5EF4-FFF2-40B4-BE49-F238E27FC236}">
                <a16:creationId xmlns:a16="http://schemas.microsoft.com/office/drawing/2014/main" id="{9B42C461-81DE-5B5C-B0C1-960DD9E343E8}"/>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Click to edit Master text styles</a:t>
            </a:r>
          </a:p>
        </p:txBody>
      </p:sp>
      <p:sp>
        <p:nvSpPr>
          <p:cNvPr id="4" name="Date Placeholder 3">
            <a:extLst>
              <a:ext uri="{FF2B5EF4-FFF2-40B4-BE49-F238E27FC236}">
                <a16:creationId xmlns:a16="http://schemas.microsoft.com/office/drawing/2014/main" id="{4D8604E4-04EC-F55A-3150-24BCFE52DB60}"/>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5" name="Footer Placeholder 4">
            <a:extLst>
              <a:ext uri="{FF2B5EF4-FFF2-40B4-BE49-F238E27FC236}">
                <a16:creationId xmlns:a16="http://schemas.microsoft.com/office/drawing/2014/main" id="{8DBF9E0F-48E3-9092-4BEA-E8ACE3865343}"/>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CDABE0E4-13E8-B165-A088-63265075826C}"/>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280985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pic>
        <p:nvPicPr>
          <p:cNvPr id="11"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66240854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pic>
        <p:nvPicPr>
          <p:cNvPr id="14" name="logo_blaa" hidden="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4118032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0856590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1125693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2825122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465951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173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8A089-DABE-F191-ACCC-867DF9DB5125}"/>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DBE7D502-F796-ED95-268F-B71B050D0BAC}"/>
              </a:ext>
            </a:extLst>
          </p:cNvPr>
          <p:cNvSpPr>
            <a:spLocks noGrp="1"/>
          </p:cNvSpPr>
          <p:nvPr>
            <p:ph sz="half" idx="1" hasCustomPrompt="1"/>
          </p:nvPr>
        </p:nvSpPr>
        <p:spPr>
          <a:xfrm>
            <a:off x="838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Content Placeholder 3">
            <a:extLst>
              <a:ext uri="{FF2B5EF4-FFF2-40B4-BE49-F238E27FC236}">
                <a16:creationId xmlns:a16="http://schemas.microsoft.com/office/drawing/2014/main" id="{F07F237C-3DDB-F677-FAA7-F7FA1845F65E}"/>
              </a:ext>
            </a:extLst>
          </p:cNvPr>
          <p:cNvSpPr>
            <a:spLocks noGrp="1"/>
          </p:cNvSpPr>
          <p:nvPr>
            <p:ph sz="half" idx="2" hasCustomPrompt="1"/>
          </p:nvPr>
        </p:nvSpPr>
        <p:spPr>
          <a:xfrm>
            <a:off x="6172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Date Placeholder 4">
            <a:extLst>
              <a:ext uri="{FF2B5EF4-FFF2-40B4-BE49-F238E27FC236}">
                <a16:creationId xmlns:a16="http://schemas.microsoft.com/office/drawing/2014/main" id="{78FDD9FF-98A7-F3CC-7B91-105A9A009398}"/>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6" name="Footer Placeholder 5">
            <a:extLst>
              <a:ext uri="{FF2B5EF4-FFF2-40B4-BE49-F238E27FC236}">
                <a16:creationId xmlns:a16="http://schemas.microsoft.com/office/drawing/2014/main" id="{24A89FFF-419A-0838-5281-13754CEC7E3E}"/>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5A2E4BD0-7B85-43B9-2547-E1DDC80349FA}"/>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51500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EF14E-7460-1B1C-03D7-F0D29A613F05}"/>
              </a:ext>
            </a:extLst>
          </p:cNvPr>
          <p:cNvSpPr>
            <a:spLocks noGrp="1"/>
          </p:cNvSpPr>
          <p:nvPr>
            <p:ph type="title" hasCustomPrompt="1"/>
          </p:nvPr>
        </p:nvSpPr>
        <p:spPr>
          <a:xfrm>
            <a:off x="839788" y="365125"/>
            <a:ext cx="10515600" cy="1325563"/>
          </a:xfrm>
        </p:spPr>
        <p:txBody>
          <a:bodyPr/>
          <a:lstStyle/>
          <a:p>
            <a:r>
              <a:rPr lang="nb-NO"/>
              <a:t>Click to edit Master title style</a:t>
            </a:r>
          </a:p>
        </p:txBody>
      </p:sp>
      <p:sp>
        <p:nvSpPr>
          <p:cNvPr id="3" name="Text Placeholder 2">
            <a:extLst>
              <a:ext uri="{FF2B5EF4-FFF2-40B4-BE49-F238E27FC236}">
                <a16:creationId xmlns:a16="http://schemas.microsoft.com/office/drawing/2014/main" id="{3A9A9FDD-12E7-6A1B-1726-6CA21F6987FF}"/>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4" name="Content Placeholder 3">
            <a:extLst>
              <a:ext uri="{FF2B5EF4-FFF2-40B4-BE49-F238E27FC236}">
                <a16:creationId xmlns:a16="http://schemas.microsoft.com/office/drawing/2014/main" id="{22C87AF6-4BA1-6CEC-968F-81189E79BEAB}"/>
              </a:ext>
            </a:extLst>
          </p:cNvPr>
          <p:cNvSpPr>
            <a:spLocks noGrp="1"/>
          </p:cNvSpPr>
          <p:nvPr>
            <p:ph sz="half" idx="2" hasCustomPrompt="1"/>
          </p:nvPr>
        </p:nvSpPr>
        <p:spPr>
          <a:xfrm>
            <a:off x="839788" y="2505075"/>
            <a:ext cx="5157787"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Text Placeholder 4">
            <a:extLst>
              <a:ext uri="{FF2B5EF4-FFF2-40B4-BE49-F238E27FC236}">
                <a16:creationId xmlns:a16="http://schemas.microsoft.com/office/drawing/2014/main" id="{EAC2E396-F66A-490A-ED96-2AB8FD0A80B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6" name="Content Placeholder 5">
            <a:extLst>
              <a:ext uri="{FF2B5EF4-FFF2-40B4-BE49-F238E27FC236}">
                <a16:creationId xmlns:a16="http://schemas.microsoft.com/office/drawing/2014/main" id="{73169D1A-39A6-2B86-7FE7-7A928CF2B78D}"/>
              </a:ext>
            </a:extLst>
          </p:cNvPr>
          <p:cNvSpPr>
            <a:spLocks noGrp="1"/>
          </p:cNvSpPr>
          <p:nvPr>
            <p:ph sz="quarter" idx="4" hasCustomPrompt="1"/>
          </p:nvPr>
        </p:nvSpPr>
        <p:spPr>
          <a:xfrm>
            <a:off x="6172200" y="2505075"/>
            <a:ext cx="5183188"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7" name="Date Placeholder 6">
            <a:extLst>
              <a:ext uri="{FF2B5EF4-FFF2-40B4-BE49-F238E27FC236}">
                <a16:creationId xmlns:a16="http://schemas.microsoft.com/office/drawing/2014/main" id="{43D955F5-4D00-1AC0-DF3E-F9C4394F65EF}"/>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8" name="Footer Placeholder 7">
            <a:extLst>
              <a:ext uri="{FF2B5EF4-FFF2-40B4-BE49-F238E27FC236}">
                <a16:creationId xmlns:a16="http://schemas.microsoft.com/office/drawing/2014/main" id="{78074560-5E59-6990-2C6F-F1C1A8F95246}"/>
              </a:ext>
            </a:extLst>
          </p:cNvPr>
          <p:cNvSpPr>
            <a:spLocks noGrp="1"/>
          </p:cNvSpPr>
          <p:nvPr>
            <p:ph type="ftr" sz="quarter" idx="11"/>
          </p:nvPr>
        </p:nvSpPr>
        <p:spPr/>
        <p:txBody>
          <a:bodyPr/>
          <a:lstStyle/>
          <a:p>
            <a:endParaRPr lang="nb-NO"/>
          </a:p>
        </p:txBody>
      </p:sp>
      <p:sp>
        <p:nvSpPr>
          <p:cNvPr id="9" name="Slide Number Placeholder 8">
            <a:extLst>
              <a:ext uri="{FF2B5EF4-FFF2-40B4-BE49-F238E27FC236}">
                <a16:creationId xmlns:a16="http://schemas.microsoft.com/office/drawing/2014/main" id="{70A8D83D-A596-4FBE-8C30-DD9803C46F5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9241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6E871-707E-9384-FD2A-EDE76E9009F2}"/>
              </a:ext>
            </a:extLst>
          </p:cNvPr>
          <p:cNvSpPr>
            <a:spLocks noGrp="1"/>
          </p:cNvSpPr>
          <p:nvPr>
            <p:ph type="title" hasCustomPrompt="1"/>
          </p:nvPr>
        </p:nvSpPr>
        <p:spPr/>
        <p:txBody>
          <a:bodyPr/>
          <a:lstStyle/>
          <a:p>
            <a:r>
              <a:rPr lang="nb-NO"/>
              <a:t>Click to edit Master title style</a:t>
            </a:r>
          </a:p>
        </p:txBody>
      </p:sp>
      <p:sp>
        <p:nvSpPr>
          <p:cNvPr id="3" name="Date Placeholder 2">
            <a:extLst>
              <a:ext uri="{FF2B5EF4-FFF2-40B4-BE49-F238E27FC236}">
                <a16:creationId xmlns:a16="http://schemas.microsoft.com/office/drawing/2014/main" id="{FDD14A9F-651D-571F-2D22-57505F9B9071}"/>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4" name="Footer Placeholder 3">
            <a:extLst>
              <a:ext uri="{FF2B5EF4-FFF2-40B4-BE49-F238E27FC236}">
                <a16:creationId xmlns:a16="http://schemas.microsoft.com/office/drawing/2014/main" id="{BDFB0F47-9979-F931-D4B5-2ACEF85E9D9E}"/>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984069D5-C36A-D6C0-89D2-FFE92D86D88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22809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384114-4895-C774-0F48-1B4796542DEE}"/>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3" name="Footer Placeholder 2">
            <a:extLst>
              <a:ext uri="{FF2B5EF4-FFF2-40B4-BE49-F238E27FC236}">
                <a16:creationId xmlns:a16="http://schemas.microsoft.com/office/drawing/2014/main" id="{5730373D-48AD-5A1A-863A-71396CAD0FFB}"/>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FF08B240-9051-23B4-C7DA-A501280DCC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8590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478C-CA8B-0CA0-3457-43F733D90F7C}"/>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Content Placeholder 2">
            <a:extLst>
              <a:ext uri="{FF2B5EF4-FFF2-40B4-BE49-F238E27FC236}">
                <a16:creationId xmlns:a16="http://schemas.microsoft.com/office/drawing/2014/main" id="{61717569-0B31-7653-B957-A566295A4F0D}"/>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Text Placeholder 3">
            <a:extLst>
              <a:ext uri="{FF2B5EF4-FFF2-40B4-BE49-F238E27FC236}">
                <a16:creationId xmlns:a16="http://schemas.microsoft.com/office/drawing/2014/main" id="{2FCD2B7E-4F60-9887-497C-6B8C1965EDE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D8B0BCB9-C648-21EE-EF5F-C84B686BDB6C}"/>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6" name="Footer Placeholder 5">
            <a:extLst>
              <a:ext uri="{FF2B5EF4-FFF2-40B4-BE49-F238E27FC236}">
                <a16:creationId xmlns:a16="http://schemas.microsoft.com/office/drawing/2014/main" id="{F7496E80-5E03-622F-BC56-30C5EADE5499}"/>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229490C5-AF95-2A9A-6F3B-08921D9802DB}"/>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221987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7536C-F4C8-0FE6-5D90-7B8A94F62BE5}"/>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Picture Placeholder 2">
            <a:extLst>
              <a:ext uri="{FF2B5EF4-FFF2-40B4-BE49-F238E27FC236}">
                <a16:creationId xmlns:a16="http://schemas.microsoft.com/office/drawing/2014/main" id="{6C8D5E24-9E65-E778-B5F3-720140509B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0098D00-8633-3122-B6B4-7531F80C9848}"/>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4850172A-AEBA-2646-4BA2-8702E3D6ADC8}"/>
              </a:ext>
            </a:extLst>
          </p:cNvPr>
          <p:cNvSpPr>
            <a:spLocks noGrp="1"/>
          </p:cNvSpPr>
          <p:nvPr>
            <p:ph type="dt" sz="half" idx="10"/>
          </p:nvPr>
        </p:nvSpPr>
        <p:spPr/>
        <p:txBody>
          <a:bodyPr/>
          <a:lstStyle/>
          <a:p>
            <a:fld id="{F074C4BF-8077-4AB4-98D8-33BF85F7AC04}" type="datetimeFigureOut">
              <a:rPr lang="nb-NO" smtClean="0"/>
              <a:t>16.01.2026</a:t>
            </a:fld>
            <a:endParaRPr lang="nb-NO"/>
          </a:p>
        </p:txBody>
      </p:sp>
      <p:sp>
        <p:nvSpPr>
          <p:cNvPr id="6" name="Footer Placeholder 5">
            <a:extLst>
              <a:ext uri="{FF2B5EF4-FFF2-40B4-BE49-F238E27FC236}">
                <a16:creationId xmlns:a16="http://schemas.microsoft.com/office/drawing/2014/main" id="{2D532BF3-87F3-B3F0-7E2E-727F84F6FB53}"/>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3D047EC1-22B0-D173-70F0-70F55175788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616187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4.emf"/><Relationship Id="rId3" Type="http://schemas.openxmlformats.org/officeDocument/2006/relationships/slideLayout" Target="../slideLayouts/slideLayout14.xml"/><Relationship Id="rId21" Type="http://schemas.openxmlformats.org/officeDocument/2006/relationships/image" Target="../media/image7.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emf"/><Relationship Id="rId2" Type="http://schemas.openxmlformats.org/officeDocument/2006/relationships/slideLayout" Target="../slideLayouts/slideLayout13.xml"/><Relationship Id="rId16" Type="http://schemas.openxmlformats.org/officeDocument/2006/relationships/image" Target="../media/image2.emf"/><Relationship Id="rId20"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19" Type="http://schemas.openxmlformats.org/officeDocument/2006/relationships/image" Target="../media/image5.emf"/><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18" Type="http://schemas.openxmlformats.org/officeDocument/2006/relationships/image" Target="../media/image5.emf"/><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4.emf"/><Relationship Id="rId2" Type="http://schemas.openxmlformats.org/officeDocument/2006/relationships/slideLayout" Target="../slideLayouts/slideLayout26.xml"/><Relationship Id="rId16" Type="http://schemas.openxmlformats.org/officeDocument/2006/relationships/image" Target="../media/image3.emf"/><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emf"/><Relationship Id="rId10" Type="http://schemas.openxmlformats.org/officeDocument/2006/relationships/slideLayout" Target="../slideLayouts/slideLayout34.xml"/><Relationship Id="rId19" Type="http://schemas.openxmlformats.org/officeDocument/2006/relationships/image" Target="../media/image14.png"/><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007790-A1D4-B379-0124-5BE89FDFD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8805A3-2801-7AA2-4C97-DC4FD1274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F8FF63-C7BC-9190-2106-A19A9DF53B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4C4BF-8077-4AB4-98D8-33BF85F7AC04}" type="datetimeFigureOut">
              <a:rPr lang="en-GB" smtClean="0"/>
              <a:t>16/01/2026</a:t>
            </a:fld>
            <a:endParaRPr lang="en-GB"/>
          </a:p>
        </p:txBody>
      </p:sp>
      <p:sp>
        <p:nvSpPr>
          <p:cNvPr id="5" name="Footer Placeholder 4">
            <a:extLst>
              <a:ext uri="{FF2B5EF4-FFF2-40B4-BE49-F238E27FC236}">
                <a16:creationId xmlns:a16="http://schemas.microsoft.com/office/drawing/2014/main" id="{1586267D-0CF9-3120-A37C-BD0DB85561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A81F95-791D-7F9A-ED85-AA63A8DE57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2AA5B-BB66-4E6E-B557-78F2939ACA69}" type="slidenum">
              <a:rPr lang="en-GB" smtClean="0"/>
              <a:t>‹#›</a:t>
            </a:fld>
            <a:endParaRPr lang="en-GB"/>
          </a:p>
        </p:txBody>
      </p:sp>
    </p:spTree>
    <p:extLst>
      <p:ext uri="{BB962C8B-B14F-4D97-AF65-F5344CB8AC3E}">
        <p14:creationId xmlns:p14="http://schemas.microsoft.com/office/powerpoint/2010/main" val="769864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5"/>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9" name="sinteflogo"/>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79331" y="6514982"/>
            <a:ext cx="981013" cy="214063"/>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0" name="Picture 19">
            <a:extLst>
              <a:ext uri="{FF2B5EF4-FFF2-40B4-BE49-F238E27FC236}">
                <a16:creationId xmlns:a16="http://schemas.microsoft.com/office/drawing/2014/main" id="{A6D7A6B1-9FB3-3FD9-BE7F-AFBB620A4D66}"/>
              </a:ext>
            </a:extLst>
          </p:cNvPr>
          <p:cNvPicPr>
            <a:picLocks noChangeAspect="1"/>
          </p:cNvPicPr>
          <p:nvPr userDrawn="1"/>
        </p:nvPicPr>
        <p:blipFill>
          <a:blip r:embed="rId21"/>
          <a:stretch>
            <a:fillRect/>
          </a:stretch>
        </p:blipFill>
        <p:spPr>
          <a:xfrm>
            <a:off x="11336779" y="6251524"/>
            <a:ext cx="765264" cy="569633"/>
          </a:xfrm>
          <a:prstGeom prst="rect">
            <a:avLst/>
          </a:prstGeom>
        </p:spPr>
      </p:pic>
    </p:spTree>
    <p:extLst>
      <p:ext uri="{BB962C8B-B14F-4D97-AF65-F5344CB8AC3E}">
        <p14:creationId xmlns:p14="http://schemas.microsoft.com/office/powerpoint/2010/main" val="230233139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4"/>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8" name="Picture 27" descr="Icon&#10;&#10;Description automatically generated">
            <a:extLst>
              <a:ext uri="{FF2B5EF4-FFF2-40B4-BE49-F238E27FC236}">
                <a16:creationId xmlns:a16="http://schemas.microsoft.com/office/drawing/2014/main" id="{7B33E1DD-7084-4FD3-AB2B-B00D756A4FC0}"/>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11449049" y="6321118"/>
            <a:ext cx="584551" cy="460682"/>
          </a:xfrm>
          <a:prstGeom prst="rect">
            <a:avLst/>
          </a:prstGeom>
        </p:spPr>
      </p:pic>
    </p:spTree>
    <p:extLst>
      <p:ext uri="{BB962C8B-B14F-4D97-AF65-F5344CB8AC3E}">
        <p14:creationId xmlns:p14="http://schemas.microsoft.com/office/powerpoint/2010/main" val="110045601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8" Type="http://schemas.openxmlformats.org/officeDocument/2006/relationships/image" Target="../media/image31.jpeg"/><Relationship Id="rId3" Type="http://schemas.openxmlformats.org/officeDocument/2006/relationships/image" Target="../media/image27.png"/><Relationship Id="rId7"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9.png"/><Relationship Id="rId10" Type="http://schemas.openxmlformats.org/officeDocument/2006/relationships/image" Target="../media/image32.png"/><Relationship Id="rId4" Type="http://schemas.openxmlformats.org/officeDocument/2006/relationships/image" Target="../media/image28.png"/><Relationship Id="rId9" Type="http://schemas.openxmlformats.org/officeDocument/2006/relationships/image" Target="../media/image24.png"/></Relationships>
</file>

<file path=ppt/slides/_rels/slide11.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7.png"/><Relationship Id="rId7" Type="http://schemas.openxmlformats.org/officeDocument/2006/relationships/image" Target="../media/image31.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9.png"/><Relationship Id="rId10" Type="http://schemas.openxmlformats.org/officeDocument/2006/relationships/image" Target="../media/image34.png"/><Relationship Id="rId4" Type="http://schemas.openxmlformats.org/officeDocument/2006/relationships/image" Target="../media/image28.png"/><Relationship Id="rId9" Type="http://schemas.openxmlformats.org/officeDocument/2006/relationships/image" Target="../media/image22.png"/></Relationships>
</file>

<file path=ppt/slides/_rels/slide12.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7.png"/><Relationship Id="rId7" Type="http://schemas.openxmlformats.org/officeDocument/2006/relationships/image" Target="../media/image31.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9.png"/><Relationship Id="rId10" Type="http://schemas.openxmlformats.org/officeDocument/2006/relationships/image" Target="../media/image24.png"/><Relationship Id="rId4" Type="http://schemas.openxmlformats.org/officeDocument/2006/relationships/image" Target="../media/image28.png"/><Relationship Id="rId9" Type="http://schemas.openxmlformats.org/officeDocument/2006/relationships/image" Target="../media/image22.png"/></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link.springer.com/chapter/10.1007/978-3-031-59080-1_22" TargetMode="External"/><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hyperlink" Target="http://www.cjml.no/health" TargetMode="Externa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27.png"/><Relationship Id="rId7"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9.png"/><Relationship Id="rId10" Type="http://schemas.openxmlformats.org/officeDocument/2006/relationships/image" Target="../media/image31.jpeg"/><Relationship Id="rId4" Type="http://schemas.openxmlformats.org/officeDocument/2006/relationships/image" Target="../media/image28.png"/><Relationship Id="rId9"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8D153-386D-D098-0BD5-F14273D12635}"/>
              </a:ext>
            </a:extLst>
          </p:cNvPr>
          <p:cNvSpPr>
            <a:spLocks noGrp="1"/>
          </p:cNvSpPr>
          <p:nvPr>
            <p:ph type="title"/>
          </p:nvPr>
        </p:nvSpPr>
        <p:spPr>
          <a:xfrm>
            <a:off x="638423" y="1642730"/>
            <a:ext cx="11366472" cy="1451717"/>
          </a:xfrm>
        </p:spPr>
        <p:txBody>
          <a:bodyPr anchor="ctr">
            <a:normAutofit fontScale="90000"/>
          </a:bodyPr>
          <a:lstStyle/>
          <a:p>
            <a:r>
              <a:rPr lang="en-GB"/>
              <a:t>Mapping of MS pathways - rehabilitation</a:t>
            </a:r>
            <a:endParaRPr lang="nb-NO"/>
          </a:p>
        </p:txBody>
      </p:sp>
      <p:sp>
        <p:nvSpPr>
          <p:cNvPr id="3" name="Text Placeholder 2">
            <a:extLst>
              <a:ext uri="{FF2B5EF4-FFF2-40B4-BE49-F238E27FC236}">
                <a16:creationId xmlns:a16="http://schemas.microsoft.com/office/drawing/2014/main" id="{FEA76CFE-5A64-516F-2FC4-A4B911AAFEF8}"/>
              </a:ext>
            </a:extLst>
          </p:cNvPr>
          <p:cNvSpPr>
            <a:spLocks noGrp="1"/>
          </p:cNvSpPr>
          <p:nvPr>
            <p:ph type="body" idx="1"/>
          </p:nvPr>
        </p:nvSpPr>
        <p:spPr>
          <a:xfrm>
            <a:off x="1055080" y="3332285"/>
            <a:ext cx="6703521" cy="2119932"/>
          </a:xfrm>
        </p:spPr>
        <p:txBody>
          <a:bodyPr vert="horz" lIns="91440" tIns="45720" rIns="91440" bIns="45720" rtlCol="0" anchor="t">
            <a:noAutofit/>
          </a:bodyPr>
          <a:lstStyle/>
          <a:p>
            <a:pPr>
              <a:lnSpc>
                <a:spcPct val="100000"/>
              </a:lnSpc>
              <a:spcBef>
                <a:spcPts val="0"/>
              </a:spcBef>
            </a:pPr>
            <a:r>
              <a:rPr lang="en-GB" sz="1600">
                <a:solidFill>
                  <a:schemeClr val="bg2">
                    <a:lumMod val="25000"/>
                  </a:schemeClr>
                </a:solidFill>
              </a:rPr>
              <a:t>Responsible:	Binyam Bogale, University of Oslo </a:t>
            </a:r>
          </a:p>
          <a:p>
            <a:pPr>
              <a:lnSpc>
                <a:spcPct val="100000"/>
              </a:lnSpc>
              <a:spcBef>
                <a:spcPts val="0"/>
              </a:spcBef>
            </a:pPr>
            <a:r>
              <a:rPr lang="en-GB" sz="1600">
                <a:solidFill>
                  <a:schemeClr val="bg2">
                    <a:lumMod val="25000"/>
                  </a:schemeClr>
                </a:solidFill>
              </a:rPr>
              <a:t>Date:		Dec 1, 2025</a:t>
            </a:r>
          </a:p>
          <a:p>
            <a:pPr>
              <a:lnSpc>
                <a:spcPct val="100000"/>
              </a:lnSpc>
              <a:spcBef>
                <a:spcPts val="0"/>
              </a:spcBef>
            </a:pPr>
            <a:r>
              <a:rPr lang="en-GB" sz="1600">
                <a:solidFill>
                  <a:schemeClr val="bg2">
                    <a:lumMod val="25000"/>
                  </a:schemeClr>
                </a:solidFill>
              </a:rPr>
              <a:t>Version: 		v2</a:t>
            </a:r>
          </a:p>
          <a:p>
            <a:pPr>
              <a:lnSpc>
                <a:spcPct val="100000"/>
              </a:lnSpc>
              <a:spcBef>
                <a:spcPts val="0"/>
              </a:spcBef>
            </a:pPr>
            <a:endParaRPr lang="en-GB" sz="1600">
              <a:solidFill>
                <a:schemeClr val="bg2">
                  <a:lumMod val="25000"/>
                </a:schemeClr>
              </a:solidFill>
            </a:endParaRPr>
          </a:p>
          <a:p>
            <a:pPr>
              <a:lnSpc>
                <a:spcPct val="100000"/>
              </a:lnSpc>
              <a:spcBef>
                <a:spcPts val="0"/>
              </a:spcBef>
            </a:pPr>
            <a:r>
              <a:rPr lang="en-GB" sz="1600">
                <a:solidFill>
                  <a:schemeClr val="bg2">
                    <a:lumMod val="25000"/>
                  </a:schemeClr>
                </a:solidFill>
              </a:rPr>
              <a:t>Type:		Patient pathway</a:t>
            </a:r>
          </a:p>
          <a:p>
            <a:pPr>
              <a:lnSpc>
                <a:spcPct val="100000"/>
              </a:lnSpc>
              <a:spcBef>
                <a:spcPts val="0"/>
              </a:spcBef>
            </a:pPr>
            <a:r>
              <a:rPr lang="en-GB" sz="1600">
                <a:solidFill>
                  <a:schemeClr val="bg2">
                    <a:lumMod val="25000"/>
                  </a:schemeClr>
                </a:solidFill>
              </a:rPr>
              <a:t>Health condition:	Multiple sclerosis</a:t>
            </a:r>
          </a:p>
          <a:p>
            <a:pPr>
              <a:lnSpc>
                <a:spcPct val="100000"/>
              </a:lnSpc>
              <a:spcBef>
                <a:spcPts val="0"/>
              </a:spcBef>
            </a:pPr>
            <a:r>
              <a:rPr lang="en-GB" sz="1600">
                <a:solidFill>
                  <a:schemeClr val="bg2">
                    <a:lumMod val="25000"/>
                  </a:schemeClr>
                </a:solidFill>
              </a:rPr>
              <a:t>Language: 		English</a:t>
            </a:r>
          </a:p>
        </p:txBody>
      </p:sp>
      <p:pic>
        <p:nvPicPr>
          <p:cNvPr id="6" name="Picture 5" descr="A green text on a black background&#10;&#10;AI-generated content may be incorrect.">
            <a:extLst>
              <a:ext uri="{FF2B5EF4-FFF2-40B4-BE49-F238E27FC236}">
                <a16:creationId xmlns:a16="http://schemas.microsoft.com/office/drawing/2014/main" id="{3C569EA5-931D-8279-AE70-0E3FFA03D3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5" name="TextBox 6">
            <a:extLst>
              <a:ext uri="{FF2B5EF4-FFF2-40B4-BE49-F238E27FC236}">
                <a16:creationId xmlns:a16="http://schemas.microsoft.com/office/drawing/2014/main" id="{BB6118CB-F4AE-57B7-CBBF-8233F52A6F18}"/>
              </a:ext>
            </a:extLst>
          </p:cNvPr>
          <p:cNvSpPr txBox="1"/>
          <p:nvPr/>
        </p:nvSpPr>
        <p:spPr>
          <a:xfrm>
            <a:off x="731838" y="170113"/>
            <a:ext cx="1621999" cy="400110"/>
          </a:xfrm>
          <a:prstGeom prst="rect">
            <a:avLst/>
          </a:prstGeom>
          <a:solidFill>
            <a:schemeClr val="bg1">
              <a:lumMod val="95000"/>
            </a:schemeClr>
          </a:solidFill>
          <a:ln w="12700">
            <a:solidFill>
              <a:schemeClr val="tx1"/>
            </a:solidFill>
          </a:ln>
        </p:spPr>
        <p:txBody>
          <a:bodyPr wrap="square" lIns="91440" tIns="45720" rIns="91440" bIns="45720" rtlCol="0" anchor="t">
            <a:spAutoFit/>
          </a:bodyPr>
          <a:lstStyle/>
          <a:p>
            <a:r>
              <a:rPr lang="en-GB" sz="2000">
                <a:solidFill>
                  <a:schemeClr val="accent2">
                    <a:lumMod val="75000"/>
                  </a:schemeClr>
                </a:solidFill>
              </a:rPr>
              <a:t>Case study 10</a:t>
            </a:r>
            <a:endParaRPr lang="nb-NO" sz="2000">
              <a:solidFill>
                <a:schemeClr val="accent2">
                  <a:lumMod val="75000"/>
                </a:schemeClr>
              </a:solidFill>
            </a:endParaRPr>
          </a:p>
        </p:txBody>
      </p:sp>
      <p:sp>
        <p:nvSpPr>
          <p:cNvPr id="8" name="TextBox 9">
            <a:extLst>
              <a:ext uri="{FF2B5EF4-FFF2-40B4-BE49-F238E27FC236}">
                <a16:creationId xmlns:a16="http://schemas.microsoft.com/office/drawing/2014/main" id="{AD9DCCB8-5264-A09F-0BE4-8F6BE0663265}"/>
              </a:ext>
            </a:extLst>
          </p:cNvPr>
          <p:cNvSpPr txBox="1"/>
          <p:nvPr/>
        </p:nvSpPr>
        <p:spPr>
          <a:xfrm>
            <a:off x="2695787" y="170113"/>
            <a:ext cx="8314152" cy="400110"/>
          </a:xfrm>
          <a:prstGeom prst="rect">
            <a:avLst/>
          </a:prstGeom>
          <a:solidFill>
            <a:schemeClr val="bg1"/>
          </a:solidFill>
          <a:ln w="12700">
            <a:solidFill>
              <a:schemeClr val="tx1"/>
            </a:solid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a:t>Related toolbox element: Method </a:t>
            </a:r>
            <a:r>
              <a:rPr lang="en-US" sz="2000"/>
              <a:t>7 - Modeling of MS patient pathway (CJML)</a:t>
            </a:r>
            <a:endParaRPr lang="nb-NO" sz="2000"/>
          </a:p>
        </p:txBody>
      </p:sp>
      <p:grpSp>
        <p:nvGrpSpPr>
          <p:cNvPr id="4" name="Group 8">
            <a:extLst>
              <a:ext uri="{FF2B5EF4-FFF2-40B4-BE49-F238E27FC236}">
                <a16:creationId xmlns:a16="http://schemas.microsoft.com/office/drawing/2014/main" id="{5C631411-0236-6B76-80C1-0E9551724DAA}"/>
              </a:ext>
            </a:extLst>
          </p:cNvPr>
          <p:cNvGrpSpPr/>
          <p:nvPr/>
        </p:nvGrpSpPr>
        <p:grpSpPr>
          <a:xfrm>
            <a:off x="10360408" y="6065650"/>
            <a:ext cx="1777325" cy="699118"/>
            <a:chOff x="10427643" y="5830326"/>
            <a:chExt cx="1777325" cy="699118"/>
          </a:xfrm>
        </p:grpSpPr>
        <p:pic>
          <p:nvPicPr>
            <p:cNvPr id="7" name="Picture 6">
              <a:extLst>
                <a:ext uri="{FF2B5EF4-FFF2-40B4-BE49-F238E27FC236}">
                  <a16:creationId xmlns:a16="http://schemas.microsoft.com/office/drawing/2014/main" id="{F13DC5D5-1923-CF1D-4493-FE97E2494F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7952" y="6031151"/>
              <a:ext cx="1261757" cy="49829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83423AD-3EF2-C45A-2F3B-BD26C4E09F94}"/>
                </a:ext>
              </a:extLst>
            </p:cNvPr>
            <p:cNvSpPr txBox="1"/>
            <p:nvPr/>
          </p:nvSpPr>
          <p:spPr>
            <a:xfrm>
              <a:off x="10427643" y="5830326"/>
              <a:ext cx="1777325" cy="246221"/>
            </a:xfrm>
            <a:prstGeom prst="rect">
              <a:avLst/>
            </a:prstGeom>
            <a:noFill/>
          </p:spPr>
          <p:txBody>
            <a:bodyPr wrap="square" rtlCol="0">
              <a:spAutoFit/>
            </a:bodyPr>
            <a:lstStyle>
              <a:defPPr>
                <a:defRPr lang="nb-NO"/>
              </a:defPPr>
              <a:lvl1pPr marL="0" algn="l" defTabSz="914263" rtl="0" eaLnBrk="1" latinLnBrk="0" hangingPunct="1">
                <a:defRPr sz="1799" kern="1200">
                  <a:solidFill>
                    <a:schemeClr val="tx1"/>
                  </a:solidFill>
                  <a:latin typeface="+mn-lt"/>
                  <a:ea typeface="+mn-ea"/>
                  <a:cs typeface="+mn-cs"/>
                </a:defRPr>
              </a:lvl1pPr>
              <a:lvl2pPr marL="457131" algn="l" defTabSz="914263" rtl="0" eaLnBrk="1" latinLnBrk="0" hangingPunct="1">
                <a:defRPr sz="1799" kern="1200">
                  <a:solidFill>
                    <a:schemeClr val="tx1"/>
                  </a:solidFill>
                  <a:latin typeface="+mn-lt"/>
                  <a:ea typeface="+mn-ea"/>
                  <a:cs typeface="+mn-cs"/>
                </a:defRPr>
              </a:lvl2pPr>
              <a:lvl3pPr marL="914263" algn="l" defTabSz="914263" rtl="0" eaLnBrk="1" latinLnBrk="0" hangingPunct="1">
                <a:defRPr sz="1799" kern="1200">
                  <a:solidFill>
                    <a:schemeClr val="tx1"/>
                  </a:solidFill>
                  <a:latin typeface="+mn-lt"/>
                  <a:ea typeface="+mn-ea"/>
                  <a:cs typeface="+mn-cs"/>
                </a:defRPr>
              </a:lvl3pPr>
              <a:lvl4pPr marL="1371394" algn="l" defTabSz="914263" rtl="0" eaLnBrk="1" latinLnBrk="0" hangingPunct="1">
                <a:defRPr sz="1799" kern="1200">
                  <a:solidFill>
                    <a:schemeClr val="tx1"/>
                  </a:solidFill>
                  <a:latin typeface="+mn-lt"/>
                  <a:ea typeface="+mn-ea"/>
                  <a:cs typeface="+mn-cs"/>
                </a:defRPr>
              </a:lvl4pPr>
              <a:lvl5pPr marL="1828525" algn="l" defTabSz="914263" rtl="0" eaLnBrk="1" latinLnBrk="0" hangingPunct="1">
                <a:defRPr sz="1799" kern="1200">
                  <a:solidFill>
                    <a:schemeClr val="tx1"/>
                  </a:solidFill>
                  <a:latin typeface="+mn-lt"/>
                  <a:ea typeface="+mn-ea"/>
                  <a:cs typeface="+mn-cs"/>
                </a:defRPr>
              </a:lvl5pPr>
              <a:lvl6pPr marL="2285657" algn="l" defTabSz="914263" rtl="0" eaLnBrk="1" latinLnBrk="0" hangingPunct="1">
                <a:defRPr sz="1799" kern="1200">
                  <a:solidFill>
                    <a:schemeClr val="tx1"/>
                  </a:solidFill>
                  <a:latin typeface="+mn-lt"/>
                  <a:ea typeface="+mn-ea"/>
                  <a:cs typeface="+mn-cs"/>
                </a:defRPr>
              </a:lvl6pPr>
              <a:lvl7pPr marL="2742789" algn="l" defTabSz="914263" rtl="0" eaLnBrk="1" latinLnBrk="0" hangingPunct="1">
                <a:defRPr sz="1799" kern="1200">
                  <a:solidFill>
                    <a:schemeClr val="tx1"/>
                  </a:solidFill>
                  <a:latin typeface="+mn-lt"/>
                  <a:ea typeface="+mn-ea"/>
                  <a:cs typeface="+mn-cs"/>
                </a:defRPr>
              </a:lvl7pPr>
              <a:lvl8pPr marL="3199920" algn="l" defTabSz="914263" rtl="0" eaLnBrk="1" latinLnBrk="0" hangingPunct="1">
                <a:defRPr sz="1799" kern="1200">
                  <a:solidFill>
                    <a:schemeClr val="tx1"/>
                  </a:solidFill>
                  <a:latin typeface="+mn-lt"/>
                  <a:ea typeface="+mn-ea"/>
                  <a:cs typeface="+mn-cs"/>
                </a:defRPr>
              </a:lvl8pPr>
              <a:lvl9pPr marL="3657051" algn="l" defTabSz="914263" rtl="0" eaLnBrk="1" latinLnBrk="0" hangingPunct="1">
                <a:defRPr sz="1799" kern="1200">
                  <a:solidFill>
                    <a:schemeClr val="tx1"/>
                  </a:solidFill>
                  <a:latin typeface="+mn-lt"/>
                  <a:ea typeface="+mn-ea"/>
                  <a:cs typeface="+mn-cs"/>
                </a:defRPr>
              </a:lvl9pPr>
            </a:lstStyle>
            <a:p>
              <a:r>
                <a:rPr lang="en-GB" sz="1000"/>
                <a:t>© The authors, Pathway, 2025</a:t>
              </a:r>
            </a:p>
          </p:txBody>
        </p:sp>
      </p:grpSp>
    </p:spTree>
    <p:extLst>
      <p:ext uri="{BB962C8B-B14F-4D97-AF65-F5344CB8AC3E}">
        <p14:creationId xmlns:p14="http://schemas.microsoft.com/office/powerpoint/2010/main" val="3354769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5B47A1-D7F4-58F1-963B-6BD86AF41F2C}"/>
              </a:ext>
            </a:extLst>
          </p:cNvPr>
          <p:cNvSpPr>
            <a:spLocks noGrp="1"/>
          </p:cNvSpPr>
          <p:nvPr>
            <p:ph type="sldNum" sz="quarter" idx="12"/>
          </p:nvPr>
        </p:nvSpPr>
        <p:spPr/>
        <p:txBody>
          <a:bodyPr/>
          <a:lstStyle/>
          <a:p>
            <a:fld id="{5751DFAA-887F-4071-8EAD-E8CA316FCF06}" type="slidenum">
              <a:rPr lang="en-GB" smtClean="0"/>
              <a:t>10</a:t>
            </a:fld>
            <a:endParaRPr lang="en-GB"/>
          </a:p>
        </p:txBody>
      </p:sp>
      <p:pic>
        <p:nvPicPr>
          <p:cNvPr id="13" name="Picture 12">
            <a:extLst>
              <a:ext uri="{FF2B5EF4-FFF2-40B4-BE49-F238E27FC236}">
                <a16:creationId xmlns:a16="http://schemas.microsoft.com/office/drawing/2014/main" id="{0B39020A-81DC-63E8-DC0D-F7237C2A44A2}"/>
              </a:ext>
            </a:extLst>
          </p:cNvPr>
          <p:cNvPicPr>
            <a:picLocks noChangeAspect="1"/>
          </p:cNvPicPr>
          <p:nvPr/>
        </p:nvPicPr>
        <p:blipFill>
          <a:blip r:embed="rId3"/>
          <a:stretch>
            <a:fillRect/>
          </a:stretch>
        </p:blipFill>
        <p:spPr>
          <a:xfrm>
            <a:off x="260034" y="1092697"/>
            <a:ext cx="11801337" cy="1042995"/>
          </a:xfrm>
          <a:prstGeom prst="rect">
            <a:avLst/>
          </a:prstGeom>
        </p:spPr>
      </p:pic>
      <p:pic>
        <p:nvPicPr>
          <p:cNvPr id="15" name="Picture 14">
            <a:extLst>
              <a:ext uri="{FF2B5EF4-FFF2-40B4-BE49-F238E27FC236}">
                <a16:creationId xmlns:a16="http://schemas.microsoft.com/office/drawing/2014/main" id="{518E9058-614D-98EF-9C50-3B782A8618FE}"/>
              </a:ext>
            </a:extLst>
          </p:cNvPr>
          <p:cNvPicPr>
            <a:picLocks noChangeAspect="1"/>
          </p:cNvPicPr>
          <p:nvPr/>
        </p:nvPicPr>
        <p:blipFill>
          <a:blip r:embed="rId3"/>
          <a:stretch>
            <a:fillRect/>
          </a:stretch>
        </p:blipFill>
        <p:spPr>
          <a:xfrm>
            <a:off x="260034" y="2253666"/>
            <a:ext cx="11801337" cy="1017619"/>
          </a:xfrm>
          <a:prstGeom prst="rect">
            <a:avLst/>
          </a:prstGeom>
        </p:spPr>
      </p:pic>
      <p:pic>
        <p:nvPicPr>
          <p:cNvPr id="19" name="Picture 18">
            <a:extLst>
              <a:ext uri="{FF2B5EF4-FFF2-40B4-BE49-F238E27FC236}">
                <a16:creationId xmlns:a16="http://schemas.microsoft.com/office/drawing/2014/main" id="{AE07F76E-619B-3439-4884-E4DCD7A33C90}"/>
              </a:ext>
            </a:extLst>
          </p:cNvPr>
          <p:cNvPicPr>
            <a:picLocks noChangeAspect="1"/>
          </p:cNvPicPr>
          <p:nvPr/>
        </p:nvPicPr>
        <p:blipFill>
          <a:blip r:embed="rId3"/>
          <a:stretch>
            <a:fillRect/>
          </a:stretch>
        </p:blipFill>
        <p:spPr>
          <a:xfrm>
            <a:off x="260034" y="3389259"/>
            <a:ext cx="11801337" cy="1148182"/>
          </a:xfrm>
          <a:prstGeom prst="rect">
            <a:avLst/>
          </a:prstGeom>
        </p:spPr>
      </p:pic>
      <p:pic>
        <p:nvPicPr>
          <p:cNvPr id="20" name="Picture 19">
            <a:extLst>
              <a:ext uri="{FF2B5EF4-FFF2-40B4-BE49-F238E27FC236}">
                <a16:creationId xmlns:a16="http://schemas.microsoft.com/office/drawing/2014/main" id="{17AA526C-263E-1608-D33E-FDB3A59A8F29}"/>
              </a:ext>
            </a:extLst>
          </p:cNvPr>
          <p:cNvPicPr>
            <a:picLocks noChangeAspect="1"/>
          </p:cNvPicPr>
          <p:nvPr/>
        </p:nvPicPr>
        <p:blipFill>
          <a:blip r:embed="rId3"/>
          <a:stretch>
            <a:fillRect/>
          </a:stretch>
        </p:blipFill>
        <p:spPr>
          <a:xfrm>
            <a:off x="275567" y="4627871"/>
            <a:ext cx="11801337" cy="1099850"/>
          </a:xfrm>
          <a:prstGeom prst="rect">
            <a:avLst/>
          </a:prstGeom>
        </p:spPr>
      </p:pic>
      <p:sp>
        <p:nvSpPr>
          <p:cNvPr id="22" name="TextBox 157">
            <a:extLst>
              <a:ext uri="{FF2B5EF4-FFF2-40B4-BE49-F238E27FC236}">
                <a16:creationId xmlns:a16="http://schemas.microsoft.com/office/drawing/2014/main" id="{78FB45F6-461F-6A75-C20D-EC8C1FB83294}"/>
              </a:ext>
            </a:extLst>
          </p:cNvPr>
          <p:cNvSpPr txBox="1">
            <a:spLocks noChangeArrowheads="1"/>
          </p:cNvSpPr>
          <p:nvPr/>
        </p:nvSpPr>
        <p:spPr bwMode="auto">
          <a:xfrm>
            <a:off x="362826" y="1883016"/>
            <a:ext cx="9065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400" b="0" i="0" u="none" strike="noStrike" kern="0" cap="none" spc="0" normalizeH="0" baseline="0" noProof="0">
                <a:ln>
                  <a:noFill/>
                </a:ln>
                <a:solidFill>
                  <a:prstClr val="black"/>
                </a:solidFill>
                <a:effectLst/>
                <a:uLnTx/>
                <a:uFillTx/>
                <a:latin typeface="Calibri" pitchFamily="34" charset="0"/>
              </a:rPr>
              <a:t>Patient</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pic>
        <p:nvPicPr>
          <p:cNvPr id="23" name="Picture 22">
            <a:extLst>
              <a:ext uri="{FF2B5EF4-FFF2-40B4-BE49-F238E27FC236}">
                <a16:creationId xmlns:a16="http://schemas.microsoft.com/office/drawing/2014/main" id="{C1523DD1-DE16-C2D5-704F-0576A3E9AE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325" y="1190144"/>
            <a:ext cx="457200" cy="603318"/>
          </a:xfrm>
          <a:prstGeom prst="rect">
            <a:avLst/>
          </a:prstGeom>
        </p:spPr>
      </p:pic>
      <p:pic>
        <p:nvPicPr>
          <p:cNvPr id="24" name="Picture 23">
            <a:extLst>
              <a:ext uri="{FF2B5EF4-FFF2-40B4-BE49-F238E27FC236}">
                <a16:creationId xmlns:a16="http://schemas.microsoft.com/office/drawing/2014/main" id="{812FF888-DEE1-155D-A1A0-2F72129D8BD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0337" y="2293812"/>
            <a:ext cx="832595" cy="832595"/>
          </a:xfrm>
          <a:prstGeom prst="rect">
            <a:avLst/>
          </a:prstGeom>
        </p:spPr>
      </p:pic>
      <p:sp>
        <p:nvSpPr>
          <p:cNvPr id="27" name="TextBox 157">
            <a:extLst>
              <a:ext uri="{FF2B5EF4-FFF2-40B4-BE49-F238E27FC236}">
                <a16:creationId xmlns:a16="http://schemas.microsoft.com/office/drawing/2014/main" id="{803D83B5-7162-A9AB-E6BC-E279A096CB9D}"/>
              </a:ext>
            </a:extLst>
          </p:cNvPr>
          <p:cNvSpPr txBox="1">
            <a:spLocks noChangeArrowheads="1"/>
          </p:cNvSpPr>
          <p:nvPr/>
        </p:nvSpPr>
        <p:spPr bwMode="auto">
          <a:xfrm>
            <a:off x="335300" y="3012736"/>
            <a:ext cx="17575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400" b="0" i="0" u="none" strike="noStrike" kern="0" cap="none" spc="0" normalizeH="0" baseline="0" noProof="0">
                <a:ln>
                  <a:noFill/>
                </a:ln>
                <a:solidFill>
                  <a:prstClr val="black"/>
                </a:solidFill>
                <a:effectLst/>
                <a:uLnTx/>
                <a:uFillTx/>
                <a:latin typeface="Calibri" pitchFamily="34" charset="0"/>
              </a:rPr>
              <a:t>General Practitioner</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sp>
        <p:nvSpPr>
          <p:cNvPr id="35" name="TextBox 157">
            <a:extLst>
              <a:ext uri="{FF2B5EF4-FFF2-40B4-BE49-F238E27FC236}">
                <a16:creationId xmlns:a16="http://schemas.microsoft.com/office/drawing/2014/main" id="{C423A876-AC8C-9344-72A6-5A3758B7237A}"/>
              </a:ext>
            </a:extLst>
          </p:cNvPr>
          <p:cNvSpPr txBox="1">
            <a:spLocks noChangeArrowheads="1"/>
          </p:cNvSpPr>
          <p:nvPr/>
        </p:nvSpPr>
        <p:spPr bwMode="auto">
          <a:xfrm>
            <a:off x="449651" y="4142272"/>
            <a:ext cx="85184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400" kern="0">
                <a:solidFill>
                  <a:prstClr val="black"/>
                </a:solidFill>
              </a:rPr>
              <a:t>RKI</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sp>
        <p:nvSpPr>
          <p:cNvPr id="38" name="TextBox 157">
            <a:extLst>
              <a:ext uri="{FF2B5EF4-FFF2-40B4-BE49-F238E27FC236}">
                <a16:creationId xmlns:a16="http://schemas.microsoft.com/office/drawing/2014/main" id="{927D6C46-1F7A-89B7-8DA7-9A6A90D0F6C6}"/>
              </a:ext>
            </a:extLst>
          </p:cNvPr>
          <p:cNvSpPr txBox="1">
            <a:spLocks noChangeArrowheads="1"/>
          </p:cNvSpPr>
          <p:nvPr/>
        </p:nvSpPr>
        <p:spPr bwMode="auto">
          <a:xfrm>
            <a:off x="369351" y="5221365"/>
            <a:ext cx="990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400" kern="0">
                <a:solidFill>
                  <a:prstClr val="black"/>
                </a:solidFill>
              </a:rPr>
              <a:t>Rehab centre</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pic>
        <p:nvPicPr>
          <p:cNvPr id="39" name="Picture 38">
            <a:extLst>
              <a:ext uri="{FF2B5EF4-FFF2-40B4-BE49-F238E27FC236}">
                <a16:creationId xmlns:a16="http://schemas.microsoft.com/office/drawing/2014/main" id="{DAAF352F-39BF-4040-6B18-F1C8FE4EAC1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9422" y="4758996"/>
            <a:ext cx="731520" cy="522515"/>
          </a:xfrm>
          <a:prstGeom prst="rect">
            <a:avLst/>
          </a:prstGeom>
        </p:spPr>
      </p:pic>
      <p:sp>
        <p:nvSpPr>
          <p:cNvPr id="47" name="Rounded Rectangle 88">
            <a:extLst>
              <a:ext uri="{FF2B5EF4-FFF2-40B4-BE49-F238E27FC236}">
                <a16:creationId xmlns:a16="http://schemas.microsoft.com/office/drawing/2014/main" id="{B15A0DF8-5FE6-3F80-73D9-A50F63FF3CF9}"/>
              </a:ext>
            </a:extLst>
          </p:cNvPr>
          <p:cNvSpPr/>
          <p:nvPr/>
        </p:nvSpPr>
        <p:spPr>
          <a:xfrm>
            <a:off x="1481588" y="4812036"/>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Prepares all the communication points in admission letter, including a form to be filled and sent back</a:t>
            </a:r>
          </a:p>
        </p:txBody>
      </p:sp>
      <p:sp>
        <p:nvSpPr>
          <p:cNvPr id="82" name="TextBox 81">
            <a:extLst>
              <a:ext uri="{FF2B5EF4-FFF2-40B4-BE49-F238E27FC236}">
                <a16:creationId xmlns:a16="http://schemas.microsoft.com/office/drawing/2014/main" id="{EBDE5E2F-0E19-A09E-A34B-EA5A398408ED}"/>
              </a:ext>
            </a:extLst>
          </p:cNvPr>
          <p:cNvSpPr txBox="1"/>
          <p:nvPr/>
        </p:nvSpPr>
        <p:spPr>
          <a:xfrm>
            <a:off x="529418" y="17290"/>
            <a:ext cx="8187205" cy="738664"/>
          </a:xfrm>
          <a:prstGeom prst="rect">
            <a:avLst/>
          </a:prstGeom>
          <a:noFill/>
        </p:spPr>
        <p:txBody>
          <a:bodyPr wrap="square" lIns="0" tIns="0" rIns="0" bIns="0" rtlCol="0">
            <a:spAutoFit/>
          </a:bodyPr>
          <a:lstStyle/>
          <a:p>
            <a:r>
              <a:rPr lang="en-GB" sz="1200"/>
              <a:t>Assumptions:</a:t>
            </a:r>
          </a:p>
          <a:p>
            <a:r>
              <a:rPr lang="en-GB" sz="1200"/>
              <a:t> Referral is from GP via RKI ( A regional coordinating unit); none emergency service request </a:t>
            </a:r>
          </a:p>
          <a:p>
            <a:r>
              <a:rPr lang="en-GB" sz="1200"/>
              <a:t>Initiator of the referral request is the patient or the GP while the patient comes with the complaints and finds it necessary </a:t>
            </a:r>
          </a:p>
          <a:p>
            <a:pPr algn="ctr"/>
            <a:endParaRPr lang="en-GB" sz="1200"/>
          </a:p>
        </p:txBody>
      </p:sp>
      <p:pic>
        <p:nvPicPr>
          <p:cNvPr id="3" name="Picture 2">
            <a:extLst>
              <a:ext uri="{FF2B5EF4-FFF2-40B4-BE49-F238E27FC236}">
                <a16:creationId xmlns:a16="http://schemas.microsoft.com/office/drawing/2014/main" id="{2429CBD0-B7C3-2B54-3E0C-CB04E9175E1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5261" y="3492278"/>
            <a:ext cx="748818" cy="591172"/>
          </a:xfrm>
          <a:prstGeom prst="rect">
            <a:avLst/>
          </a:prstGeom>
        </p:spPr>
      </p:pic>
      <p:pic>
        <p:nvPicPr>
          <p:cNvPr id="113" name="Picture 112">
            <a:extLst>
              <a:ext uri="{FF2B5EF4-FFF2-40B4-BE49-F238E27FC236}">
                <a16:creationId xmlns:a16="http://schemas.microsoft.com/office/drawing/2014/main" id="{FED957AC-C2B5-3A62-51D4-B4B681494566}"/>
              </a:ext>
            </a:extLst>
          </p:cNvPr>
          <p:cNvPicPr>
            <a:picLocks noChangeAspect="1"/>
          </p:cNvPicPr>
          <p:nvPr/>
        </p:nvPicPr>
        <p:blipFill>
          <a:blip r:embed="rId3"/>
          <a:stretch>
            <a:fillRect/>
          </a:stretch>
        </p:blipFill>
        <p:spPr>
          <a:xfrm>
            <a:off x="260034" y="5873237"/>
            <a:ext cx="11801337" cy="979620"/>
          </a:xfrm>
          <a:prstGeom prst="rect">
            <a:avLst/>
          </a:prstGeom>
        </p:spPr>
      </p:pic>
      <p:pic>
        <p:nvPicPr>
          <p:cNvPr id="118" name="Picture 2">
            <a:extLst>
              <a:ext uri="{FF2B5EF4-FFF2-40B4-BE49-F238E27FC236}">
                <a16:creationId xmlns:a16="http://schemas.microsoft.com/office/drawing/2014/main" id="{34B1EDC6-B314-E58D-7C2A-5F924A0B45D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4881" y="5959637"/>
            <a:ext cx="555345" cy="555345"/>
          </a:xfrm>
          <a:prstGeom prst="rect">
            <a:avLst/>
          </a:prstGeom>
          <a:noFill/>
          <a:extLst>
            <a:ext uri="{909E8E84-426E-40DD-AFC4-6F175D3DCCD1}">
              <a14:hiddenFill xmlns:a14="http://schemas.microsoft.com/office/drawing/2010/main">
                <a:solidFill>
                  <a:srgbClr val="FFFFFF"/>
                </a:solidFill>
              </a14:hiddenFill>
            </a:ext>
          </a:extLst>
        </p:spPr>
      </p:pic>
      <p:sp>
        <p:nvSpPr>
          <p:cNvPr id="119" name="Folded Corner 82">
            <a:extLst>
              <a:ext uri="{FF2B5EF4-FFF2-40B4-BE49-F238E27FC236}">
                <a16:creationId xmlns:a16="http://schemas.microsoft.com/office/drawing/2014/main" id="{3EE27E26-85DF-6363-8BC3-B72A3B705C23}"/>
              </a:ext>
            </a:extLst>
          </p:cNvPr>
          <p:cNvSpPr/>
          <p:nvPr/>
        </p:nvSpPr>
        <p:spPr>
          <a:xfrm>
            <a:off x="1435721" y="5960474"/>
            <a:ext cx="2518791" cy="880236"/>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The patient fills out a form to individualize the rehab care. The form asks their functional status &amp; other general information</a:t>
            </a:r>
          </a:p>
        </p:txBody>
      </p:sp>
      <p:sp>
        <p:nvSpPr>
          <p:cNvPr id="121" name="Folded Corner 82">
            <a:extLst>
              <a:ext uri="{FF2B5EF4-FFF2-40B4-BE49-F238E27FC236}">
                <a16:creationId xmlns:a16="http://schemas.microsoft.com/office/drawing/2014/main" id="{692B90A4-4554-004C-A4BB-9D59A80C4A38}"/>
              </a:ext>
            </a:extLst>
          </p:cNvPr>
          <p:cNvSpPr/>
          <p:nvPr/>
        </p:nvSpPr>
        <p:spPr>
          <a:xfrm>
            <a:off x="4226839" y="5960473"/>
            <a:ext cx="3012285" cy="880235"/>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Three letters: describing the admission offer; a form to fill out and send back; and information about the rehab centre, sent via mail, standardized letter </a:t>
            </a:r>
          </a:p>
        </p:txBody>
      </p:sp>
      <p:sp>
        <p:nvSpPr>
          <p:cNvPr id="125" name="Folded Corner 82">
            <a:extLst>
              <a:ext uri="{FF2B5EF4-FFF2-40B4-BE49-F238E27FC236}">
                <a16:creationId xmlns:a16="http://schemas.microsoft.com/office/drawing/2014/main" id="{E54A9A92-F9E4-4C2F-6C95-DEB453A471A4}"/>
              </a:ext>
            </a:extLst>
          </p:cNvPr>
          <p:cNvSpPr/>
          <p:nvPr/>
        </p:nvSpPr>
        <p:spPr>
          <a:xfrm>
            <a:off x="9454246" y="5974373"/>
            <a:ext cx="2079243" cy="866335"/>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The waiting time may vary depending on the availability of beds and the level of priority of the service </a:t>
            </a:r>
          </a:p>
        </p:txBody>
      </p:sp>
      <p:sp>
        <p:nvSpPr>
          <p:cNvPr id="11" name="AutoShape 63">
            <a:extLst>
              <a:ext uri="{FF2B5EF4-FFF2-40B4-BE49-F238E27FC236}">
                <a16:creationId xmlns:a16="http://schemas.microsoft.com/office/drawing/2014/main" id="{870C7263-EB1C-6730-E908-097730487CC5}"/>
              </a:ext>
            </a:extLst>
          </p:cNvPr>
          <p:cNvSpPr>
            <a:spLocks noChangeArrowheads="1"/>
          </p:cNvSpPr>
          <p:nvPr/>
        </p:nvSpPr>
        <p:spPr bwMode="auto">
          <a:xfrm>
            <a:off x="260033" y="640891"/>
            <a:ext cx="11430000" cy="274320"/>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2: ADMISSION –COMMUNICATION WITH THE PATIENT </a:t>
            </a:r>
          </a:p>
        </p:txBody>
      </p:sp>
      <p:cxnSp>
        <p:nvCxnSpPr>
          <p:cNvPr id="59" name="Straight Arrow Connector 58">
            <a:extLst>
              <a:ext uri="{FF2B5EF4-FFF2-40B4-BE49-F238E27FC236}">
                <a16:creationId xmlns:a16="http://schemas.microsoft.com/office/drawing/2014/main" id="{557A8F83-87FA-1F8B-A755-22635FCDAAD0}"/>
              </a:ext>
            </a:extLst>
          </p:cNvPr>
          <p:cNvCxnSpPr>
            <a:cxnSpLocks/>
            <a:stCxn id="31" idx="2"/>
            <a:endCxn id="85" idx="0"/>
          </p:cNvCxnSpPr>
          <p:nvPr/>
        </p:nvCxnSpPr>
        <p:spPr>
          <a:xfrm>
            <a:off x="6599045" y="1979954"/>
            <a:ext cx="0" cy="2832082"/>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40" name="Group 39">
            <a:extLst>
              <a:ext uri="{FF2B5EF4-FFF2-40B4-BE49-F238E27FC236}">
                <a16:creationId xmlns:a16="http://schemas.microsoft.com/office/drawing/2014/main" id="{5C688ACB-7CDA-5F8F-FD87-2E4785EA057B}"/>
              </a:ext>
            </a:extLst>
          </p:cNvPr>
          <p:cNvGrpSpPr/>
          <p:nvPr/>
        </p:nvGrpSpPr>
        <p:grpSpPr>
          <a:xfrm>
            <a:off x="2927414" y="4812036"/>
            <a:ext cx="1280160" cy="731520"/>
            <a:chOff x="2800849" y="5047537"/>
            <a:chExt cx="1317893" cy="754704"/>
          </a:xfrm>
        </p:grpSpPr>
        <p:sp>
          <p:nvSpPr>
            <p:cNvPr id="10" name="Rounded Rectangle 89">
              <a:extLst>
                <a:ext uri="{FF2B5EF4-FFF2-40B4-BE49-F238E27FC236}">
                  <a16:creationId xmlns:a16="http://schemas.microsoft.com/office/drawing/2014/main" id="{E6EB7A57-45D3-5A63-B1A9-E2A43E78DEC9}"/>
                </a:ext>
              </a:extLst>
            </p:cNvPr>
            <p:cNvSpPr/>
            <p:nvPr/>
          </p:nvSpPr>
          <p:spPr>
            <a:xfrm>
              <a:off x="2838582" y="5070721"/>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Sends admission letter; 3 letters mailed together</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12" name="Picture 11">
              <a:extLst>
                <a:ext uri="{FF2B5EF4-FFF2-40B4-BE49-F238E27FC236}">
                  <a16:creationId xmlns:a16="http://schemas.microsoft.com/office/drawing/2014/main" id="{1712C56F-1EAD-5194-0ACA-C61F0002A884}"/>
                </a:ext>
              </a:extLst>
            </p:cNvPr>
            <p:cNvPicPr>
              <a:picLocks noChangeAspect="1"/>
            </p:cNvPicPr>
            <p:nvPr/>
          </p:nvPicPr>
          <p:blipFill>
            <a:blip r:embed="rId9"/>
            <a:stretch>
              <a:fillRect/>
            </a:stretch>
          </p:blipFill>
          <p:spPr>
            <a:xfrm>
              <a:off x="2800849" y="5047537"/>
              <a:ext cx="441237" cy="441237"/>
            </a:xfrm>
            <a:prstGeom prst="rect">
              <a:avLst/>
            </a:prstGeom>
          </p:spPr>
        </p:pic>
      </p:grpSp>
      <p:grpSp>
        <p:nvGrpSpPr>
          <p:cNvPr id="21" name="Group 20">
            <a:extLst>
              <a:ext uri="{FF2B5EF4-FFF2-40B4-BE49-F238E27FC236}">
                <a16:creationId xmlns:a16="http://schemas.microsoft.com/office/drawing/2014/main" id="{D1AD03D8-89BC-DE89-56ED-796B225D3F24}"/>
              </a:ext>
            </a:extLst>
          </p:cNvPr>
          <p:cNvGrpSpPr/>
          <p:nvPr/>
        </p:nvGrpSpPr>
        <p:grpSpPr>
          <a:xfrm>
            <a:off x="2927414" y="1248434"/>
            <a:ext cx="1280160" cy="731520"/>
            <a:chOff x="5144347" y="900047"/>
            <a:chExt cx="1342137" cy="749706"/>
          </a:xfrm>
        </p:grpSpPr>
        <p:sp>
          <p:nvSpPr>
            <p:cNvPr id="25" name="Rounded Rectangle 89">
              <a:extLst>
                <a:ext uri="{FF2B5EF4-FFF2-40B4-BE49-F238E27FC236}">
                  <a16:creationId xmlns:a16="http://schemas.microsoft.com/office/drawing/2014/main" id="{7E553EEF-E6DA-D021-6D6C-FF40B031877B}"/>
                </a:ext>
              </a:extLst>
            </p:cNvPr>
            <p:cNvSpPr/>
            <p:nvPr/>
          </p:nvSpPr>
          <p:spPr>
            <a:xfrm>
              <a:off x="5206324" y="918233"/>
              <a:ext cx="128016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Receives admission information, request to fill out a form via Digipost</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28" name="Picture 27">
              <a:extLst>
                <a:ext uri="{FF2B5EF4-FFF2-40B4-BE49-F238E27FC236}">
                  <a16:creationId xmlns:a16="http://schemas.microsoft.com/office/drawing/2014/main" id="{F0C6DC7A-5D16-48A5-BF4B-E4DCC93E62A5}"/>
                </a:ext>
              </a:extLst>
            </p:cNvPr>
            <p:cNvPicPr>
              <a:picLocks noChangeAspect="1"/>
            </p:cNvPicPr>
            <p:nvPr/>
          </p:nvPicPr>
          <p:blipFill>
            <a:blip r:embed="rId9"/>
            <a:stretch>
              <a:fillRect/>
            </a:stretch>
          </p:blipFill>
          <p:spPr>
            <a:xfrm>
              <a:off x="5144347" y="900047"/>
              <a:ext cx="441237" cy="441237"/>
            </a:xfrm>
            <a:prstGeom prst="rect">
              <a:avLst/>
            </a:prstGeom>
          </p:spPr>
        </p:pic>
      </p:grpSp>
      <p:cxnSp>
        <p:nvCxnSpPr>
          <p:cNvPr id="29" name="Straight Arrow Connector 28">
            <a:extLst>
              <a:ext uri="{FF2B5EF4-FFF2-40B4-BE49-F238E27FC236}">
                <a16:creationId xmlns:a16="http://schemas.microsoft.com/office/drawing/2014/main" id="{0864DFA6-3C9C-4181-A6CA-C43DFA9A15B7}"/>
              </a:ext>
            </a:extLst>
          </p:cNvPr>
          <p:cNvCxnSpPr>
            <a:cxnSpLocks/>
            <a:stCxn id="10" idx="0"/>
            <a:endCxn id="25" idx="2"/>
          </p:cNvCxnSpPr>
          <p:nvPr/>
        </p:nvCxnSpPr>
        <p:spPr>
          <a:xfrm flipV="1">
            <a:off x="3585821" y="1979954"/>
            <a:ext cx="11231" cy="2854554"/>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65" name="Group 64">
            <a:extLst>
              <a:ext uri="{FF2B5EF4-FFF2-40B4-BE49-F238E27FC236}">
                <a16:creationId xmlns:a16="http://schemas.microsoft.com/office/drawing/2014/main" id="{6514BAFE-7EE7-6760-3BAD-B66EDE668CED}"/>
              </a:ext>
            </a:extLst>
          </p:cNvPr>
          <p:cNvGrpSpPr/>
          <p:nvPr/>
        </p:nvGrpSpPr>
        <p:grpSpPr>
          <a:xfrm>
            <a:off x="4435530" y="1248434"/>
            <a:ext cx="1280160" cy="731520"/>
            <a:chOff x="4464691" y="1311197"/>
            <a:chExt cx="1188720" cy="731520"/>
          </a:xfrm>
        </p:grpSpPr>
        <p:sp>
          <p:nvSpPr>
            <p:cNvPr id="53" name="Rounded Rectangle 100">
              <a:extLst>
                <a:ext uri="{FF2B5EF4-FFF2-40B4-BE49-F238E27FC236}">
                  <a16:creationId xmlns:a16="http://schemas.microsoft.com/office/drawing/2014/main" id="{02B1AD44-F283-68AD-F08B-A66CAD4499F0}"/>
                </a:ext>
              </a:extLst>
            </p:cNvPr>
            <p:cNvSpPr/>
            <p:nvPr/>
          </p:nvSpPr>
          <p:spPr>
            <a:xfrm>
              <a:off x="4464691" y="1311197"/>
              <a:ext cx="118872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Notification of referral acceptance received </a:t>
              </a:r>
            </a:p>
          </p:txBody>
        </p:sp>
        <p:pic>
          <p:nvPicPr>
            <p:cNvPr id="54" name="Picture 53">
              <a:extLst>
                <a:ext uri="{FF2B5EF4-FFF2-40B4-BE49-F238E27FC236}">
                  <a16:creationId xmlns:a16="http://schemas.microsoft.com/office/drawing/2014/main" id="{4193D232-7467-4E88-EE14-42C0A1251DAF}"/>
                </a:ext>
              </a:extLst>
            </p:cNvPr>
            <p:cNvPicPr>
              <a:picLocks noChangeAspect="1"/>
            </p:cNvPicPr>
            <p:nvPr/>
          </p:nvPicPr>
          <p:blipFill>
            <a:blip r:embed="rId10" cstate="print">
              <a:biLevel thresh="25000"/>
              <a:extLst>
                <a:ext uri="{28A0092B-C50C-407E-A947-70E740481C1C}">
                  <a14:useLocalDpi xmlns:a14="http://schemas.microsoft.com/office/drawing/2010/main" val="0"/>
                </a:ext>
              </a:extLst>
            </a:blip>
            <a:stretch>
              <a:fillRect/>
            </a:stretch>
          </p:blipFill>
          <p:spPr>
            <a:xfrm>
              <a:off x="4526338" y="1383490"/>
              <a:ext cx="287007" cy="293467"/>
            </a:xfrm>
            <a:prstGeom prst="rect">
              <a:avLst/>
            </a:prstGeom>
          </p:spPr>
        </p:pic>
      </p:grpSp>
      <p:grpSp>
        <p:nvGrpSpPr>
          <p:cNvPr id="64" name="Group 63">
            <a:extLst>
              <a:ext uri="{FF2B5EF4-FFF2-40B4-BE49-F238E27FC236}">
                <a16:creationId xmlns:a16="http://schemas.microsoft.com/office/drawing/2014/main" id="{E4A4D65A-45B8-AB81-51EE-23543BA834D2}"/>
              </a:ext>
            </a:extLst>
          </p:cNvPr>
          <p:cNvGrpSpPr/>
          <p:nvPr/>
        </p:nvGrpSpPr>
        <p:grpSpPr>
          <a:xfrm>
            <a:off x="5958965" y="1248434"/>
            <a:ext cx="1280160" cy="731520"/>
            <a:chOff x="5851096" y="1321943"/>
            <a:chExt cx="1280160" cy="731520"/>
          </a:xfrm>
        </p:grpSpPr>
        <p:sp>
          <p:nvSpPr>
            <p:cNvPr id="31" name="Rounded Rectangle 89">
              <a:extLst>
                <a:ext uri="{FF2B5EF4-FFF2-40B4-BE49-F238E27FC236}">
                  <a16:creationId xmlns:a16="http://schemas.microsoft.com/office/drawing/2014/main" id="{08929C01-87EE-ECC2-2985-9BEFD356D184}"/>
                </a:ext>
              </a:extLst>
            </p:cNvPr>
            <p:cNvSpPr/>
            <p:nvPr/>
          </p:nvSpPr>
          <p:spPr>
            <a:xfrm>
              <a:off x="5851096" y="1321943"/>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Replies to the confirmation request to the rehab centre admission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62" name="Picture 61">
              <a:extLst>
                <a:ext uri="{FF2B5EF4-FFF2-40B4-BE49-F238E27FC236}">
                  <a16:creationId xmlns:a16="http://schemas.microsoft.com/office/drawing/2014/main" id="{3C9F3669-C597-551D-97DB-49541B722F30}"/>
                </a:ext>
              </a:extLst>
            </p:cNvPr>
            <p:cNvPicPr>
              <a:picLocks noChangeAspect="1"/>
            </p:cNvPicPr>
            <p:nvPr/>
          </p:nvPicPr>
          <p:blipFill>
            <a:blip r:embed="rId10" cstate="print">
              <a:biLevel thresh="25000"/>
              <a:extLst>
                <a:ext uri="{28A0092B-C50C-407E-A947-70E740481C1C}">
                  <a14:useLocalDpi xmlns:a14="http://schemas.microsoft.com/office/drawing/2010/main" val="0"/>
                </a:ext>
              </a:extLst>
            </a:blip>
            <a:stretch>
              <a:fillRect/>
            </a:stretch>
          </p:blipFill>
          <p:spPr>
            <a:xfrm>
              <a:off x="5916488" y="1422536"/>
              <a:ext cx="287007" cy="293467"/>
            </a:xfrm>
            <a:prstGeom prst="rect">
              <a:avLst/>
            </a:prstGeom>
          </p:spPr>
        </p:pic>
      </p:grpSp>
      <p:cxnSp>
        <p:nvCxnSpPr>
          <p:cNvPr id="55" name="Straight Arrow Connector 54">
            <a:extLst>
              <a:ext uri="{FF2B5EF4-FFF2-40B4-BE49-F238E27FC236}">
                <a16:creationId xmlns:a16="http://schemas.microsoft.com/office/drawing/2014/main" id="{538AC750-9CC8-2DE8-F13F-E3CAB388EAC2}"/>
              </a:ext>
            </a:extLst>
          </p:cNvPr>
          <p:cNvCxnSpPr>
            <a:cxnSpLocks/>
            <a:stCxn id="80" idx="0"/>
            <a:endCxn id="53" idx="2"/>
          </p:cNvCxnSpPr>
          <p:nvPr/>
        </p:nvCxnSpPr>
        <p:spPr>
          <a:xfrm flipV="1">
            <a:off x="5075610" y="1979954"/>
            <a:ext cx="0" cy="2832082"/>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67" name="Group 66">
            <a:extLst>
              <a:ext uri="{FF2B5EF4-FFF2-40B4-BE49-F238E27FC236}">
                <a16:creationId xmlns:a16="http://schemas.microsoft.com/office/drawing/2014/main" id="{74860441-BA18-CB9F-9C46-D5B50CB9B5C9}"/>
              </a:ext>
            </a:extLst>
          </p:cNvPr>
          <p:cNvGrpSpPr/>
          <p:nvPr/>
        </p:nvGrpSpPr>
        <p:grpSpPr>
          <a:xfrm>
            <a:off x="7399811" y="1236842"/>
            <a:ext cx="1316812" cy="754704"/>
            <a:chOff x="2800849" y="5047537"/>
            <a:chExt cx="1355625" cy="754704"/>
          </a:xfrm>
        </p:grpSpPr>
        <p:sp>
          <p:nvSpPr>
            <p:cNvPr id="68" name="Rounded Rectangle 89">
              <a:extLst>
                <a:ext uri="{FF2B5EF4-FFF2-40B4-BE49-F238E27FC236}">
                  <a16:creationId xmlns:a16="http://schemas.microsoft.com/office/drawing/2014/main" id="{554FCF1E-A252-001A-546E-4C5424FF625B}"/>
                </a:ext>
              </a:extLst>
            </p:cNvPr>
            <p:cNvSpPr/>
            <p:nvPr/>
          </p:nvSpPr>
          <p:spPr>
            <a:xfrm>
              <a:off x="2838581" y="5070721"/>
              <a:ext cx="1317893"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Fills out the requested form and mails back to the rehab centre, often email not correct way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69" name="Picture 68">
              <a:extLst>
                <a:ext uri="{FF2B5EF4-FFF2-40B4-BE49-F238E27FC236}">
                  <a16:creationId xmlns:a16="http://schemas.microsoft.com/office/drawing/2014/main" id="{6D731A04-9C77-D8BC-DDAA-B9A6659FAC2E}"/>
                </a:ext>
              </a:extLst>
            </p:cNvPr>
            <p:cNvPicPr>
              <a:picLocks noChangeAspect="1"/>
            </p:cNvPicPr>
            <p:nvPr/>
          </p:nvPicPr>
          <p:blipFill>
            <a:blip r:embed="rId9"/>
            <a:stretch>
              <a:fillRect/>
            </a:stretch>
          </p:blipFill>
          <p:spPr>
            <a:xfrm>
              <a:off x="2800849" y="5047537"/>
              <a:ext cx="441237" cy="441237"/>
            </a:xfrm>
            <a:prstGeom prst="rect">
              <a:avLst/>
            </a:prstGeom>
          </p:spPr>
        </p:pic>
      </p:grpSp>
      <p:grpSp>
        <p:nvGrpSpPr>
          <p:cNvPr id="70" name="Group 69">
            <a:extLst>
              <a:ext uri="{FF2B5EF4-FFF2-40B4-BE49-F238E27FC236}">
                <a16:creationId xmlns:a16="http://schemas.microsoft.com/office/drawing/2014/main" id="{79251E32-A5BC-86C1-EF2B-97F310CAB53E}"/>
              </a:ext>
            </a:extLst>
          </p:cNvPr>
          <p:cNvGrpSpPr/>
          <p:nvPr/>
        </p:nvGrpSpPr>
        <p:grpSpPr>
          <a:xfrm>
            <a:off x="7418137" y="4802943"/>
            <a:ext cx="1280160" cy="731520"/>
            <a:chOff x="5144347" y="900047"/>
            <a:chExt cx="1342137" cy="749706"/>
          </a:xfrm>
        </p:grpSpPr>
        <p:sp>
          <p:nvSpPr>
            <p:cNvPr id="71" name="Rounded Rectangle 89">
              <a:extLst>
                <a:ext uri="{FF2B5EF4-FFF2-40B4-BE49-F238E27FC236}">
                  <a16:creationId xmlns:a16="http://schemas.microsoft.com/office/drawing/2014/main" id="{6F1ECAB6-2E0D-DB7B-7D2D-2591BC9BD276}"/>
                </a:ext>
              </a:extLst>
            </p:cNvPr>
            <p:cNvSpPr/>
            <p:nvPr/>
          </p:nvSpPr>
          <p:spPr>
            <a:xfrm>
              <a:off x="5206324" y="918233"/>
              <a:ext cx="128016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Receives the filled-out form about the patient &amp; uses for next steps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72" name="Picture 71">
              <a:extLst>
                <a:ext uri="{FF2B5EF4-FFF2-40B4-BE49-F238E27FC236}">
                  <a16:creationId xmlns:a16="http://schemas.microsoft.com/office/drawing/2014/main" id="{43149A8B-3E71-D9B1-84F6-4DA911ECF216}"/>
                </a:ext>
              </a:extLst>
            </p:cNvPr>
            <p:cNvPicPr>
              <a:picLocks noChangeAspect="1"/>
            </p:cNvPicPr>
            <p:nvPr/>
          </p:nvPicPr>
          <p:blipFill>
            <a:blip r:embed="rId9"/>
            <a:stretch>
              <a:fillRect/>
            </a:stretch>
          </p:blipFill>
          <p:spPr>
            <a:xfrm>
              <a:off x="5144347" y="900047"/>
              <a:ext cx="441237" cy="441237"/>
            </a:xfrm>
            <a:prstGeom prst="rect">
              <a:avLst/>
            </a:prstGeom>
          </p:spPr>
        </p:pic>
      </p:grpSp>
      <p:cxnSp>
        <p:nvCxnSpPr>
          <p:cNvPr id="73" name="Straight Arrow Connector 72">
            <a:extLst>
              <a:ext uri="{FF2B5EF4-FFF2-40B4-BE49-F238E27FC236}">
                <a16:creationId xmlns:a16="http://schemas.microsoft.com/office/drawing/2014/main" id="{848CF2BE-7D01-2D78-C53C-EAA07920373A}"/>
              </a:ext>
            </a:extLst>
          </p:cNvPr>
          <p:cNvCxnSpPr>
            <a:cxnSpLocks/>
            <a:stCxn id="68" idx="2"/>
            <a:endCxn id="71" idx="0"/>
          </p:cNvCxnSpPr>
          <p:nvPr/>
        </p:nvCxnSpPr>
        <p:spPr>
          <a:xfrm>
            <a:off x="8076543" y="1991546"/>
            <a:ext cx="11232" cy="2829142"/>
          </a:xfrm>
          <a:prstGeom prst="straightConnector1">
            <a:avLst/>
          </a:prstGeom>
          <a:noFill/>
          <a:ln w="22225" cap="flat" cmpd="sng" algn="ctr">
            <a:solidFill>
              <a:sysClr val="window" lastClr="FFFFFF">
                <a:lumMod val="50000"/>
              </a:sysClr>
            </a:solidFill>
            <a:prstDash val="sysDash"/>
            <a:tailEnd type="triangle" w="med" len="med"/>
          </a:ln>
          <a:effectLst/>
        </p:spPr>
      </p:cxnSp>
      <p:sp>
        <p:nvSpPr>
          <p:cNvPr id="78" name="Rounded Rectangle 88">
            <a:extLst>
              <a:ext uri="{FF2B5EF4-FFF2-40B4-BE49-F238E27FC236}">
                <a16:creationId xmlns:a16="http://schemas.microsoft.com/office/drawing/2014/main" id="{B4852F90-0781-BD0B-14B0-EFF91B15BD0E}"/>
              </a:ext>
            </a:extLst>
          </p:cNvPr>
          <p:cNvSpPr/>
          <p:nvPr/>
        </p:nvSpPr>
        <p:spPr>
          <a:xfrm>
            <a:off x="8894581" y="4812036"/>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The coordinator of admission at the centre prepares the documentations </a:t>
            </a:r>
          </a:p>
        </p:txBody>
      </p:sp>
      <p:grpSp>
        <p:nvGrpSpPr>
          <p:cNvPr id="79" name="Group 78">
            <a:extLst>
              <a:ext uri="{FF2B5EF4-FFF2-40B4-BE49-F238E27FC236}">
                <a16:creationId xmlns:a16="http://schemas.microsoft.com/office/drawing/2014/main" id="{F2D8AC96-1E91-3A49-2714-090710B0682F}"/>
              </a:ext>
            </a:extLst>
          </p:cNvPr>
          <p:cNvGrpSpPr/>
          <p:nvPr/>
        </p:nvGrpSpPr>
        <p:grpSpPr>
          <a:xfrm>
            <a:off x="4435530" y="4812036"/>
            <a:ext cx="1280160" cy="731520"/>
            <a:chOff x="5851096" y="1321943"/>
            <a:chExt cx="1280160" cy="731520"/>
          </a:xfrm>
        </p:grpSpPr>
        <p:sp>
          <p:nvSpPr>
            <p:cNvPr id="80" name="Rounded Rectangle 89">
              <a:extLst>
                <a:ext uri="{FF2B5EF4-FFF2-40B4-BE49-F238E27FC236}">
                  <a16:creationId xmlns:a16="http://schemas.microsoft.com/office/drawing/2014/main" id="{0F3DCF81-85E1-0750-3D92-C5CF9D346982}"/>
                </a:ext>
              </a:extLst>
            </p:cNvPr>
            <p:cNvSpPr/>
            <p:nvPr/>
          </p:nvSpPr>
          <p:spPr>
            <a:xfrm>
              <a:off x="5851096" y="1321943"/>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Automated text message sent 7 days after the mail for patient to confirm</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81" name="Picture 80">
              <a:extLst>
                <a:ext uri="{FF2B5EF4-FFF2-40B4-BE49-F238E27FC236}">
                  <a16:creationId xmlns:a16="http://schemas.microsoft.com/office/drawing/2014/main" id="{D46708FA-699B-73A6-9F5A-5BEECF8F0A3D}"/>
                </a:ext>
              </a:extLst>
            </p:cNvPr>
            <p:cNvPicPr>
              <a:picLocks noChangeAspect="1"/>
            </p:cNvPicPr>
            <p:nvPr/>
          </p:nvPicPr>
          <p:blipFill>
            <a:blip r:embed="rId10" cstate="print">
              <a:biLevel thresh="25000"/>
              <a:extLst>
                <a:ext uri="{28A0092B-C50C-407E-A947-70E740481C1C}">
                  <a14:useLocalDpi xmlns:a14="http://schemas.microsoft.com/office/drawing/2010/main" val="0"/>
                </a:ext>
              </a:extLst>
            </a:blip>
            <a:stretch>
              <a:fillRect/>
            </a:stretch>
          </p:blipFill>
          <p:spPr>
            <a:xfrm>
              <a:off x="5916488" y="1422536"/>
              <a:ext cx="287007" cy="293467"/>
            </a:xfrm>
            <a:prstGeom prst="rect">
              <a:avLst/>
            </a:prstGeom>
          </p:spPr>
        </p:pic>
      </p:grpSp>
      <p:grpSp>
        <p:nvGrpSpPr>
          <p:cNvPr id="84" name="Group 83">
            <a:extLst>
              <a:ext uri="{FF2B5EF4-FFF2-40B4-BE49-F238E27FC236}">
                <a16:creationId xmlns:a16="http://schemas.microsoft.com/office/drawing/2014/main" id="{51B2B4A2-7173-2479-B33E-767E452928B4}"/>
              </a:ext>
            </a:extLst>
          </p:cNvPr>
          <p:cNvGrpSpPr/>
          <p:nvPr/>
        </p:nvGrpSpPr>
        <p:grpSpPr>
          <a:xfrm>
            <a:off x="5958965" y="4812036"/>
            <a:ext cx="1280160" cy="731520"/>
            <a:chOff x="4464691" y="1311197"/>
            <a:chExt cx="1188720" cy="731520"/>
          </a:xfrm>
        </p:grpSpPr>
        <p:sp>
          <p:nvSpPr>
            <p:cNvPr id="85" name="Rounded Rectangle 100">
              <a:extLst>
                <a:ext uri="{FF2B5EF4-FFF2-40B4-BE49-F238E27FC236}">
                  <a16:creationId xmlns:a16="http://schemas.microsoft.com/office/drawing/2014/main" id="{F71D3787-FBCD-71DE-6F94-0E3B31DBF207}"/>
                </a:ext>
              </a:extLst>
            </p:cNvPr>
            <p:cNvSpPr/>
            <p:nvPr/>
          </p:nvSpPr>
          <p:spPr>
            <a:xfrm>
              <a:off x="4464691" y="1311197"/>
              <a:ext cx="118872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Receives confirmation to acceptance of the admission to the centre </a:t>
              </a:r>
            </a:p>
          </p:txBody>
        </p:sp>
        <p:pic>
          <p:nvPicPr>
            <p:cNvPr id="86" name="Picture 85">
              <a:extLst>
                <a:ext uri="{FF2B5EF4-FFF2-40B4-BE49-F238E27FC236}">
                  <a16:creationId xmlns:a16="http://schemas.microsoft.com/office/drawing/2014/main" id="{88A2A2AC-23FA-D77E-F675-4604DACAA6F6}"/>
                </a:ext>
              </a:extLst>
            </p:cNvPr>
            <p:cNvPicPr>
              <a:picLocks noChangeAspect="1"/>
            </p:cNvPicPr>
            <p:nvPr/>
          </p:nvPicPr>
          <p:blipFill>
            <a:blip r:embed="rId10" cstate="print">
              <a:biLevel thresh="25000"/>
              <a:extLst>
                <a:ext uri="{28A0092B-C50C-407E-A947-70E740481C1C}">
                  <a14:useLocalDpi xmlns:a14="http://schemas.microsoft.com/office/drawing/2010/main" val="0"/>
                </a:ext>
              </a:extLst>
            </a:blip>
            <a:stretch>
              <a:fillRect/>
            </a:stretch>
          </p:blipFill>
          <p:spPr>
            <a:xfrm>
              <a:off x="4526338" y="1383490"/>
              <a:ext cx="287007" cy="293467"/>
            </a:xfrm>
            <a:prstGeom prst="rect">
              <a:avLst/>
            </a:prstGeom>
          </p:spPr>
        </p:pic>
      </p:grpSp>
      <p:grpSp>
        <p:nvGrpSpPr>
          <p:cNvPr id="87" name="Group 86">
            <a:extLst>
              <a:ext uri="{FF2B5EF4-FFF2-40B4-BE49-F238E27FC236}">
                <a16:creationId xmlns:a16="http://schemas.microsoft.com/office/drawing/2014/main" id="{18A3D35E-2984-2A50-AD53-1743679F13E2}"/>
              </a:ext>
            </a:extLst>
          </p:cNvPr>
          <p:cNvGrpSpPr/>
          <p:nvPr/>
        </p:nvGrpSpPr>
        <p:grpSpPr>
          <a:xfrm>
            <a:off x="10303846" y="1248434"/>
            <a:ext cx="1280160" cy="731520"/>
            <a:chOff x="4464691" y="1311197"/>
            <a:chExt cx="1188720" cy="731520"/>
          </a:xfrm>
        </p:grpSpPr>
        <p:sp>
          <p:nvSpPr>
            <p:cNvPr id="88" name="Rounded Rectangle 100">
              <a:extLst>
                <a:ext uri="{FF2B5EF4-FFF2-40B4-BE49-F238E27FC236}">
                  <a16:creationId xmlns:a16="http://schemas.microsoft.com/office/drawing/2014/main" id="{A2BB49BC-FBC1-F82D-664E-1E85BE5D7DC0}"/>
                </a:ext>
              </a:extLst>
            </p:cNvPr>
            <p:cNvSpPr/>
            <p:nvPr/>
          </p:nvSpPr>
          <p:spPr>
            <a:xfrm>
              <a:off x="4464691" y="1311197"/>
              <a:ext cx="118872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Appointment notification received </a:t>
              </a:r>
            </a:p>
          </p:txBody>
        </p:sp>
        <p:pic>
          <p:nvPicPr>
            <p:cNvPr id="89" name="Picture 88">
              <a:extLst>
                <a:ext uri="{FF2B5EF4-FFF2-40B4-BE49-F238E27FC236}">
                  <a16:creationId xmlns:a16="http://schemas.microsoft.com/office/drawing/2014/main" id="{3EBD7E0E-A2A8-9680-8ED8-2F2D0CC7A095}"/>
                </a:ext>
              </a:extLst>
            </p:cNvPr>
            <p:cNvPicPr>
              <a:picLocks noChangeAspect="1"/>
            </p:cNvPicPr>
            <p:nvPr/>
          </p:nvPicPr>
          <p:blipFill>
            <a:blip r:embed="rId10" cstate="print">
              <a:biLevel thresh="25000"/>
              <a:extLst>
                <a:ext uri="{28A0092B-C50C-407E-A947-70E740481C1C}">
                  <a14:useLocalDpi xmlns:a14="http://schemas.microsoft.com/office/drawing/2010/main" val="0"/>
                </a:ext>
              </a:extLst>
            </a:blip>
            <a:stretch>
              <a:fillRect/>
            </a:stretch>
          </p:blipFill>
          <p:spPr>
            <a:xfrm>
              <a:off x="4526338" y="1383490"/>
              <a:ext cx="287007" cy="293467"/>
            </a:xfrm>
            <a:prstGeom prst="rect">
              <a:avLst/>
            </a:prstGeom>
          </p:spPr>
        </p:pic>
      </p:grpSp>
      <p:cxnSp>
        <p:nvCxnSpPr>
          <p:cNvPr id="90" name="Straight Arrow Connector 89">
            <a:extLst>
              <a:ext uri="{FF2B5EF4-FFF2-40B4-BE49-F238E27FC236}">
                <a16:creationId xmlns:a16="http://schemas.microsoft.com/office/drawing/2014/main" id="{FD7BA03C-CBDF-6BEF-5E2A-16113049A483}"/>
              </a:ext>
            </a:extLst>
          </p:cNvPr>
          <p:cNvCxnSpPr>
            <a:cxnSpLocks/>
            <a:stCxn id="92" idx="0"/>
            <a:endCxn id="88" idx="2"/>
          </p:cNvCxnSpPr>
          <p:nvPr/>
        </p:nvCxnSpPr>
        <p:spPr>
          <a:xfrm flipV="1">
            <a:off x="10943926" y="1979954"/>
            <a:ext cx="0" cy="2832082"/>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91" name="Group 90">
            <a:extLst>
              <a:ext uri="{FF2B5EF4-FFF2-40B4-BE49-F238E27FC236}">
                <a16:creationId xmlns:a16="http://schemas.microsoft.com/office/drawing/2014/main" id="{2BD10FB6-885B-32B0-C926-57163F22CAEA}"/>
              </a:ext>
            </a:extLst>
          </p:cNvPr>
          <p:cNvGrpSpPr/>
          <p:nvPr/>
        </p:nvGrpSpPr>
        <p:grpSpPr>
          <a:xfrm>
            <a:off x="10303846" y="4812036"/>
            <a:ext cx="1280160" cy="731520"/>
            <a:chOff x="5851096" y="1321943"/>
            <a:chExt cx="1280160" cy="731520"/>
          </a:xfrm>
        </p:grpSpPr>
        <p:sp>
          <p:nvSpPr>
            <p:cNvPr id="92" name="Rounded Rectangle 89">
              <a:extLst>
                <a:ext uri="{FF2B5EF4-FFF2-40B4-BE49-F238E27FC236}">
                  <a16:creationId xmlns:a16="http://schemas.microsoft.com/office/drawing/2014/main" id="{709669F8-D6BF-F895-8DA5-8C0EB9DA3F3E}"/>
                </a:ext>
              </a:extLst>
            </p:cNvPr>
            <p:cNvSpPr/>
            <p:nvPr/>
          </p:nvSpPr>
          <p:spPr>
            <a:xfrm>
              <a:off x="5851096" y="1321943"/>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Automated appointment reminder sent 1 week before, from electronic record system</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93" name="Picture 92">
              <a:extLst>
                <a:ext uri="{FF2B5EF4-FFF2-40B4-BE49-F238E27FC236}">
                  <a16:creationId xmlns:a16="http://schemas.microsoft.com/office/drawing/2014/main" id="{67EDBA7D-2F01-213E-0BC2-F6DF6F2DE37F}"/>
                </a:ext>
              </a:extLst>
            </p:cNvPr>
            <p:cNvPicPr>
              <a:picLocks noChangeAspect="1"/>
            </p:cNvPicPr>
            <p:nvPr/>
          </p:nvPicPr>
          <p:blipFill>
            <a:blip r:embed="rId10" cstate="print">
              <a:biLevel thresh="25000"/>
              <a:extLst>
                <a:ext uri="{28A0092B-C50C-407E-A947-70E740481C1C}">
                  <a14:useLocalDpi xmlns:a14="http://schemas.microsoft.com/office/drawing/2010/main" val="0"/>
                </a:ext>
              </a:extLst>
            </a:blip>
            <a:stretch>
              <a:fillRect/>
            </a:stretch>
          </p:blipFill>
          <p:spPr>
            <a:xfrm>
              <a:off x="5916488" y="1422536"/>
              <a:ext cx="287007" cy="293467"/>
            </a:xfrm>
            <a:prstGeom prst="rect">
              <a:avLst/>
            </a:prstGeom>
          </p:spPr>
        </p:pic>
      </p:grpSp>
      <p:sp>
        <p:nvSpPr>
          <p:cNvPr id="97" name="Rectangle 76">
            <a:extLst>
              <a:ext uri="{FF2B5EF4-FFF2-40B4-BE49-F238E27FC236}">
                <a16:creationId xmlns:a16="http://schemas.microsoft.com/office/drawing/2014/main" id="{6AF806B0-1759-2EBA-05E1-1EC45E88C829}"/>
              </a:ext>
            </a:extLst>
          </p:cNvPr>
          <p:cNvSpPr/>
          <p:nvPr/>
        </p:nvSpPr>
        <p:spPr>
          <a:xfrm flipH="1">
            <a:off x="11742348" y="1094022"/>
            <a:ext cx="205483" cy="5746685"/>
          </a:xfrm>
          <a:prstGeom prst="rect">
            <a:avLst/>
          </a:prstGeom>
          <a:pattFill prst="wdUpDiag">
            <a:fgClr>
              <a:srgbClr val="8064A2">
                <a:lumMod val="40000"/>
                <a:lumOff val="60000"/>
              </a:srgbClr>
            </a:fgClr>
            <a:bgClr>
              <a:sysClr val="window" lastClr="FFFFFF"/>
            </a:bgClr>
          </a:pattFill>
          <a:ln w="12700" cap="flat" cmpd="sng" algn="ctr">
            <a:solidFill>
              <a:srgbClr val="8064A2">
                <a:lumMod val="40000"/>
                <a:lumOff val="60000"/>
              </a:srgbClr>
            </a:solidFill>
            <a:prstDash val="solid"/>
          </a:ln>
          <a:effectLst/>
        </p:spPr>
        <p:txBody>
          <a:bodyPr vert="wordArtVert" lIns="0" r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a:ln>
                  <a:noFill/>
                </a:ln>
                <a:effectLst/>
                <a:uLnTx/>
                <a:uFillTx/>
                <a:ea typeface="+mn-ea"/>
                <a:cs typeface="+mn-cs"/>
              </a:rPr>
              <a:t>WAITING TIME</a:t>
            </a:r>
          </a:p>
        </p:txBody>
      </p:sp>
      <p:sp>
        <p:nvSpPr>
          <p:cNvPr id="98" name="AutoShape 63">
            <a:extLst>
              <a:ext uri="{FF2B5EF4-FFF2-40B4-BE49-F238E27FC236}">
                <a16:creationId xmlns:a16="http://schemas.microsoft.com/office/drawing/2014/main" id="{38702778-F62F-4B4A-B652-63A38E7E6F1B}"/>
              </a:ext>
            </a:extLst>
          </p:cNvPr>
          <p:cNvSpPr>
            <a:spLocks noChangeArrowheads="1"/>
          </p:cNvSpPr>
          <p:nvPr/>
        </p:nvSpPr>
        <p:spPr bwMode="auto">
          <a:xfrm>
            <a:off x="11678486" y="628559"/>
            <a:ext cx="365760" cy="274320"/>
          </a:xfrm>
          <a:prstGeom prst="chevron">
            <a:avLst>
              <a:gd name="adj" fmla="val 38168"/>
            </a:avLst>
          </a:prstGeom>
          <a:pattFill prst="wdUpDiag">
            <a:fgClr>
              <a:srgbClr val="8064A2">
                <a:lumMod val="40000"/>
                <a:lumOff val="60000"/>
              </a:srgbClr>
            </a:fgClr>
            <a:bgClr>
              <a:sysClr val="window" lastClr="FFFFFF"/>
            </a:bgClr>
          </a:pattFill>
          <a:ln w="19050" algn="ctr">
            <a:solidFill>
              <a:srgbClr val="8064A2">
                <a:lumMod val="40000"/>
                <a:lumOff val="60000"/>
              </a:srgbClr>
            </a:solidFill>
            <a:miter lim="800000"/>
            <a:headEnd/>
            <a:tailEnd/>
          </a:ln>
        </p:spPr>
        <p:txBody>
          <a:bodyPr lIns="69145" tIns="0" rIns="0" bIns="0" anchor="ctr" anchorCtr="0"/>
          <a:lstStyle/>
          <a:p>
            <a:pPr marL="0" marR="0" lvl="0" indent="0" algn="ctr" defTabSz="995363" eaLnBrk="1" fontAlgn="auto" latinLnBrk="0" hangingPunct="1">
              <a:lnSpc>
                <a:spcPct val="100000"/>
              </a:lnSpc>
              <a:spcBef>
                <a:spcPts val="0"/>
              </a:spcBef>
              <a:spcAft>
                <a:spcPts val="0"/>
              </a:spcAft>
              <a:buClrTx/>
              <a:buSzPct val="90000"/>
              <a:buFontTx/>
              <a:buNone/>
              <a:tabLst/>
              <a:defRPr/>
            </a:pPr>
            <a:endParaRPr kumimoji="0" lang="en-GB" sz="1000" b="0" i="0" u="none" strike="noStrike" kern="0" cap="none" spc="100" normalizeH="0" baseline="0" noProof="0">
              <a:ln>
                <a:noFill/>
              </a:ln>
              <a:solidFill>
                <a:prstClr val="black"/>
              </a:solidFill>
              <a:effectLst/>
              <a:uLnTx/>
              <a:uFillTx/>
              <a:cs typeface="Arial" charset="0"/>
            </a:endParaRPr>
          </a:p>
        </p:txBody>
      </p:sp>
    </p:spTree>
    <p:extLst>
      <p:ext uri="{BB962C8B-B14F-4D97-AF65-F5344CB8AC3E}">
        <p14:creationId xmlns:p14="http://schemas.microsoft.com/office/powerpoint/2010/main" val="4003978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5B47A1-D7F4-58F1-963B-6BD86AF41F2C}"/>
              </a:ext>
            </a:extLst>
          </p:cNvPr>
          <p:cNvSpPr>
            <a:spLocks noGrp="1"/>
          </p:cNvSpPr>
          <p:nvPr>
            <p:ph type="sldNum" sz="quarter" idx="12"/>
          </p:nvPr>
        </p:nvSpPr>
        <p:spPr/>
        <p:txBody>
          <a:bodyPr/>
          <a:lstStyle/>
          <a:p>
            <a:fld id="{5751DFAA-887F-4071-8EAD-E8CA316FCF06}" type="slidenum">
              <a:rPr lang="en-GB" smtClean="0"/>
              <a:t>11</a:t>
            </a:fld>
            <a:endParaRPr lang="en-GB"/>
          </a:p>
        </p:txBody>
      </p:sp>
      <p:pic>
        <p:nvPicPr>
          <p:cNvPr id="13" name="Picture 12">
            <a:extLst>
              <a:ext uri="{FF2B5EF4-FFF2-40B4-BE49-F238E27FC236}">
                <a16:creationId xmlns:a16="http://schemas.microsoft.com/office/drawing/2014/main" id="{0B39020A-81DC-63E8-DC0D-F7237C2A44A2}"/>
              </a:ext>
            </a:extLst>
          </p:cNvPr>
          <p:cNvPicPr>
            <a:picLocks noChangeAspect="1"/>
          </p:cNvPicPr>
          <p:nvPr/>
        </p:nvPicPr>
        <p:blipFill>
          <a:blip r:embed="rId3"/>
          <a:stretch>
            <a:fillRect/>
          </a:stretch>
        </p:blipFill>
        <p:spPr>
          <a:xfrm>
            <a:off x="260034" y="1092697"/>
            <a:ext cx="11801337" cy="1042995"/>
          </a:xfrm>
          <a:prstGeom prst="rect">
            <a:avLst/>
          </a:prstGeom>
        </p:spPr>
      </p:pic>
      <p:pic>
        <p:nvPicPr>
          <p:cNvPr id="15" name="Picture 14">
            <a:extLst>
              <a:ext uri="{FF2B5EF4-FFF2-40B4-BE49-F238E27FC236}">
                <a16:creationId xmlns:a16="http://schemas.microsoft.com/office/drawing/2014/main" id="{518E9058-614D-98EF-9C50-3B782A8618FE}"/>
              </a:ext>
            </a:extLst>
          </p:cNvPr>
          <p:cNvPicPr>
            <a:picLocks noChangeAspect="1"/>
          </p:cNvPicPr>
          <p:nvPr/>
        </p:nvPicPr>
        <p:blipFill>
          <a:blip r:embed="rId3"/>
          <a:stretch>
            <a:fillRect/>
          </a:stretch>
        </p:blipFill>
        <p:spPr>
          <a:xfrm>
            <a:off x="260034" y="2253665"/>
            <a:ext cx="11801337" cy="1017619"/>
          </a:xfrm>
          <a:prstGeom prst="rect">
            <a:avLst/>
          </a:prstGeom>
        </p:spPr>
      </p:pic>
      <p:pic>
        <p:nvPicPr>
          <p:cNvPr id="19" name="Picture 18">
            <a:extLst>
              <a:ext uri="{FF2B5EF4-FFF2-40B4-BE49-F238E27FC236}">
                <a16:creationId xmlns:a16="http://schemas.microsoft.com/office/drawing/2014/main" id="{AE07F76E-619B-3439-4884-E4DCD7A33C90}"/>
              </a:ext>
            </a:extLst>
          </p:cNvPr>
          <p:cNvPicPr>
            <a:picLocks noChangeAspect="1"/>
          </p:cNvPicPr>
          <p:nvPr/>
        </p:nvPicPr>
        <p:blipFill>
          <a:blip r:embed="rId3"/>
          <a:stretch>
            <a:fillRect/>
          </a:stretch>
        </p:blipFill>
        <p:spPr>
          <a:xfrm>
            <a:off x="260034" y="3389257"/>
            <a:ext cx="11801337" cy="1148182"/>
          </a:xfrm>
          <a:prstGeom prst="rect">
            <a:avLst/>
          </a:prstGeom>
        </p:spPr>
      </p:pic>
      <p:pic>
        <p:nvPicPr>
          <p:cNvPr id="20" name="Picture 19">
            <a:extLst>
              <a:ext uri="{FF2B5EF4-FFF2-40B4-BE49-F238E27FC236}">
                <a16:creationId xmlns:a16="http://schemas.microsoft.com/office/drawing/2014/main" id="{17AA526C-263E-1608-D33E-FDB3A59A8F29}"/>
              </a:ext>
            </a:extLst>
          </p:cNvPr>
          <p:cNvPicPr>
            <a:picLocks noChangeAspect="1"/>
          </p:cNvPicPr>
          <p:nvPr/>
        </p:nvPicPr>
        <p:blipFill>
          <a:blip r:embed="rId3"/>
          <a:stretch>
            <a:fillRect/>
          </a:stretch>
        </p:blipFill>
        <p:spPr>
          <a:xfrm>
            <a:off x="275567" y="4655413"/>
            <a:ext cx="11801337" cy="1099850"/>
          </a:xfrm>
          <a:prstGeom prst="rect">
            <a:avLst/>
          </a:prstGeom>
        </p:spPr>
      </p:pic>
      <p:sp>
        <p:nvSpPr>
          <p:cNvPr id="22" name="TextBox 157">
            <a:extLst>
              <a:ext uri="{FF2B5EF4-FFF2-40B4-BE49-F238E27FC236}">
                <a16:creationId xmlns:a16="http://schemas.microsoft.com/office/drawing/2014/main" id="{78FB45F6-461F-6A75-C20D-EC8C1FB83294}"/>
              </a:ext>
            </a:extLst>
          </p:cNvPr>
          <p:cNvSpPr txBox="1">
            <a:spLocks noChangeArrowheads="1"/>
          </p:cNvSpPr>
          <p:nvPr/>
        </p:nvSpPr>
        <p:spPr bwMode="auto">
          <a:xfrm>
            <a:off x="362827" y="1840976"/>
            <a:ext cx="95602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400" b="0" i="0" u="none" strike="noStrike" kern="0" cap="none" spc="0" normalizeH="0" baseline="0" noProof="0">
                <a:ln>
                  <a:noFill/>
                </a:ln>
                <a:solidFill>
                  <a:prstClr val="black"/>
                </a:solidFill>
                <a:effectLst/>
                <a:uLnTx/>
                <a:uFillTx/>
                <a:latin typeface="Calibri" pitchFamily="34" charset="0"/>
              </a:rPr>
              <a:t>Patient</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pic>
        <p:nvPicPr>
          <p:cNvPr id="23" name="Picture 22">
            <a:extLst>
              <a:ext uri="{FF2B5EF4-FFF2-40B4-BE49-F238E27FC236}">
                <a16:creationId xmlns:a16="http://schemas.microsoft.com/office/drawing/2014/main" id="{C1523DD1-DE16-C2D5-704F-0576A3E9AE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5525" y="1190144"/>
            <a:ext cx="457200" cy="603318"/>
          </a:xfrm>
          <a:prstGeom prst="rect">
            <a:avLst/>
          </a:prstGeom>
        </p:spPr>
      </p:pic>
      <p:pic>
        <p:nvPicPr>
          <p:cNvPr id="24" name="Picture 23">
            <a:extLst>
              <a:ext uri="{FF2B5EF4-FFF2-40B4-BE49-F238E27FC236}">
                <a16:creationId xmlns:a16="http://schemas.microsoft.com/office/drawing/2014/main" id="{812FF888-DEE1-155D-A1A0-2F72129D8BD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0338" y="2352847"/>
            <a:ext cx="731520" cy="731520"/>
          </a:xfrm>
          <a:prstGeom prst="rect">
            <a:avLst/>
          </a:prstGeom>
        </p:spPr>
      </p:pic>
      <p:sp>
        <p:nvSpPr>
          <p:cNvPr id="27" name="TextBox 157">
            <a:extLst>
              <a:ext uri="{FF2B5EF4-FFF2-40B4-BE49-F238E27FC236}">
                <a16:creationId xmlns:a16="http://schemas.microsoft.com/office/drawing/2014/main" id="{803D83B5-7162-A9AB-E6BC-E279A096CB9D}"/>
              </a:ext>
            </a:extLst>
          </p:cNvPr>
          <p:cNvSpPr txBox="1">
            <a:spLocks noChangeArrowheads="1"/>
          </p:cNvSpPr>
          <p:nvPr/>
        </p:nvSpPr>
        <p:spPr bwMode="auto">
          <a:xfrm>
            <a:off x="347665" y="2913816"/>
            <a:ext cx="18806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400" b="0" i="0" u="none" strike="noStrike" kern="0" cap="none" spc="0" normalizeH="0" baseline="0" noProof="0">
                <a:ln>
                  <a:noFill/>
                </a:ln>
                <a:solidFill>
                  <a:prstClr val="black"/>
                </a:solidFill>
                <a:effectLst/>
                <a:uLnTx/>
                <a:uFillTx/>
                <a:latin typeface="Calibri" pitchFamily="34" charset="0"/>
              </a:rPr>
              <a:t>General Practitioner</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sp>
        <p:nvSpPr>
          <p:cNvPr id="38" name="TextBox 157">
            <a:extLst>
              <a:ext uri="{FF2B5EF4-FFF2-40B4-BE49-F238E27FC236}">
                <a16:creationId xmlns:a16="http://schemas.microsoft.com/office/drawing/2014/main" id="{927D6C46-1F7A-89B7-8DA7-9A6A90D0F6C6}"/>
              </a:ext>
            </a:extLst>
          </p:cNvPr>
          <p:cNvSpPr txBox="1">
            <a:spLocks noChangeArrowheads="1"/>
          </p:cNvSpPr>
          <p:nvPr/>
        </p:nvSpPr>
        <p:spPr bwMode="auto">
          <a:xfrm>
            <a:off x="368404" y="5313636"/>
            <a:ext cx="990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400" kern="0">
                <a:solidFill>
                  <a:prstClr val="black"/>
                </a:solidFill>
              </a:rPr>
              <a:t>Rehab centre</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pic>
        <p:nvPicPr>
          <p:cNvPr id="39" name="Picture 38">
            <a:extLst>
              <a:ext uri="{FF2B5EF4-FFF2-40B4-BE49-F238E27FC236}">
                <a16:creationId xmlns:a16="http://schemas.microsoft.com/office/drawing/2014/main" id="{DAAF352F-39BF-4040-6B18-F1C8FE4EAC1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1462" y="4758996"/>
            <a:ext cx="731520" cy="522515"/>
          </a:xfrm>
          <a:prstGeom prst="rect">
            <a:avLst/>
          </a:prstGeom>
        </p:spPr>
      </p:pic>
      <p:sp>
        <p:nvSpPr>
          <p:cNvPr id="47" name="Rounded Rectangle 88">
            <a:extLst>
              <a:ext uri="{FF2B5EF4-FFF2-40B4-BE49-F238E27FC236}">
                <a16:creationId xmlns:a16="http://schemas.microsoft.com/office/drawing/2014/main" id="{B15A0DF8-5FE6-3F80-73D9-A50F63FF3CF9}"/>
              </a:ext>
            </a:extLst>
          </p:cNvPr>
          <p:cNvSpPr/>
          <p:nvPr/>
        </p:nvSpPr>
        <p:spPr>
          <a:xfrm>
            <a:off x="1481588" y="4805103"/>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A team comprised of various professionals in the centre meets &amp; delegate responsibilities </a:t>
            </a:r>
          </a:p>
        </p:txBody>
      </p:sp>
      <p:sp>
        <p:nvSpPr>
          <p:cNvPr id="82" name="TextBox 81">
            <a:extLst>
              <a:ext uri="{FF2B5EF4-FFF2-40B4-BE49-F238E27FC236}">
                <a16:creationId xmlns:a16="http://schemas.microsoft.com/office/drawing/2014/main" id="{EBDE5E2F-0E19-A09E-A34B-EA5A398408ED}"/>
              </a:ext>
            </a:extLst>
          </p:cNvPr>
          <p:cNvSpPr txBox="1"/>
          <p:nvPr/>
        </p:nvSpPr>
        <p:spPr>
          <a:xfrm>
            <a:off x="529417" y="17290"/>
            <a:ext cx="8709175" cy="738664"/>
          </a:xfrm>
          <a:prstGeom prst="rect">
            <a:avLst/>
          </a:prstGeom>
          <a:noFill/>
        </p:spPr>
        <p:txBody>
          <a:bodyPr wrap="square" lIns="0" tIns="0" rIns="0" bIns="0" rtlCol="0">
            <a:spAutoFit/>
          </a:bodyPr>
          <a:lstStyle/>
          <a:p>
            <a:r>
              <a:rPr lang="en-GB" sz="1200"/>
              <a:t>Assumptions:</a:t>
            </a:r>
          </a:p>
          <a:p>
            <a:r>
              <a:rPr lang="en-GB" sz="1200"/>
              <a:t>Routine admission process; none emergency service request </a:t>
            </a:r>
          </a:p>
          <a:p>
            <a:r>
              <a:rPr lang="en-GB" sz="1200"/>
              <a:t>Considering the rehabilitation centre as a unit and not modelled specifically for each service provider, to minimize repetitions in the model</a:t>
            </a:r>
          </a:p>
          <a:p>
            <a:pPr algn="ctr"/>
            <a:endParaRPr lang="en-GB" sz="1200"/>
          </a:p>
        </p:txBody>
      </p:sp>
      <p:pic>
        <p:nvPicPr>
          <p:cNvPr id="113" name="Picture 112">
            <a:extLst>
              <a:ext uri="{FF2B5EF4-FFF2-40B4-BE49-F238E27FC236}">
                <a16:creationId xmlns:a16="http://schemas.microsoft.com/office/drawing/2014/main" id="{FED957AC-C2B5-3A62-51D4-B4B681494566}"/>
              </a:ext>
            </a:extLst>
          </p:cNvPr>
          <p:cNvPicPr>
            <a:picLocks noChangeAspect="1"/>
          </p:cNvPicPr>
          <p:nvPr/>
        </p:nvPicPr>
        <p:blipFill>
          <a:blip r:embed="rId3"/>
          <a:stretch>
            <a:fillRect/>
          </a:stretch>
        </p:blipFill>
        <p:spPr>
          <a:xfrm>
            <a:off x="260034" y="5865746"/>
            <a:ext cx="11801337" cy="966524"/>
          </a:xfrm>
          <a:prstGeom prst="rect">
            <a:avLst/>
          </a:prstGeom>
        </p:spPr>
      </p:pic>
      <p:pic>
        <p:nvPicPr>
          <p:cNvPr id="118" name="Picture 2">
            <a:extLst>
              <a:ext uri="{FF2B5EF4-FFF2-40B4-BE49-F238E27FC236}">
                <a16:creationId xmlns:a16="http://schemas.microsoft.com/office/drawing/2014/main" id="{34B1EDC6-B314-E58D-7C2A-5F924A0B45D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4881" y="5959637"/>
            <a:ext cx="555345" cy="555345"/>
          </a:xfrm>
          <a:prstGeom prst="rect">
            <a:avLst/>
          </a:prstGeom>
          <a:noFill/>
          <a:extLst>
            <a:ext uri="{909E8E84-426E-40DD-AFC4-6F175D3DCCD1}">
              <a14:hiddenFill xmlns:a14="http://schemas.microsoft.com/office/drawing/2010/main">
                <a:solidFill>
                  <a:srgbClr val="FFFFFF"/>
                </a:solidFill>
              </a14:hiddenFill>
            </a:ext>
          </a:extLst>
        </p:spPr>
      </p:pic>
      <p:sp>
        <p:nvSpPr>
          <p:cNvPr id="119" name="Folded Corner 82">
            <a:extLst>
              <a:ext uri="{FF2B5EF4-FFF2-40B4-BE49-F238E27FC236}">
                <a16:creationId xmlns:a16="http://schemas.microsoft.com/office/drawing/2014/main" id="{3EE27E26-85DF-6363-8BC3-B72A3B705C23}"/>
              </a:ext>
            </a:extLst>
          </p:cNvPr>
          <p:cNvSpPr/>
          <p:nvPr/>
        </p:nvSpPr>
        <p:spPr>
          <a:xfrm>
            <a:off x="1435721" y="5865746"/>
            <a:ext cx="2518791" cy="966524"/>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The manager, coordinator, and others (physio, occupation, speech therapists, social workers, nurses, health assistants) makes up a team of 4-5 during admission </a:t>
            </a:r>
          </a:p>
        </p:txBody>
      </p:sp>
      <p:sp>
        <p:nvSpPr>
          <p:cNvPr id="121" name="Folded Corner 82">
            <a:extLst>
              <a:ext uri="{FF2B5EF4-FFF2-40B4-BE49-F238E27FC236}">
                <a16:creationId xmlns:a16="http://schemas.microsoft.com/office/drawing/2014/main" id="{692B90A4-4554-004C-A4BB-9D59A80C4A38}"/>
              </a:ext>
            </a:extLst>
          </p:cNvPr>
          <p:cNvSpPr/>
          <p:nvPr/>
        </p:nvSpPr>
        <p:spPr>
          <a:xfrm>
            <a:off x="4226840" y="5858256"/>
            <a:ext cx="2478760" cy="981504"/>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Monday is the regular admission day. The patient arrives at the centre and given practical information and services on arrival, next instructions … </a:t>
            </a:r>
          </a:p>
        </p:txBody>
      </p:sp>
      <p:sp>
        <p:nvSpPr>
          <p:cNvPr id="125" name="Folded Corner 82">
            <a:extLst>
              <a:ext uri="{FF2B5EF4-FFF2-40B4-BE49-F238E27FC236}">
                <a16:creationId xmlns:a16="http://schemas.microsoft.com/office/drawing/2014/main" id="{E54A9A92-F9E4-4C2F-6C95-DEB453A471A4}"/>
              </a:ext>
            </a:extLst>
          </p:cNvPr>
          <p:cNvSpPr/>
          <p:nvPr/>
        </p:nvSpPr>
        <p:spPr>
          <a:xfrm>
            <a:off x="7362150" y="5858256"/>
            <a:ext cx="2518791" cy="981504"/>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Depending on the information needed, any professional might be involved in colling and collecting info, including family members and other institutions </a:t>
            </a:r>
          </a:p>
        </p:txBody>
      </p:sp>
      <p:sp>
        <p:nvSpPr>
          <p:cNvPr id="11" name="AutoShape 63">
            <a:extLst>
              <a:ext uri="{FF2B5EF4-FFF2-40B4-BE49-F238E27FC236}">
                <a16:creationId xmlns:a16="http://schemas.microsoft.com/office/drawing/2014/main" id="{870C7263-EB1C-6730-E908-097730487CC5}"/>
              </a:ext>
            </a:extLst>
          </p:cNvPr>
          <p:cNvSpPr>
            <a:spLocks noChangeArrowheads="1"/>
          </p:cNvSpPr>
          <p:nvPr/>
        </p:nvSpPr>
        <p:spPr bwMode="auto">
          <a:xfrm>
            <a:off x="260033" y="640891"/>
            <a:ext cx="11430000" cy="274320"/>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2: ADMISSION –COMMUNICATION WITH INFORMATION SOURCES and GOAL SETTING  </a:t>
            </a:r>
          </a:p>
        </p:txBody>
      </p:sp>
      <p:sp>
        <p:nvSpPr>
          <p:cNvPr id="97" name="Rectangle 76">
            <a:extLst>
              <a:ext uri="{FF2B5EF4-FFF2-40B4-BE49-F238E27FC236}">
                <a16:creationId xmlns:a16="http://schemas.microsoft.com/office/drawing/2014/main" id="{6AF806B0-1759-2EBA-05E1-1EC45E88C829}"/>
              </a:ext>
            </a:extLst>
          </p:cNvPr>
          <p:cNvSpPr/>
          <p:nvPr/>
        </p:nvSpPr>
        <p:spPr>
          <a:xfrm flipH="1">
            <a:off x="11681215" y="1094023"/>
            <a:ext cx="266617" cy="5760720"/>
          </a:xfrm>
          <a:prstGeom prst="rect">
            <a:avLst/>
          </a:prstGeom>
          <a:pattFill prst="wdUpDiag">
            <a:fgClr>
              <a:srgbClr val="8064A2">
                <a:lumMod val="40000"/>
                <a:lumOff val="60000"/>
              </a:srgbClr>
            </a:fgClr>
            <a:bgClr>
              <a:sysClr val="window" lastClr="FFFFFF"/>
            </a:bgClr>
          </a:pattFill>
          <a:ln w="12700" cap="flat" cmpd="sng" algn="ctr">
            <a:solidFill>
              <a:srgbClr val="8064A2">
                <a:lumMod val="40000"/>
                <a:lumOff val="60000"/>
              </a:srgbClr>
            </a:solidFill>
            <a:prstDash val="solid"/>
          </a:ln>
          <a:effectLst/>
        </p:spPr>
        <p:txBody>
          <a:bodyPr vert="wordArtVert" lIns="0" r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a:ln>
                  <a:noFill/>
                </a:ln>
                <a:effectLst/>
                <a:uLnTx/>
                <a:uFillTx/>
                <a:ea typeface="+mn-ea"/>
                <a:cs typeface="+mn-cs"/>
              </a:rPr>
              <a:t>WAITING TIME</a:t>
            </a:r>
          </a:p>
        </p:txBody>
      </p:sp>
      <p:sp>
        <p:nvSpPr>
          <p:cNvPr id="98" name="AutoShape 63">
            <a:extLst>
              <a:ext uri="{FF2B5EF4-FFF2-40B4-BE49-F238E27FC236}">
                <a16:creationId xmlns:a16="http://schemas.microsoft.com/office/drawing/2014/main" id="{38702778-F62F-4B4A-B652-63A38E7E6F1B}"/>
              </a:ext>
            </a:extLst>
          </p:cNvPr>
          <p:cNvSpPr>
            <a:spLocks noChangeArrowheads="1"/>
          </p:cNvSpPr>
          <p:nvPr/>
        </p:nvSpPr>
        <p:spPr bwMode="auto">
          <a:xfrm>
            <a:off x="11678486" y="628559"/>
            <a:ext cx="365760" cy="274320"/>
          </a:xfrm>
          <a:prstGeom prst="chevron">
            <a:avLst>
              <a:gd name="adj" fmla="val 38168"/>
            </a:avLst>
          </a:prstGeom>
          <a:pattFill prst="wdUpDiag">
            <a:fgClr>
              <a:srgbClr val="8064A2">
                <a:lumMod val="40000"/>
                <a:lumOff val="60000"/>
              </a:srgbClr>
            </a:fgClr>
            <a:bgClr>
              <a:sysClr val="window" lastClr="FFFFFF"/>
            </a:bgClr>
          </a:pattFill>
          <a:ln w="19050" algn="ctr">
            <a:solidFill>
              <a:srgbClr val="8064A2">
                <a:lumMod val="40000"/>
                <a:lumOff val="60000"/>
              </a:srgbClr>
            </a:solidFill>
            <a:miter lim="800000"/>
            <a:headEnd/>
            <a:tailEnd/>
          </a:ln>
        </p:spPr>
        <p:txBody>
          <a:bodyPr lIns="69145" tIns="0" rIns="0" bIns="0" anchor="ctr" anchorCtr="0"/>
          <a:lstStyle/>
          <a:p>
            <a:pPr marL="0" marR="0" lvl="0" indent="0" algn="ctr" defTabSz="995363" eaLnBrk="1" fontAlgn="auto" latinLnBrk="0" hangingPunct="1">
              <a:lnSpc>
                <a:spcPct val="100000"/>
              </a:lnSpc>
              <a:spcBef>
                <a:spcPts val="0"/>
              </a:spcBef>
              <a:spcAft>
                <a:spcPts val="0"/>
              </a:spcAft>
              <a:buClrTx/>
              <a:buSzPct val="90000"/>
              <a:buFontTx/>
              <a:buNone/>
              <a:tabLst/>
              <a:defRPr/>
            </a:pPr>
            <a:endParaRPr kumimoji="0" lang="en-GB" sz="1000" b="0" i="0" u="none" strike="noStrike" kern="0" cap="none" spc="100" normalizeH="0" baseline="0" noProof="0">
              <a:ln>
                <a:noFill/>
              </a:ln>
              <a:solidFill>
                <a:prstClr val="black"/>
              </a:solidFill>
              <a:effectLst/>
              <a:uLnTx/>
              <a:uFillTx/>
              <a:cs typeface="Arial" charset="0"/>
            </a:endParaRPr>
          </a:p>
        </p:txBody>
      </p:sp>
      <p:pic>
        <p:nvPicPr>
          <p:cNvPr id="4" name="Picture 3">
            <a:extLst>
              <a:ext uri="{FF2B5EF4-FFF2-40B4-BE49-F238E27FC236}">
                <a16:creationId xmlns:a16="http://schemas.microsoft.com/office/drawing/2014/main" id="{AA581023-7924-9E8E-1EC1-B99EC8E1D45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59087" y="3474142"/>
            <a:ext cx="527700" cy="659626"/>
          </a:xfrm>
          <a:prstGeom prst="rect">
            <a:avLst/>
          </a:prstGeom>
        </p:spPr>
      </p:pic>
      <p:sp>
        <p:nvSpPr>
          <p:cNvPr id="5" name="TextBox 157">
            <a:extLst>
              <a:ext uri="{FF2B5EF4-FFF2-40B4-BE49-F238E27FC236}">
                <a16:creationId xmlns:a16="http://schemas.microsoft.com/office/drawing/2014/main" id="{04E6B5CB-5CCF-8D15-5337-E43D20759F46}"/>
              </a:ext>
            </a:extLst>
          </p:cNvPr>
          <p:cNvSpPr txBox="1">
            <a:spLocks noChangeArrowheads="1"/>
          </p:cNvSpPr>
          <p:nvPr/>
        </p:nvSpPr>
        <p:spPr bwMode="auto">
          <a:xfrm>
            <a:off x="322645" y="4082305"/>
            <a:ext cx="128016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400" kern="0">
                <a:solidFill>
                  <a:prstClr val="black"/>
                </a:solidFill>
              </a:rPr>
              <a:t>Neurologist, patient’s main  </a:t>
            </a:r>
            <a:endParaRPr kumimoji="0" lang="en-GB" altLang="en-US" sz="1600" b="0" i="0" u="none" strike="noStrike" kern="0" cap="none" spc="0" normalizeH="0" baseline="0" noProof="0">
              <a:ln>
                <a:noFill/>
              </a:ln>
              <a:solidFill>
                <a:prstClr val="black"/>
              </a:solidFill>
              <a:effectLst/>
              <a:uLnTx/>
              <a:uFillTx/>
              <a:latin typeface="Calibri" pitchFamily="34" charset="0"/>
            </a:endParaRPr>
          </a:p>
        </p:txBody>
      </p:sp>
      <p:sp>
        <p:nvSpPr>
          <p:cNvPr id="6" name="Rounded Rectangle 88">
            <a:extLst>
              <a:ext uri="{FF2B5EF4-FFF2-40B4-BE49-F238E27FC236}">
                <a16:creationId xmlns:a16="http://schemas.microsoft.com/office/drawing/2014/main" id="{85343B12-0891-1891-91CC-E14C56F4B817}"/>
              </a:ext>
            </a:extLst>
          </p:cNvPr>
          <p:cNvSpPr/>
          <p:nvPr/>
        </p:nvSpPr>
        <p:spPr>
          <a:xfrm>
            <a:off x="5795823" y="4793085"/>
            <a:ext cx="1280160" cy="755557"/>
          </a:xfrm>
          <a:prstGeom prst="roundRect">
            <a:avLst>
              <a:gd name="adj" fmla="val 12023"/>
            </a:avLst>
          </a:prstGeom>
          <a:solidFill>
            <a:sysClr val="window" lastClr="FFFFFF"/>
          </a:solidFill>
          <a:ln w="28575" cap="flat" cmpd="sng" algn="ctr">
            <a:solidFill>
              <a:sysClr val="windowText" lastClr="000000">
                <a:lumMod val="50000"/>
                <a:lumOff val="50000"/>
              </a:sysClr>
            </a:solidFill>
            <a:prstDash val="solid"/>
          </a:ln>
          <a:effectLst/>
        </p:spPr>
        <p:txBody>
          <a:bodyPr lIns="36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rPr>
              <a:t>‘Mapping process’ Identifies additional information need about the </a:t>
            </a:r>
            <a:r>
              <a:rPr lang="en-GB" sz="1000" kern="0">
                <a:solidFill>
                  <a:prstClr val="black"/>
                </a:solidFill>
              </a:rPr>
              <a:t>patient </a:t>
            </a:r>
            <a:r>
              <a:rPr kumimoji="0" lang="en-GB" sz="1000" b="0" i="0" u="none" strike="noStrike" kern="0" cap="none" spc="0" normalizeH="0" baseline="0" noProof="0">
                <a:ln>
                  <a:noFill/>
                </a:ln>
                <a:solidFill>
                  <a:prstClr val="black"/>
                </a:solidFill>
                <a:effectLst/>
                <a:uLnTx/>
                <a:uFillTx/>
              </a:rPr>
              <a:t>and plans how to get it</a:t>
            </a:r>
          </a:p>
        </p:txBody>
      </p:sp>
      <p:grpSp>
        <p:nvGrpSpPr>
          <p:cNvPr id="17" name="Group 16">
            <a:extLst>
              <a:ext uri="{FF2B5EF4-FFF2-40B4-BE49-F238E27FC236}">
                <a16:creationId xmlns:a16="http://schemas.microsoft.com/office/drawing/2014/main" id="{14C0BDD2-4068-2906-6CA0-B66B5C5CFD72}"/>
              </a:ext>
            </a:extLst>
          </p:cNvPr>
          <p:cNvGrpSpPr/>
          <p:nvPr/>
        </p:nvGrpSpPr>
        <p:grpSpPr>
          <a:xfrm>
            <a:off x="2963054" y="4805103"/>
            <a:ext cx="1220115" cy="731520"/>
            <a:chOff x="2963054" y="4801168"/>
            <a:chExt cx="1220115" cy="731520"/>
          </a:xfrm>
        </p:grpSpPr>
        <p:sp>
          <p:nvSpPr>
            <p:cNvPr id="9" name="Rounded Rectangle 89">
              <a:extLst>
                <a:ext uri="{FF2B5EF4-FFF2-40B4-BE49-F238E27FC236}">
                  <a16:creationId xmlns:a16="http://schemas.microsoft.com/office/drawing/2014/main" id="{E5C1F2D8-692C-209B-0251-3C508A1B08D1}"/>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 </a:t>
              </a:r>
              <a:r>
                <a:rPr lang="en-GB" sz="1000" kern="0">
                  <a:solidFill>
                    <a:prstClr val="black"/>
                  </a:solidFill>
                  <a:latin typeface="Calibri"/>
                </a:rPr>
                <a:t>The nurse welcomes, shows around, provides info on next steps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14" name="Picture 13">
              <a:extLst>
                <a:ext uri="{FF2B5EF4-FFF2-40B4-BE49-F238E27FC236}">
                  <a16:creationId xmlns:a16="http://schemas.microsoft.com/office/drawing/2014/main" id="{E3427C33-FA96-1E8A-5FA4-82DDD6F5CF6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grpSp>
        <p:nvGrpSpPr>
          <p:cNvPr id="18" name="Group 17">
            <a:extLst>
              <a:ext uri="{FF2B5EF4-FFF2-40B4-BE49-F238E27FC236}">
                <a16:creationId xmlns:a16="http://schemas.microsoft.com/office/drawing/2014/main" id="{D09BB6FF-8F29-F2AA-DF68-2649667F3273}"/>
              </a:ext>
            </a:extLst>
          </p:cNvPr>
          <p:cNvGrpSpPr/>
          <p:nvPr/>
        </p:nvGrpSpPr>
        <p:grpSpPr>
          <a:xfrm>
            <a:off x="2978751" y="1248434"/>
            <a:ext cx="1188720" cy="731520"/>
            <a:chOff x="3038120" y="1371699"/>
            <a:chExt cx="1188720" cy="731520"/>
          </a:xfrm>
        </p:grpSpPr>
        <p:sp>
          <p:nvSpPr>
            <p:cNvPr id="7" name="Rounded Rectangle 89">
              <a:extLst>
                <a:ext uri="{FF2B5EF4-FFF2-40B4-BE49-F238E27FC236}">
                  <a16:creationId xmlns:a16="http://schemas.microsoft.com/office/drawing/2014/main" id="{85245D8B-5700-53C2-C42A-180000A686B3}"/>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Arrives at the rehab centre, contacts the coordinator/staff</a:t>
              </a:r>
            </a:p>
          </p:txBody>
        </p:sp>
        <p:pic>
          <p:nvPicPr>
            <p:cNvPr id="16" name="Picture 15">
              <a:extLst>
                <a:ext uri="{FF2B5EF4-FFF2-40B4-BE49-F238E27FC236}">
                  <a16:creationId xmlns:a16="http://schemas.microsoft.com/office/drawing/2014/main" id="{6684E8CD-B8D0-D4BE-5E0E-E4803320970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26" name="Group 25">
            <a:extLst>
              <a:ext uri="{FF2B5EF4-FFF2-40B4-BE49-F238E27FC236}">
                <a16:creationId xmlns:a16="http://schemas.microsoft.com/office/drawing/2014/main" id="{8A0DF5D7-EBC7-3E2C-7A49-8C12077FCA43}"/>
              </a:ext>
            </a:extLst>
          </p:cNvPr>
          <p:cNvGrpSpPr/>
          <p:nvPr/>
        </p:nvGrpSpPr>
        <p:grpSpPr>
          <a:xfrm>
            <a:off x="4411397" y="4805103"/>
            <a:ext cx="1188720" cy="731520"/>
            <a:chOff x="3038120" y="1371699"/>
            <a:chExt cx="1188720" cy="731520"/>
          </a:xfrm>
        </p:grpSpPr>
        <p:sp>
          <p:nvSpPr>
            <p:cNvPr id="30" name="Rounded Rectangle 89">
              <a:extLst>
                <a:ext uri="{FF2B5EF4-FFF2-40B4-BE49-F238E27FC236}">
                  <a16:creationId xmlns:a16="http://schemas.microsoft.com/office/drawing/2014/main" id="{346EC89B-CF0F-3FBD-7928-8DCF0EA5392F}"/>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defTabSz="457200">
                <a:lnSpc>
                  <a:spcPts val="800"/>
                </a:lnSpc>
                <a:defRPr/>
              </a:pPr>
              <a:r>
                <a:rPr kumimoji="0" lang="en-GB" sz="1000" b="0" i="0" u="none" strike="noStrike" kern="0" cap="none" spc="0" normalizeH="0" baseline="0" noProof="0">
                  <a:ln>
                    <a:noFill/>
                  </a:ln>
                  <a:solidFill>
                    <a:prstClr val="black"/>
                  </a:solidFill>
                  <a:effectLst/>
                  <a:uLnTx/>
                  <a:uFillTx/>
                  <a:latin typeface="Calibri"/>
                  <a:ea typeface="+mn-ea"/>
                  <a:cs typeface="+mn-cs"/>
                </a:rPr>
                <a:t>Day 2: </a:t>
              </a:r>
              <a:r>
                <a:rPr lang="en-GB" sz="1000" kern="0">
                  <a:solidFill>
                    <a:prstClr val="black"/>
                  </a:solidFill>
                  <a:latin typeface="Calibri"/>
                </a:rPr>
                <a:t>Summons the patient for joint goal setting and rehab planning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32" name="Picture 31">
              <a:extLst>
                <a:ext uri="{FF2B5EF4-FFF2-40B4-BE49-F238E27FC236}">
                  <a16:creationId xmlns:a16="http://schemas.microsoft.com/office/drawing/2014/main" id="{15D2D8BD-735B-840B-7C9B-D8E9D3988A5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33" name="Group 32">
            <a:extLst>
              <a:ext uri="{FF2B5EF4-FFF2-40B4-BE49-F238E27FC236}">
                <a16:creationId xmlns:a16="http://schemas.microsoft.com/office/drawing/2014/main" id="{5C3FEAB0-A000-19A8-6F65-5A2EEAA66C79}"/>
              </a:ext>
            </a:extLst>
          </p:cNvPr>
          <p:cNvGrpSpPr/>
          <p:nvPr/>
        </p:nvGrpSpPr>
        <p:grpSpPr>
          <a:xfrm>
            <a:off x="4395700" y="1248434"/>
            <a:ext cx="1220115" cy="731520"/>
            <a:chOff x="2963054" y="4801168"/>
            <a:chExt cx="1220115" cy="731520"/>
          </a:xfrm>
        </p:grpSpPr>
        <p:sp>
          <p:nvSpPr>
            <p:cNvPr id="34" name="Rounded Rectangle 89">
              <a:extLst>
                <a:ext uri="{FF2B5EF4-FFF2-40B4-BE49-F238E27FC236}">
                  <a16:creationId xmlns:a16="http://schemas.microsoft.com/office/drawing/2014/main" id="{86745436-BE0A-D56C-D8E1-FDC7C9CEDD7B}"/>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 </a:t>
              </a:r>
              <a:r>
                <a:rPr lang="en-GB" sz="1000" kern="0">
                  <a:solidFill>
                    <a:prstClr val="black"/>
                  </a:solidFill>
                  <a:latin typeface="Calibri"/>
                </a:rPr>
                <a:t>Provides info, communicates the goal for rehabilitation, works with the team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36" name="Picture 35">
              <a:extLst>
                <a:ext uri="{FF2B5EF4-FFF2-40B4-BE49-F238E27FC236}">
                  <a16:creationId xmlns:a16="http://schemas.microsoft.com/office/drawing/2014/main" id="{34B50A06-A938-59F5-EB17-B1FB3CF0467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cxnSp>
        <p:nvCxnSpPr>
          <p:cNvPr id="37" name="Straight Arrow Connector 36">
            <a:extLst>
              <a:ext uri="{FF2B5EF4-FFF2-40B4-BE49-F238E27FC236}">
                <a16:creationId xmlns:a16="http://schemas.microsoft.com/office/drawing/2014/main" id="{68BBD47D-8854-3857-34BB-E5961E7B8444}"/>
              </a:ext>
            </a:extLst>
          </p:cNvPr>
          <p:cNvCxnSpPr>
            <a:cxnSpLocks/>
            <a:stCxn id="42" idx="0"/>
            <a:endCxn id="45" idx="2"/>
          </p:cNvCxnSpPr>
          <p:nvPr/>
        </p:nvCxnSpPr>
        <p:spPr>
          <a:xfrm flipH="1" flipV="1">
            <a:off x="7888468" y="3128234"/>
            <a:ext cx="2944" cy="1676869"/>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41" name="Group 40">
            <a:extLst>
              <a:ext uri="{FF2B5EF4-FFF2-40B4-BE49-F238E27FC236}">
                <a16:creationId xmlns:a16="http://schemas.microsoft.com/office/drawing/2014/main" id="{149FCFD2-0347-27EE-171C-CEA7245959AD}"/>
              </a:ext>
            </a:extLst>
          </p:cNvPr>
          <p:cNvGrpSpPr/>
          <p:nvPr/>
        </p:nvGrpSpPr>
        <p:grpSpPr>
          <a:xfrm>
            <a:off x="7294108" y="4805103"/>
            <a:ext cx="1191664" cy="731520"/>
            <a:chOff x="4241982" y="4047405"/>
            <a:chExt cx="1191664" cy="731520"/>
          </a:xfrm>
        </p:grpSpPr>
        <p:sp>
          <p:nvSpPr>
            <p:cNvPr id="42" name="Rounded Rectangle 89">
              <a:extLst>
                <a:ext uri="{FF2B5EF4-FFF2-40B4-BE49-F238E27FC236}">
                  <a16:creationId xmlns:a16="http://schemas.microsoft.com/office/drawing/2014/main" id="{F35234C1-275B-D86B-DFB4-ED7D0D00D2AB}"/>
                </a:ext>
              </a:extLst>
            </p:cNvPr>
            <p:cNvSpPr/>
            <p:nvPr/>
          </p:nvSpPr>
          <p:spPr>
            <a:xfrm>
              <a:off x="4244926" y="4047405"/>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r>
                <a:rPr lang="en-GB" sz="1000"/>
                <a:t>Contacts for more info about the patient, if any need</a:t>
              </a:r>
            </a:p>
          </p:txBody>
        </p:sp>
        <p:pic>
          <p:nvPicPr>
            <p:cNvPr id="43" name="Picture 42">
              <a:extLst>
                <a:ext uri="{FF2B5EF4-FFF2-40B4-BE49-F238E27FC236}">
                  <a16:creationId xmlns:a16="http://schemas.microsoft.com/office/drawing/2014/main" id="{5835F975-A311-CB25-3425-EB318AECB3E3}"/>
                </a:ext>
              </a:extLst>
            </p:cNvPr>
            <p:cNvPicPr>
              <a:picLocks noChangeAspect="1"/>
            </p:cNvPicPr>
            <p:nvPr/>
          </p:nvPicPr>
          <p:blipFill>
            <a:blip r:embed="rId10"/>
            <a:stretch>
              <a:fillRect/>
            </a:stretch>
          </p:blipFill>
          <p:spPr>
            <a:xfrm>
              <a:off x="4241982" y="4134841"/>
              <a:ext cx="298026" cy="274320"/>
            </a:xfrm>
            <a:prstGeom prst="rect">
              <a:avLst/>
            </a:prstGeom>
          </p:spPr>
        </p:pic>
      </p:grpSp>
      <p:grpSp>
        <p:nvGrpSpPr>
          <p:cNvPr id="44" name="Group 43">
            <a:extLst>
              <a:ext uri="{FF2B5EF4-FFF2-40B4-BE49-F238E27FC236}">
                <a16:creationId xmlns:a16="http://schemas.microsoft.com/office/drawing/2014/main" id="{F2199A52-2FDF-F822-BB45-155DB9CB5AB3}"/>
              </a:ext>
            </a:extLst>
          </p:cNvPr>
          <p:cNvGrpSpPr/>
          <p:nvPr/>
        </p:nvGrpSpPr>
        <p:grpSpPr>
          <a:xfrm>
            <a:off x="7294108" y="2396714"/>
            <a:ext cx="1188720" cy="731520"/>
            <a:chOff x="4256393" y="1846071"/>
            <a:chExt cx="1188720" cy="731520"/>
          </a:xfrm>
        </p:grpSpPr>
        <p:sp>
          <p:nvSpPr>
            <p:cNvPr id="45" name="Rounded Rectangle 100">
              <a:extLst>
                <a:ext uri="{FF2B5EF4-FFF2-40B4-BE49-F238E27FC236}">
                  <a16:creationId xmlns:a16="http://schemas.microsoft.com/office/drawing/2014/main" id="{569A440A-79CA-67CD-08BA-7ECBAD9F2538}"/>
                </a:ext>
              </a:extLst>
            </p:cNvPr>
            <p:cNvSpPr/>
            <p:nvPr/>
          </p:nvSpPr>
          <p:spPr>
            <a:xfrm>
              <a:off x="4256393" y="1846071"/>
              <a:ext cx="118872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lang="en-GB" sz="1000" kern="0">
                  <a:solidFill>
                    <a:prstClr val="black"/>
                  </a:solidFill>
                  <a:latin typeface="Calibri"/>
                </a:rPr>
                <a:t>Communicates the needed information, if any, directly or later</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46" name="Picture 45">
              <a:extLst>
                <a:ext uri="{FF2B5EF4-FFF2-40B4-BE49-F238E27FC236}">
                  <a16:creationId xmlns:a16="http://schemas.microsoft.com/office/drawing/2014/main" id="{4778EDD1-C3D9-2D90-C636-FB3B59A303E9}"/>
                </a:ext>
              </a:extLst>
            </p:cNvPr>
            <p:cNvPicPr>
              <a:picLocks noChangeAspect="1"/>
            </p:cNvPicPr>
            <p:nvPr/>
          </p:nvPicPr>
          <p:blipFill>
            <a:blip r:embed="rId10"/>
            <a:stretch>
              <a:fillRect/>
            </a:stretch>
          </p:blipFill>
          <p:spPr>
            <a:xfrm>
              <a:off x="4312883" y="1937511"/>
              <a:ext cx="298026" cy="274320"/>
            </a:xfrm>
            <a:prstGeom prst="rect">
              <a:avLst/>
            </a:prstGeom>
          </p:spPr>
        </p:pic>
      </p:grpSp>
      <p:grpSp>
        <p:nvGrpSpPr>
          <p:cNvPr id="48" name="Group 47">
            <a:extLst>
              <a:ext uri="{FF2B5EF4-FFF2-40B4-BE49-F238E27FC236}">
                <a16:creationId xmlns:a16="http://schemas.microsoft.com/office/drawing/2014/main" id="{5D65977C-DD7F-3BD3-4A5D-97351BFD6981}"/>
              </a:ext>
            </a:extLst>
          </p:cNvPr>
          <p:cNvGrpSpPr/>
          <p:nvPr/>
        </p:nvGrpSpPr>
        <p:grpSpPr>
          <a:xfrm>
            <a:off x="7294108" y="3597588"/>
            <a:ext cx="1188720" cy="731520"/>
            <a:chOff x="4256393" y="1846071"/>
            <a:chExt cx="1188720" cy="731520"/>
          </a:xfrm>
        </p:grpSpPr>
        <p:sp>
          <p:nvSpPr>
            <p:cNvPr id="49" name="Rounded Rectangle 100">
              <a:extLst>
                <a:ext uri="{FF2B5EF4-FFF2-40B4-BE49-F238E27FC236}">
                  <a16:creationId xmlns:a16="http://schemas.microsoft.com/office/drawing/2014/main" id="{78CFB58F-A318-68A3-044E-9D5BBA31F8E5}"/>
                </a:ext>
              </a:extLst>
            </p:cNvPr>
            <p:cNvSpPr/>
            <p:nvPr/>
          </p:nvSpPr>
          <p:spPr>
            <a:xfrm>
              <a:off x="4256393" y="1846071"/>
              <a:ext cx="118872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lang="en-GB" sz="1000" kern="0">
                  <a:solidFill>
                    <a:prstClr val="black"/>
                  </a:solidFill>
                  <a:latin typeface="Calibri"/>
                </a:rPr>
                <a:t>Communicates the needed information, if any, directly or later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50" name="Picture 49">
              <a:extLst>
                <a:ext uri="{FF2B5EF4-FFF2-40B4-BE49-F238E27FC236}">
                  <a16:creationId xmlns:a16="http://schemas.microsoft.com/office/drawing/2014/main" id="{D0266499-4D9D-AA79-FE86-9B75FC73CEC1}"/>
                </a:ext>
              </a:extLst>
            </p:cNvPr>
            <p:cNvPicPr>
              <a:picLocks noChangeAspect="1"/>
            </p:cNvPicPr>
            <p:nvPr/>
          </p:nvPicPr>
          <p:blipFill>
            <a:blip r:embed="rId10"/>
            <a:stretch>
              <a:fillRect/>
            </a:stretch>
          </p:blipFill>
          <p:spPr>
            <a:xfrm>
              <a:off x="4312883" y="1937511"/>
              <a:ext cx="298026" cy="274320"/>
            </a:xfrm>
            <a:prstGeom prst="rect">
              <a:avLst/>
            </a:prstGeom>
          </p:spPr>
        </p:pic>
      </p:grpSp>
      <p:cxnSp>
        <p:nvCxnSpPr>
          <p:cNvPr id="51" name="Straight Arrow Connector 50">
            <a:extLst>
              <a:ext uri="{FF2B5EF4-FFF2-40B4-BE49-F238E27FC236}">
                <a16:creationId xmlns:a16="http://schemas.microsoft.com/office/drawing/2014/main" id="{972CB513-ED9C-35C2-ABA9-D7261516EF1F}"/>
              </a:ext>
            </a:extLst>
          </p:cNvPr>
          <p:cNvCxnSpPr>
            <a:cxnSpLocks/>
            <a:stCxn id="42" idx="0"/>
            <a:endCxn id="49" idx="2"/>
          </p:cNvCxnSpPr>
          <p:nvPr/>
        </p:nvCxnSpPr>
        <p:spPr>
          <a:xfrm flipH="1" flipV="1">
            <a:off x="7888468" y="4329108"/>
            <a:ext cx="2944" cy="475995"/>
          </a:xfrm>
          <a:prstGeom prst="straightConnector1">
            <a:avLst/>
          </a:prstGeom>
          <a:noFill/>
          <a:ln w="22225" cap="flat" cmpd="sng" algn="ctr">
            <a:solidFill>
              <a:sysClr val="window" lastClr="FFFFFF">
                <a:lumMod val="50000"/>
              </a:sysClr>
            </a:solidFill>
            <a:prstDash val="sysDash"/>
            <a:tailEnd type="triangle" w="med" len="med"/>
          </a:ln>
          <a:effectLst/>
        </p:spPr>
      </p:cxnSp>
      <p:sp>
        <p:nvSpPr>
          <p:cNvPr id="57" name="Rounded Rectangle 88">
            <a:extLst>
              <a:ext uri="{FF2B5EF4-FFF2-40B4-BE49-F238E27FC236}">
                <a16:creationId xmlns:a16="http://schemas.microsoft.com/office/drawing/2014/main" id="{A06A683B-C1B0-8501-D178-E515E5EEDCB2}"/>
              </a:ext>
            </a:extLst>
          </p:cNvPr>
          <p:cNvSpPr/>
          <p:nvPr/>
        </p:nvSpPr>
        <p:spPr>
          <a:xfrm>
            <a:off x="10217097" y="4805103"/>
            <a:ext cx="1280160" cy="731520"/>
          </a:xfrm>
          <a:prstGeom prst="roundRect">
            <a:avLst>
              <a:gd name="adj" fmla="val 12023"/>
            </a:avLst>
          </a:prstGeom>
          <a:solidFill>
            <a:sysClr val="window" lastClr="FFFFFF"/>
          </a:solidFill>
          <a:ln w="28575" cap="flat" cmpd="sng" algn="ctr">
            <a:solidFill>
              <a:sysClr val="windowText" lastClr="000000">
                <a:lumMod val="50000"/>
                <a:lumOff val="50000"/>
              </a:sysClr>
            </a:solidFill>
            <a:prstDash val="solid"/>
          </a:ln>
          <a:effectLst/>
        </p:spPr>
        <p:txBody>
          <a:bodyPr lIns="36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lang="en-GB" sz="1000" kern="0">
                <a:solidFill>
                  <a:prstClr val="black"/>
                </a:solidFill>
              </a:rPr>
              <a:t>Modifies the Team composition based on the holistic patient assessment results</a:t>
            </a:r>
            <a:endParaRPr kumimoji="0" lang="en-GB" sz="1000" b="0" i="0" u="none" strike="noStrike" kern="0" cap="none" spc="0" normalizeH="0" baseline="0" noProof="0">
              <a:ln>
                <a:noFill/>
              </a:ln>
              <a:solidFill>
                <a:prstClr val="black"/>
              </a:solidFill>
              <a:effectLst/>
              <a:uLnTx/>
              <a:uFillTx/>
            </a:endParaRPr>
          </a:p>
        </p:txBody>
      </p:sp>
      <p:grpSp>
        <p:nvGrpSpPr>
          <p:cNvPr id="58" name="Group 57">
            <a:extLst>
              <a:ext uri="{FF2B5EF4-FFF2-40B4-BE49-F238E27FC236}">
                <a16:creationId xmlns:a16="http://schemas.microsoft.com/office/drawing/2014/main" id="{8B37CF1F-A98D-CDA4-C589-EEEC7F1E2577}"/>
              </a:ext>
            </a:extLst>
          </p:cNvPr>
          <p:cNvGrpSpPr/>
          <p:nvPr/>
        </p:nvGrpSpPr>
        <p:grpSpPr>
          <a:xfrm>
            <a:off x="8724057" y="4805103"/>
            <a:ext cx="1188720" cy="731520"/>
            <a:chOff x="3038120" y="1371699"/>
            <a:chExt cx="1188720" cy="731520"/>
          </a:xfrm>
        </p:grpSpPr>
        <p:sp>
          <p:nvSpPr>
            <p:cNvPr id="60" name="Rounded Rectangle 89">
              <a:extLst>
                <a:ext uri="{FF2B5EF4-FFF2-40B4-BE49-F238E27FC236}">
                  <a16:creationId xmlns:a16="http://schemas.microsoft.com/office/drawing/2014/main" id="{EF55FB3F-3070-0CFA-E7E4-24BED3E4593C}"/>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defTabSz="457200">
                <a:lnSpc>
                  <a:spcPts val="800"/>
                </a:lnSpc>
                <a:defRPr/>
              </a:pPr>
              <a:r>
                <a:rPr lang="en-GB" sz="1000" kern="0">
                  <a:solidFill>
                    <a:prstClr val="black"/>
                  </a:solidFill>
                  <a:latin typeface="Calibri"/>
                </a:rPr>
                <a:t>Collects blood  sample for test if there is any infection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61" name="Picture 60">
              <a:extLst>
                <a:ext uri="{FF2B5EF4-FFF2-40B4-BE49-F238E27FC236}">
                  <a16:creationId xmlns:a16="http://schemas.microsoft.com/office/drawing/2014/main" id="{8F8E566D-1A1F-A813-04CA-2D275D2E4D9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63" name="Group 62">
            <a:extLst>
              <a:ext uri="{FF2B5EF4-FFF2-40B4-BE49-F238E27FC236}">
                <a16:creationId xmlns:a16="http://schemas.microsoft.com/office/drawing/2014/main" id="{7B59A863-B63D-BA99-11A2-4573683E60CC}"/>
              </a:ext>
            </a:extLst>
          </p:cNvPr>
          <p:cNvGrpSpPr/>
          <p:nvPr/>
        </p:nvGrpSpPr>
        <p:grpSpPr>
          <a:xfrm>
            <a:off x="8724057" y="1248434"/>
            <a:ext cx="1220115" cy="731520"/>
            <a:chOff x="2963054" y="4801168"/>
            <a:chExt cx="1220115" cy="731520"/>
          </a:xfrm>
        </p:grpSpPr>
        <p:sp>
          <p:nvSpPr>
            <p:cNvPr id="66" name="Rounded Rectangle 89">
              <a:extLst>
                <a:ext uri="{FF2B5EF4-FFF2-40B4-BE49-F238E27FC236}">
                  <a16:creationId xmlns:a16="http://schemas.microsoft.com/office/drawing/2014/main" id="{DF390BE9-4855-C19A-C898-A7C5F9FF6260}"/>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 </a:t>
              </a:r>
              <a:r>
                <a:rPr lang="en-GB" sz="1000" kern="0">
                  <a:solidFill>
                    <a:prstClr val="black"/>
                  </a:solidFill>
                  <a:latin typeface="Calibri"/>
                </a:rPr>
                <a:t>Provides info, communicates the goal for rehabilitation, works with the team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74" name="Picture 73">
              <a:extLst>
                <a:ext uri="{FF2B5EF4-FFF2-40B4-BE49-F238E27FC236}">
                  <a16:creationId xmlns:a16="http://schemas.microsoft.com/office/drawing/2014/main" id="{34095834-0906-55C1-ADB8-39E9F3B0CC7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cxnSp>
        <p:nvCxnSpPr>
          <p:cNvPr id="75" name="Straight Arrow Connector 74">
            <a:extLst>
              <a:ext uri="{FF2B5EF4-FFF2-40B4-BE49-F238E27FC236}">
                <a16:creationId xmlns:a16="http://schemas.microsoft.com/office/drawing/2014/main" id="{78E1FD52-02FF-DF29-64F9-429DEDAD171B}"/>
              </a:ext>
            </a:extLst>
          </p:cNvPr>
          <p:cNvCxnSpPr>
            <a:cxnSpLocks/>
            <a:stCxn id="60" idx="0"/>
            <a:endCxn id="66" idx="2"/>
          </p:cNvCxnSpPr>
          <p:nvPr/>
        </p:nvCxnSpPr>
        <p:spPr>
          <a:xfrm flipV="1">
            <a:off x="9318417" y="1979954"/>
            <a:ext cx="31395" cy="2825149"/>
          </a:xfrm>
          <a:prstGeom prst="straightConnector1">
            <a:avLst/>
          </a:prstGeom>
          <a:noFill/>
          <a:ln w="22225" cap="flat" cmpd="sng" algn="ctr">
            <a:solidFill>
              <a:sysClr val="window" lastClr="FFFFFF">
                <a:lumMod val="50000"/>
              </a:sysClr>
            </a:solidFill>
            <a:prstDash val="sysDash"/>
            <a:tailEnd type="triangle" w="med" len="med"/>
          </a:ln>
          <a:effectLst/>
        </p:spPr>
      </p:cxnSp>
      <p:cxnSp>
        <p:nvCxnSpPr>
          <p:cNvPr id="83" name="Straight Arrow Connector 82">
            <a:extLst>
              <a:ext uri="{FF2B5EF4-FFF2-40B4-BE49-F238E27FC236}">
                <a16:creationId xmlns:a16="http://schemas.microsoft.com/office/drawing/2014/main" id="{EDD20CB4-7173-5C08-4330-D35DADEDA527}"/>
              </a:ext>
            </a:extLst>
          </p:cNvPr>
          <p:cNvCxnSpPr>
            <a:cxnSpLocks/>
            <a:stCxn id="30" idx="0"/>
            <a:endCxn id="34" idx="2"/>
          </p:cNvCxnSpPr>
          <p:nvPr/>
        </p:nvCxnSpPr>
        <p:spPr>
          <a:xfrm flipV="1">
            <a:off x="5005757" y="1979954"/>
            <a:ext cx="15698" cy="2825149"/>
          </a:xfrm>
          <a:prstGeom prst="straightConnector1">
            <a:avLst/>
          </a:prstGeom>
          <a:noFill/>
          <a:ln w="22225" cap="flat" cmpd="sng" algn="ctr">
            <a:solidFill>
              <a:sysClr val="window" lastClr="FFFFFF">
                <a:lumMod val="50000"/>
              </a:sysClr>
            </a:solidFill>
            <a:prstDash val="sysDash"/>
            <a:tailEnd type="triangle" w="med" len="med"/>
          </a:ln>
          <a:effectLst/>
        </p:spPr>
      </p:cxnSp>
      <p:cxnSp>
        <p:nvCxnSpPr>
          <p:cNvPr id="96" name="Straight Arrow Connector 95">
            <a:extLst>
              <a:ext uri="{FF2B5EF4-FFF2-40B4-BE49-F238E27FC236}">
                <a16:creationId xmlns:a16="http://schemas.microsoft.com/office/drawing/2014/main" id="{C8AA2C9F-F6F2-13DE-0BDE-019D28547B4E}"/>
              </a:ext>
            </a:extLst>
          </p:cNvPr>
          <p:cNvCxnSpPr>
            <a:cxnSpLocks/>
            <a:stCxn id="7" idx="2"/>
            <a:endCxn id="9" idx="0"/>
          </p:cNvCxnSpPr>
          <p:nvPr/>
        </p:nvCxnSpPr>
        <p:spPr>
          <a:xfrm>
            <a:off x="3573111" y="1979954"/>
            <a:ext cx="15698" cy="2825149"/>
          </a:xfrm>
          <a:prstGeom prst="straightConnector1">
            <a:avLst/>
          </a:prstGeom>
          <a:noFill/>
          <a:ln w="22225" cap="flat" cmpd="sng" algn="ctr">
            <a:solidFill>
              <a:sysClr val="window" lastClr="FFFFFF">
                <a:lumMod val="50000"/>
              </a:sysClr>
            </a:solidFill>
            <a:prstDash val="sysDash"/>
            <a:tailEnd type="triangle" w="med" len="med"/>
          </a:ln>
          <a:effectLst/>
        </p:spPr>
      </p:cxnSp>
    </p:spTree>
    <p:extLst>
      <p:ext uri="{BB962C8B-B14F-4D97-AF65-F5344CB8AC3E}">
        <p14:creationId xmlns:p14="http://schemas.microsoft.com/office/powerpoint/2010/main" val="4101130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5B47A1-D7F4-58F1-963B-6BD86AF41F2C}"/>
              </a:ext>
            </a:extLst>
          </p:cNvPr>
          <p:cNvSpPr>
            <a:spLocks noGrp="1"/>
          </p:cNvSpPr>
          <p:nvPr>
            <p:ph type="sldNum" sz="quarter" idx="12"/>
          </p:nvPr>
        </p:nvSpPr>
        <p:spPr/>
        <p:txBody>
          <a:bodyPr/>
          <a:lstStyle/>
          <a:p>
            <a:fld id="{5751DFAA-887F-4071-8EAD-E8CA316FCF06}" type="slidenum">
              <a:rPr lang="en-GB" smtClean="0"/>
              <a:t>12</a:t>
            </a:fld>
            <a:endParaRPr lang="en-GB"/>
          </a:p>
        </p:txBody>
      </p:sp>
      <p:pic>
        <p:nvPicPr>
          <p:cNvPr id="13" name="Picture 12">
            <a:extLst>
              <a:ext uri="{FF2B5EF4-FFF2-40B4-BE49-F238E27FC236}">
                <a16:creationId xmlns:a16="http://schemas.microsoft.com/office/drawing/2014/main" id="{0B39020A-81DC-63E8-DC0D-F7237C2A44A2}"/>
              </a:ext>
            </a:extLst>
          </p:cNvPr>
          <p:cNvPicPr>
            <a:picLocks noChangeAspect="1"/>
          </p:cNvPicPr>
          <p:nvPr/>
        </p:nvPicPr>
        <p:blipFill>
          <a:blip r:embed="rId3"/>
          <a:stretch>
            <a:fillRect/>
          </a:stretch>
        </p:blipFill>
        <p:spPr>
          <a:xfrm>
            <a:off x="260034" y="1092697"/>
            <a:ext cx="11801337" cy="1042995"/>
          </a:xfrm>
          <a:prstGeom prst="rect">
            <a:avLst/>
          </a:prstGeom>
        </p:spPr>
      </p:pic>
      <p:pic>
        <p:nvPicPr>
          <p:cNvPr id="15" name="Picture 14">
            <a:extLst>
              <a:ext uri="{FF2B5EF4-FFF2-40B4-BE49-F238E27FC236}">
                <a16:creationId xmlns:a16="http://schemas.microsoft.com/office/drawing/2014/main" id="{518E9058-614D-98EF-9C50-3B782A8618FE}"/>
              </a:ext>
            </a:extLst>
          </p:cNvPr>
          <p:cNvPicPr>
            <a:picLocks noChangeAspect="1"/>
          </p:cNvPicPr>
          <p:nvPr/>
        </p:nvPicPr>
        <p:blipFill>
          <a:blip r:embed="rId3"/>
          <a:stretch>
            <a:fillRect/>
          </a:stretch>
        </p:blipFill>
        <p:spPr>
          <a:xfrm>
            <a:off x="260034" y="2253665"/>
            <a:ext cx="11801337" cy="1017619"/>
          </a:xfrm>
          <a:prstGeom prst="rect">
            <a:avLst/>
          </a:prstGeom>
        </p:spPr>
      </p:pic>
      <p:pic>
        <p:nvPicPr>
          <p:cNvPr id="19" name="Picture 18">
            <a:extLst>
              <a:ext uri="{FF2B5EF4-FFF2-40B4-BE49-F238E27FC236}">
                <a16:creationId xmlns:a16="http://schemas.microsoft.com/office/drawing/2014/main" id="{AE07F76E-619B-3439-4884-E4DCD7A33C90}"/>
              </a:ext>
            </a:extLst>
          </p:cNvPr>
          <p:cNvPicPr>
            <a:picLocks noChangeAspect="1"/>
          </p:cNvPicPr>
          <p:nvPr/>
        </p:nvPicPr>
        <p:blipFill>
          <a:blip r:embed="rId3"/>
          <a:stretch>
            <a:fillRect/>
          </a:stretch>
        </p:blipFill>
        <p:spPr>
          <a:xfrm>
            <a:off x="260034" y="3389257"/>
            <a:ext cx="11801337" cy="1148182"/>
          </a:xfrm>
          <a:prstGeom prst="rect">
            <a:avLst/>
          </a:prstGeom>
        </p:spPr>
      </p:pic>
      <p:pic>
        <p:nvPicPr>
          <p:cNvPr id="20" name="Picture 19">
            <a:extLst>
              <a:ext uri="{FF2B5EF4-FFF2-40B4-BE49-F238E27FC236}">
                <a16:creationId xmlns:a16="http://schemas.microsoft.com/office/drawing/2014/main" id="{17AA526C-263E-1608-D33E-FDB3A59A8F29}"/>
              </a:ext>
            </a:extLst>
          </p:cNvPr>
          <p:cNvPicPr>
            <a:picLocks noChangeAspect="1"/>
          </p:cNvPicPr>
          <p:nvPr/>
        </p:nvPicPr>
        <p:blipFill>
          <a:blip r:embed="rId3"/>
          <a:stretch>
            <a:fillRect/>
          </a:stretch>
        </p:blipFill>
        <p:spPr>
          <a:xfrm>
            <a:off x="275567" y="4655413"/>
            <a:ext cx="11801337" cy="1099850"/>
          </a:xfrm>
          <a:prstGeom prst="rect">
            <a:avLst/>
          </a:prstGeom>
        </p:spPr>
      </p:pic>
      <p:sp>
        <p:nvSpPr>
          <p:cNvPr id="22" name="TextBox 157">
            <a:extLst>
              <a:ext uri="{FF2B5EF4-FFF2-40B4-BE49-F238E27FC236}">
                <a16:creationId xmlns:a16="http://schemas.microsoft.com/office/drawing/2014/main" id="{78FB45F6-461F-6A75-C20D-EC8C1FB83294}"/>
              </a:ext>
            </a:extLst>
          </p:cNvPr>
          <p:cNvSpPr txBox="1">
            <a:spLocks noChangeArrowheads="1"/>
          </p:cNvSpPr>
          <p:nvPr/>
        </p:nvSpPr>
        <p:spPr bwMode="auto">
          <a:xfrm>
            <a:off x="362827" y="1883016"/>
            <a:ext cx="6900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100" b="0" i="0" u="none" strike="noStrike" kern="0" cap="none" spc="0" normalizeH="0" baseline="0" noProof="0">
                <a:ln>
                  <a:noFill/>
                </a:ln>
                <a:solidFill>
                  <a:prstClr val="black"/>
                </a:solidFill>
                <a:effectLst/>
                <a:uLnTx/>
                <a:uFillTx/>
                <a:latin typeface="Calibri" pitchFamily="34" charset="0"/>
              </a:rPr>
              <a:t>Patient</a:t>
            </a:r>
            <a:endParaRPr kumimoji="0" lang="en-GB" altLang="en-US" sz="1200" b="0" i="0" u="none" strike="noStrike" kern="0" cap="none" spc="0" normalizeH="0" baseline="0" noProof="0">
              <a:ln>
                <a:noFill/>
              </a:ln>
              <a:solidFill>
                <a:prstClr val="black"/>
              </a:solidFill>
              <a:effectLst/>
              <a:uLnTx/>
              <a:uFillTx/>
              <a:latin typeface="Calibri" pitchFamily="34" charset="0"/>
            </a:endParaRPr>
          </a:p>
        </p:txBody>
      </p:sp>
      <p:pic>
        <p:nvPicPr>
          <p:cNvPr id="23" name="Picture 22">
            <a:extLst>
              <a:ext uri="{FF2B5EF4-FFF2-40B4-BE49-F238E27FC236}">
                <a16:creationId xmlns:a16="http://schemas.microsoft.com/office/drawing/2014/main" id="{C1523DD1-DE16-C2D5-704F-0576A3E9AE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325" y="1190144"/>
            <a:ext cx="457200" cy="603318"/>
          </a:xfrm>
          <a:prstGeom prst="rect">
            <a:avLst/>
          </a:prstGeom>
        </p:spPr>
      </p:pic>
      <p:pic>
        <p:nvPicPr>
          <p:cNvPr id="24" name="Picture 23">
            <a:extLst>
              <a:ext uri="{FF2B5EF4-FFF2-40B4-BE49-F238E27FC236}">
                <a16:creationId xmlns:a16="http://schemas.microsoft.com/office/drawing/2014/main" id="{812FF888-DEE1-155D-A1A0-2F72129D8BD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0338" y="2394887"/>
            <a:ext cx="731520" cy="731520"/>
          </a:xfrm>
          <a:prstGeom prst="rect">
            <a:avLst/>
          </a:prstGeom>
        </p:spPr>
      </p:pic>
      <p:sp>
        <p:nvSpPr>
          <p:cNvPr id="27" name="TextBox 157">
            <a:extLst>
              <a:ext uri="{FF2B5EF4-FFF2-40B4-BE49-F238E27FC236}">
                <a16:creationId xmlns:a16="http://schemas.microsoft.com/office/drawing/2014/main" id="{803D83B5-7162-A9AB-E6BC-E279A096CB9D}"/>
              </a:ext>
            </a:extLst>
          </p:cNvPr>
          <p:cNvSpPr txBox="1">
            <a:spLocks noChangeArrowheads="1"/>
          </p:cNvSpPr>
          <p:nvPr/>
        </p:nvSpPr>
        <p:spPr bwMode="auto">
          <a:xfrm>
            <a:off x="390316" y="2988434"/>
            <a:ext cx="100856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100" b="0" i="0" u="none" strike="noStrike" kern="0" cap="none" spc="0" normalizeH="0" baseline="0" noProof="0">
                <a:ln>
                  <a:noFill/>
                </a:ln>
                <a:solidFill>
                  <a:prstClr val="black"/>
                </a:solidFill>
                <a:effectLst/>
                <a:uLnTx/>
                <a:uFillTx/>
                <a:latin typeface="Calibri" pitchFamily="34" charset="0"/>
              </a:rPr>
              <a:t>A Physician </a:t>
            </a:r>
            <a:endParaRPr kumimoji="0" lang="en-GB" altLang="en-US" sz="1200" b="0" i="0" u="none" strike="noStrike" kern="0" cap="none" spc="0" normalizeH="0" baseline="0" noProof="0">
              <a:ln>
                <a:noFill/>
              </a:ln>
              <a:solidFill>
                <a:prstClr val="black"/>
              </a:solidFill>
              <a:effectLst/>
              <a:uLnTx/>
              <a:uFillTx/>
              <a:latin typeface="Calibri" pitchFamily="34" charset="0"/>
            </a:endParaRPr>
          </a:p>
        </p:txBody>
      </p:sp>
      <p:sp>
        <p:nvSpPr>
          <p:cNvPr id="38" name="TextBox 157">
            <a:extLst>
              <a:ext uri="{FF2B5EF4-FFF2-40B4-BE49-F238E27FC236}">
                <a16:creationId xmlns:a16="http://schemas.microsoft.com/office/drawing/2014/main" id="{927D6C46-1F7A-89B7-8DA7-9A6A90D0F6C6}"/>
              </a:ext>
            </a:extLst>
          </p:cNvPr>
          <p:cNvSpPr txBox="1">
            <a:spLocks noChangeArrowheads="1"/>
          </p:cNvSpPr>
          <p:nvPr/>
        </p:nvSpPr>
        <p:spPr bwMode="auto">
          <a:xfrm>
            <a:off x="358567" y="5357969"/>
            <a:ext cx="9906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100" kern="0">
                <a:solidFill>
                  <a:prstClr val="black"/>
                </a:solidFill>
              </a:rPr>
              <a:t>Rehab centre</a:t>
            </a:r>
            <a:endParaRPr kumimoji="0" lang="en-GB" altLang="en-US" sz="1200" b="0" i="0" u="none" strike="noStrike" kern="0" cap="none" spc="0" normalizeH="0" baseline="0" noProof="0">
              <a:ln>
                <a:noFill/>
              </a:ln>
              <a:solidFill>
                <a:prstClr val="black"/>
              </a:solidFill>
              <a:effectLst/>
              <a:uLnTx/>
              <a:uFillTx/>
              <a:latin typeface="Calibri" pitchFamily="34" charset="0"/>
            </a:endParaRPr>
          </a:p>
        </p:txBody>
      </p:sp>
      <p:pic>
        <p:nvPicPr>
          <p:cNvPr id="39" name="Picture 38">
            <a:extLst>
              <a:ext uri="{FF2B5EF4-FFF2-40B4-BE49-F238E27FC236}">
                <a16:creationId xmlns:a16="http://schemas.microsoft.com/office/drawing/2014/main" id="{DAAF352F-39BF-4040-6B18-F1C8FE4EAC1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1462" y="4758996"/>
            <a:ext cx="731520" cy="522515"/>
          </a:xfrm>
          <a:prstGeom prst="rect">
            <a:avLst/>
          </a:prstGeom>
        </p:spPr>
      </p:pic>
      <p:sp>
        <p:nvSpPr>
          <p:cNvPr id="47" name="Rounded Rectangle 88">
            <a:extLst>
              <a:ext uri="{FF2B5EF4-FFF2-40B4-BE49-F238E27FC236}">
                <a16:creationId xmlns:a16="http://schemas.microsoft.com/office/drawing/2014/main" id="{B15A0DF8-5FE6-3F80-73D9-A50F63FF3CF9}"/>
              </a:ext>
            </a:extLst>
          </p:cNvPr>
          <p:cNvSpPr/>
          <p:nvPr/>
        </p:nvSpPr>
        <p:spPr>
          <a:xfrm>
            <a:off x="1481588" y="4839578"/>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A nurse and a physiotherapist are the main contacts to the patient </a:t>
            </a:r>
          </a:p>
        </p:txBody>
      </p:sp>
      <p:sp>
        <p:nvSpPr>
          <p:cNvPr id="82" name="TextBox 81">
            <a:extLst>
              <a:ext uri="{FF2B5EF4-FFF2-40B4-BE49-F238E27FC236}">
                <a16:creationId xmlns:a16="http://schemas.microsoft.com/office/drawing/2014/main" id="{EBDE5E2F-0E19-A09E-A34B-EA5A398408ED}"/>
              </a:ext>
            </a:extLst>
          </p:cNvPr>
          <p:cNvSpPr txBox="1"/>
          <p:nvPr/>
        </p:nvSpPr>
        <p:spPr>
          <a:xfrm>
            <a:off x="529419" y="17290"/>
            <a:ext cx="6447522" cy="553998"/>
          </a:xfrm>
          <a:prstGeom prst="rect">
            <a:avLst/>
          </a:prstGeom>
          <a:noFill/>
        </p:spPr>
        <p:txBody>
          <a:bodyPr wrap="square" lIns="0" tIns="0" rIns="0" bIns="0" rtlCol="0">
            <a:spAutoFit/>
          </a:bodyPr>
          <a:lstStyle/>
          <a:p>
            <a:r>
              <a:rPr lang="en-GB" sz="900"/>
              <a:t>Assumptions:</a:t>
            </a:r>
          </a:p>
          <a:p>
            <a:r>
              <a:rPr lang="en-GB" sz="900"/>
              <a:t>Routine admission process; none emergency service request </a:t>
            </a:r>
          </a:p>
          <a:p>
            <a:r>
              <a:rPr lang="en-GB" sz="900"/>
              <a:t>Considering the rehabilitation centre as a unit and not modelled specifically for each service provider, to minimize repetitions in the model</a:t>
            </a:r>
          </a:p>
          <a:p>
            <a:pPr algn="ctr"/>
            <a:endParaRPr lang="en-GB" sz="900"/>
          </a:p>
        </p:txBody>
      </p:sp>
      <p:pic>
        <p:nvPicPr>
          <p:cNvPr id="113" name="Picture 112">
            <a:extLst>
              <a:ext uri="{FF2B5EF4-FFF2-40B4-BE49-F238E27FC236}">
                <a16:creationId xmlns:a16="http://schemas.microsoft.com/office/drawing/2014/main" id="{FED957AC-C2B5-3A62-51D4-B4B681494566}"/>
              </a:ext>
            </a:extLst>
          </p:cNvPr>
          <p:cNvPicPr>
            <a:picLocks noChangeAspect="1"/>
          </p:cNvPicPr>
          <p:nvPr/>
        </p:nvPicPr>
        <p:blipFill>
          <a:blip r:embed="rId3"/>
          <a:stretch>
            <a:fillRect/>
          </a:stretch>
        </p:blipFill>
        <p:spPr>
          <a:xfrm>
            <a:off x="260034" y="5873237"/>
            <a:ext cx="11801337" cy="868762"/>
          </a:xfrm>
          <a:prstGeom prst="rect">
            <a:avLst/>
          </a:prstGeom>
        </p:spPr>
      </p:pic>
      <p:pic>
        <p:nvPicPr>
          <p:cNvPr id="118" name="Picture 2">
            <a:extLst>
              <a:ext uri="{FF2B5EF4-FFF2-40B4-BE49-F238E27FC236}">
                <a16:creationId xmlns:a16="http://schemas.microsoft.com/office/drawing/2014/main" id="{34B1EDC6-B314-E58D-7C2A-5F924A0B45D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4881" y="5959637"/>
            <a:ext cx="555345" cy="555345"/>
          </a:xfrm>
          <a:prstGeom prst="rect">
            <a:avLst/>
          </a:prstGeom>
          <a:noFill/>
          <a:extLst>
            <a:ext uri="{909E8E84-426E-40DD-AFC4-6F175D3DCCD1}">
              <a14:hiddenFill xmlns:a14="http://schemas.microsoft.com/office/drawing/2010/main">
                <a:solidFill>
                  <a:srgbClr val="FFFFFF"/>
                </a:solidFill>
              </a14:hiddenFill>
            </a:ext>
          </a:extLst>
        </p:spPr>
      </p:pic>
      <p:sp>
        <p:nvSpPr>
          <p:cNvPr id="119" name="Folded Corner 82">
            <a:extLst>
              <a:ext uri="{FF2B5EF4-FFF2-40B4-BE49-F238E27FC236}">
                <a16:creationId xmlns:a16="http://schemas.microsoft.com/office/drawing/2014/main" id="{3EE27E26-85DF-6363-8BC3-B72A3B705C23}"/>
              </a:ext>
            </a:extLst>
          </p:cNvPr>
          <p:cNvSpPr/>
          <p:nvPr/>
        </p:nvSpPr>
        <p:spPr>
          <a:xfrm>
            <a:off x="1435721" y="5951099"/>
            <a:ext cx="2518791" cy="731520"/>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000" kern="0">
                <a:solidFill>
                  <a:prstClr val="black"/>
                </a:solidFill>
                <a:latin typeface="Calibri"/>
              </a:rPr>
              <a:t>The manager, coordinator, and others (physio, occupation, speech therapists, social workers, nurses, health assistants) make up a team of 4-5 during admission </a:t>
            </a:r>
          </a:p>
        </p:txBody>
      </p:sp>
      <p:sp>
        <p:nvSpPr>
          <p:cNvPr id="121" name="Folded Corner 82">
            <a:extLst>
              <a:ext uri="{FF2B5EF4-FFF2-40B4-BE49-F238E27FC236}">
                <a16:creationId xmlns:a16="http://schemas.microsoft.com/office/drawing/2014/main" id="{692B90A4-4554-004C-A4BB-9D59A80C4A38}"/>
              </a:ext>
            </a:extLst>
          </p:cNvPr>
          <p:cNvSpPr/>
          <p:nvPr/>
        </p:nvSpPr>
        <p:spPr>
          <a:xfrm>
            <a:off x="4226839" y="5951099"/>
            <a:ext cx="2663817" cy="731520"/>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000" kern="0">
                <a:solidFill>
                  <a:prstClr val="black"/>
                </a:solidFill>
                <a:latin typeface="Calibri"/>
              </a:rPr>
              <a:t>Every Wednesday, there is a  team meeting where every patient is discussed in the bigger group. A team around the patient can also have team meeting as needed </a:t>
            </a:r>
          </a:p>
        </p:txBody>
      </p:sp>
      <p:sp>
        <p:nvSpPr>
          <p:cNvPr id="125" name="Folded Corner 82">
            <a:extLst>
              <a:ext uri="{FF2B5EF4-FFF2-40B4-BE49-F238E27FC236}">
                <a16:creationId xmlns:a16="http://schemas.microsoft.com/office/drawing/2014/main" id="{E54A9A92-F9E4-4C2F-6C95-DEB453A471A4}"/>
              </a:ext>
            </a:extLst>
          </p:cNvPr>
          <p:cNvSpPr/>
          <p:nvPr/>
        </p:nvSpPr>
        <p:spPr>
          <a:xfrm>
            <a:off x="7362150" y="5896839"/>
            <a:ext cx="2518791" cy="731520"/>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000" kern="0">
                <a:solidFill>
                  <a:prstClr val="black"/>
                </a:solidFill>
                <a:latin typeface="Calibri"/>
              </a:rPr>
              <a:t>Information will be sent </a:t>
            </a:r>
          </a:p>
        </p:txBody>
      </p:sp>
      <p:sp>
        <p:nvSpPr>
          <p:cNvPr id="11" name="AutoShape 63">
            <a:extLst>
              <a:ext uri="{FF2B5EF4-FFF2-40B4-BE49-F238E27FC236}">
                <a16:creationId xmlns:a16="http://schemas.microsoft.com/office/drawing/2014/main" id="{870C7263-EB1C-6730-E908-097730487CC5}"/>
              </a:ext>
            </a:extLst>
          </p:cNvPr>
          <p:cNvSpPr>
            <a:spLocks noChangeArrowheads="1"/>
          </p:cNvSpPr>
          <p:nvPr/>
        </p:nvSpPr>
        <p:spPr bwMode="auto">
          <a:xfrm>
            <a:off x="260033" y="640891"/>
            <a:ext cx="11430000" cy="274320"/>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3: REHABILITATION SERVICE and DISCHARGE  </a:t>
            </a:r>
          </a:p>
        </p:txBody>
      </p:sp>
      <p:sp>
        <p:nvSpPr>
          <p:cNvPr id="97" name="Rectangle 76">
            <a:extLst>
              <a:ext uri="{FF2B5EF4-FFF2-40B4-BE49-F238E27FC236}">
                <a16:creationId xmlns:a16="http://schemas.microsoft.com/office/drawing/2014/main" id="{6AF806B0-1759-2EBA-05E1-1EC45E88C829}"/>
              </a:ext>
            </a:extLst>
          </p:cNvPr>
          <p:cNvSpPr/>
          <p:nvPr/>
        </p:nvSpPr>
        <p:spPr>
          <a:xfrm flipH="1">
            <a:off x="11855391" y="1094023"/>
            <a:ext cx="266617" cy="5669280"/>
          </a:xfrm>
          <a:prstGeom prst="rect">
            <a:avLst/>
          </a:prstGeom>
          <a:pattFill prst="wdUpDiag">
            <a:fgClr>
              <a:srgbClr val="8064A2">
                <a:lumMod val="40000"/>
                <a:lumOff val="60000"/>
              </a:srgbClr>
            </a:fgClr>
            <a:bgClr>
              <a:sysClr val="window" lastClr="FFFFFF"/>
            </a:bgClr>
          </a:pattFill>
          <a:ln w="12700" cap="flat" cmpd="sng" algn="ctr">
            <a:solidFill>
              <a:srgbClr val="8064A2">
                <a:lumMod val="40000"/>
                <a:lumOff val="60000"/>
              </a:srgbClr>
            </a:solidFill>
            <a:prstDash val="solid"/>
          </a:ln>
          <a:effectLst/>
        </p:spPr>
        <p:txBody>
          <a:bodyPr vert="wordArtVert" lIns="0" r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a:ln>
                  <a:noFill/>
                </a:ln>
                <a:effectLst/>
                <a:uLnTx/>
                <a:uFillTx/>
                <a:ea typeface="+mn-ea"/>
                <a:cs typeface="+mn-cs"/>
              </a:rPr>
              <a:t>Discharged after 3 weeks </a:t>
            </a:r>
          </a:p>
        </p:txBody>
      </p:sp>
      <p:sp>
        <p:nvSpPr>
          <p:cNvPr id="98" name="AutoShape 63">
            <a:extLst>
              <a:ext uri="{FF2B5EF4-FFF2-40B4-BE49-F238E27FC236}">
                <a16:creationId xmlns:a16="http://schemas.microsoft.com/office/drawing/2014/main" id="{38702778-F62F-4B4A-B652-63A38E7E6F1B}"/>
              </a:ext>
            </a:extLst>
          </p:cNvPr>
          <p:cNvSpPr>
            <a:spLocks noChangeArrowheads="1"/>
          </p:cNvSpPr>
          <p:nvPr/>
        </p:nvSpPr>
        <p:spPr bwMode="auto">
          <a:xfrm>
            <a:off x="11678486" y="628559"/>
            <a:ext cx="365760" cy="274320"/>
          </a:xfrm>
          <a:prstGeom prst="chevron">
            <a:avLst>
              <a:gd name="adj" fmla="val 38168"/>
            </a:avLst>
          </a:prstGeom>
          <a:pattFill prst="wdUpDiag">
            <a:fgClr>
              <a:srgbClr val="8064A2">
                <a:lumMod val="40000"/>
                <a:lumOff val="60000"/>
              </a:srgbClr>
            </a:fgClr>
            <a:bgClr>
              <a:sysClr val="window" lastClr="FFFFFF"/>
            </a:bgClr>
          </a:pattFill>
          <a:ln w="19050" algn="ctr">
            <a:solidFill>
              <a:srgbClr val="8064A2">
                <a:lumMod val="40000"/>
                <a:lumOff val="60000"/>
              </a:srgbClr>
            </a:solidFill>
            <a:miter lim="800000"/>
            <a:headEnd/>
            <a:tailEnd/>
          </a:ln>
        </p:spPr>
        <p:txBody>
          <a:bodyPr lIns="69145" tIns="0" rIns="0" bIns="0" anchor="ctr" anchorCtr="0"/>
          <a:lstStyle/>
          <a:p>
            <a:pPr marL="0" marR="0" lvl="0" indent="0" algn="ctr" defTabSz="995363" eaLnBrk="1" fontAlgn="auto" latinLnBrk="0" hangingPunct="1">
              <a:lnSpc>
                <a:spcPct val="100000"/>
              </a:lnSpc>
              <a:spcBef>
                <a:spcPts val="0"/>
              </a:spcBef>
              <a:spcAft>
                <a:spcPts val="0"/>
              </a:spcAft>
              <a:buClrTx/>
              <a:buSzPct val="90000"/>
              <a:buFontTx/>
              <a:buNone/>
              <a:tabLst/>
              <a:defRPr/>
            </a:pPr>
            <a:endParaRPr kumimoji="0" lang="en-GB" sz="1000" b="0" i="0" u="none" strike="noStrike" kern="0" cap="none" spc="100" normalizeH="0" baseline="0" noProof="0">
              <a:ln>
                <a:noFill/>
              </a:ln>
              <a:solidFill>
                <a:prstClr val="black"/>
              </a:solidFill>
              <a:effectLst/>
              <a:uLnTx/>
              <a:uFillTx/>
              <a:cs typeface="Arial" charset="0"/>
            </a:endParaRPr>
          </a:p>
        </p:txBody>
      </p:sp>
      <p:pic>
        <p:nvPicPr>
          <p:cNvPr id="4" name="Picture 3">
            <a:extLst>
              <a:ext uri="{FF2B5EF4-FFF2-40B4-BE49-F238E27FC236}">
                <a16:creationId xmlns:a16="http://schemas.microsoft.com/office/drawing/2014/main" id="{AA581023-7924-9E8E-1EC1-B99EC8E1D45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59087" y="3526692"/>
            <a:ext cx="527700" cy="659626"/>
          </a:xfrm>
          <a:prstGeom prst="rect">
            <a:avLst/>
          </a:prstGeom>
        </p:spPr>
      </p:pic>
      <p:sp>
        <p:nvSpPr>
          <p:cNvPr id="5" name="TextBox 157">
            <a:extLst>
              <a:ext uri="{FF2B5EF4-FFF2-40B4-BE49-F238E27FC236}">
                <a16:creationId xmlns:a16="http://schemas.microsoft.com/office/drawing/2014/main" id="{04E6B5CB-5CCF-8D15-5337-E43D20759F46}"/>
              </a:ext>
            </a:extLst>
          </p:cNvPr>
          <p:cNvSpPr txBox="1">
            <a:spLocks noChangeArrowheads="1"/>
          </p:cNvSpPr>
          <p:nvPr/>
        </p:nvSpPr>
        <p:spPr bwMode="auto">
          <a:xfrm>
            <a:off x="390316" y="4176194"/>
            <a:ext cx="14179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100" kern="0">
                <a:solidFill>
                  <a:prstClr val="black"/>
                </a:solidFill>
              </a:rPr>
              <a:t>Neurologist at the rehabilitation centre  </a:t>
            </a:r>
            <a:endParaRPr kumimoji="0" lang="en-GB" altLang="en-US" sz="1200" b="0" i="0" u="none" strike="noStrike" kern="0" cap="none" spc="0" normalizeH="0" baseline="0" noProof="0">
              <a:ln>
                <a:noFill/>
              </a:ln>
              <a:solidFill>
                <a:prstClr val="black"/>
              </a:solidFill>
              <a:effectLst/>
              <a:uLnTx/>
              <a:uFillTx/>
              <a:latin typeface="Calibri" pitchFamily="34" charset="0"/>
            </a:endParaRPr>
          </a:p>
        </p:txBody>
      </p:sp>
      <p:grpSp>
        <p:nvGrpSpPr>
          <p:cNvPr id="58" name="Group 57">
            <a:extLst>
              <a:ext uri="{FF2B5EF4-FFF2-40B4-BE49-F238E27FC236}">
                <a16:creationId xmlns:a16="http://schemas.microsoft.com/office/drawing/2014/main" id="{8B37CF1F-A98D-CDA4-C589-EEEC7F1E2577}"/>
              </a:ext>
            </a:extLst>
          </p:cNvPr>
          <p:cNvGrpSpPr/>
          <p:nvPr/>
        </p:nvGrpSpPr>
        <p:grpSpPr>
          <a:xfrm>
            <a:off x="5625849" y="4839578"/>
            <a:ext cx="1188720" cy="731520"/>
            <a:chOff x="3038120" y="1371699"/>
            <a:chExt cx="1188720" cy="731520"/>
          </a:xfrm>
        </p:grpSpPr>
        <p:sp>
          <p:nvSpPr>
            <p:cNvPr id="60" name="Rounded Rectangle 89">
              <a:extLst>
                <a:ext uri="{FF2B5EF4-FFF2-40B4-BE49-F238E27FC236}">
                  <a16:creationId xmlns:a16="http://schemas.microsoft.com/office/drawing/2014/main" id="{EF55FB3F-3070-0CFA-E7E4-24BED3E4593C}"/>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defTabSz="457200">
                <a:lnSpc>
                  <a:spcPts val="800"/>
                </a:lnSpc>
                <a:defRPr/>
              </a:pPr>
              <a:r>
                <a:rPr kumimoji="0" lang="en-GB" sz="1000" b="0" i="0" u="none" strike="noStrike" kern="0" cap="none" spc="0" normalizeH="0" baseline="0" noProof="0">
                  <a:ln>
                    <a:noFill/>
                  </a:ln>
                  <a:solidFill>
                    <a:prstClr val="black"/>
                  </a:solidFill>
                  <a:effectLst/>
                  <a:uLnTx/>
                  <a:uFillTx/>
                  <a:latin typeface="Calibri"/>
                  <a:ea typeface="+mn-ea"/>
                  <a:cs typeface="+mn-cs"/>
                </a:rPr>
                <a:t>If the</a:t>
              </a:r>
              <a:r>
                <a:rPr lang="en-GB" sz="1000" kern="0">
                  <a:solidFill>
                    <a:prstClr val="black"/>
                  </a:solidFill>
                  <a:latin typeface="Calibri"/>
                </a:rPr>
                <a:t>re is any need to be seen by specialist, or another profession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61" name="Picture 60">
              <a:extLst>
                <a:ext uri="{FF2B5EF4-FFF2-40B4-BE49-F238E27FC236}">
                  <a16:creationId xmlns:a16="http://schemas.microsoft.com/office/drawing/2014/main" id="{8F8E566D-1A1F-A813-04CA-2D275D2E4D9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63" name="Group 62">
            <a:extLst>
              <a:ext uri="{FF2B5EF4-FFF2-40B4-BE49-F238E27FC236}">
                <a16:creationId xmlns:a16="http://schemas.microsoft.com/office/drawing/2014/main" id="{7B59A863-B63D-BA99-11A2-4573683E60CC}"/>
              </a:ext>
            </a:extLst>
          </p:cNvPr>
          <p:cNvGrpSpPr/>
          <p:nvPr/>
        </p:nvGrpSpPr>
        <p:grpSpPr>
          <a:xfrm>
            <a:off x="5625849" y="2396714"/>
            <a:ext cx="1220115" cy="731520"/>
            <a:chOff x="2963054" y="4801168"/>
            <a:chExt cx="1220115" cy="731520"/>
          </a:xfrm>
        </p:grpSpPr>
        <p:sp>
          <p:nvSpPr>
            <p:cNvPr id="66" name="Rounded Rectangle 89">
              <a:extLst>
                <a:ext uri="{FF2B5EF4-FFF2-40B4-BE49-F238E27FC236}">
                  <a16:creationId xmlns:a16="http://schemas.microsoft.com/office/drawing/2014/main" id="{DF390BE9-4855-C19A-C898-A7C5F9FF6260}"/>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 Acts up on the info, checks the patient etc </a:t>
              </a:r>
            </a:p>
          </p:txBody>
        </p:sp>
        <p:pic>
          <p:nvPicPr>
            <p:cNvPr id="74" name="Picture 73">
              <a:extLst>
                <a:ext uri="{FF2B5EF4-FFF2-40B4-BE49-F238E27FC236}">
                  <a16:creationId xmlns:a16="http://schemas.microsoft.com/office/drawing/2014/main" id="{34095834-0906-55C1-ADB8-39E9F3B0CC7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cxnSp>
        <p:nvCxnSpPr>
          <p:cNvPr id="75" name="Straight Arrow Connector 74">
            <a:extLst>
              <a:ext uri="{FF2B5EF4-FFF2-40B4-BE49-F238E27FC236}">
                <a16:creationId xmlns:a16="http://schemas.microsoft.com/office/drawing/2014/main" id="{78E1FD52-02FF-DF29-64F9-429DEDAD171B}"/>
              </a:ext>
            </a:extLst>
          </p:cNvPr>
          <p:cNvCxnSpPr>
            <a:cxnSpLocks/>
            <a:stCxn id="60" idx="0"/>
            <a:endCxn id="66" idx="2"/>
          </p:cNvCxnSpPr>
          <p:nvPr/>
        </p:nvCxnSpPr>
        <p:spPr>
          <a:xfrm flipV="1">
            <a:off x="6220209" y="3128234"/>
            <a:ext cx="31395" cy="1711344"/>
          </a:xfrm>
          <a:prstGeom prst="straightConnector1">
            <a:avLst/>
          </a:prstGeom>
          <a:noFill/>
          <a:ln w="22225" cap="flat" cmpd="sng" algn="ctr">
            <a:solidFill>
              <a:sysClr val="window" lastClr="FFFFFF">
                <a:lumMod val="50000"/>
              </a:sysClr>
            </a:solidFill>
            <a:prstDash val="sysDash"/>
            <a:tailEnd type="triangle" w="med" len="med"/>
          </a:ln>
          <a:effectLst/>
        </p:spPr>
      </p:cxnSp>
      <p:sp>
        <p:nvSpPr>
          <p:cNvPr id="3" name="Rounded Rectangle 88">
            <a:extLst>
              <a:ext uri="{FF2B5EF4-FFF2-40B4-BE49-F238E27FC236}">
                <a16:creationId xmlns:a16="http://schemas.microsoft.com/office/drawing/2014/main" id="{C9B5593B-59E3-442C-F919-85C7D00F52F9}"/>
              </a:ext>
            </a:extLst>
          </p:cNvPr>
          <p:cNvSpPr/>
          <p:nvPr/>
        </p:nvSpPr>
        <p:spPr>
          <a:xfrm>
            <a:off x="2827864" y="4839578"/>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Based on the goal &amp; patient needs, every profession prepares their own plan </a:t>
            </a:r>
          </a:p>
        </p:txBody>
      </p:sp>
      <p:cxnSp>
        <p:nvCxnSpPr>
          <p:cNvPr id="10" name="Straight Arrow Connector 9">
            <a:extLst>
              <a:ext uri="{FF2B5EF4-FFF2-40B4-BE49-F238E27FC236}">
                <a16:creationId xmlns:a16="http://schemas.microsoft.com/office/drawing/2014/main" id="{AA56878D-85CC-B0FD-3593-1EB7C6DFEE39}"/>
              </a:ext>
            </a:extLst>
          </p:cNvPr>
          <p:cNvCxnSpPr>
            <a:cxnSpLocks/>
            <a:stCxn id="72" idx="0"/>
            <a:endCxn id="77" idx="2"/>
          </p:cNvCxnSpPr>
          <p:nvPr/>
        </p:nvCxnSpPr>
        <p:spPr>
          <a:xfrm flipV="1">
            <a:off x="8953977" y="1979954"/>
            <a:ext cx="9623" cy="2859624"/>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35" name="Group 34">
            <a:extLst>
              <a:ext uri="{FF2B5EF4-FFF2-40B4-BE49-F238E27FC236}">
                <a16:creationId xmlns:a16="http://schemas.microsoft.com/office/drawing/2014/main" id="{6A19FF17-588A-A1AA-78D0-7D852C33A737}"/>
              </a:ext>
            </a:extLst>
          </p:cNvPr>
          <p:cNvGrpSpPr/>
          <p:nvPr/>
        </p:nvGrpSpPr>
        <p:grpSpPr>
          <a:xfrm>
            <a:off x="2919304" y="3637481"/>
            <a:ext cx="1188720" cy="731520"/>
            <a:chOff x="3038120" y="1371699"/>
            <a:chExt cx="1188720" cy="731520"/>
          </a:xfrm>
        </p:grpSpPr>
        <p:sp>
          <p:nvSpPr>
            <p:cNvPr id="40" name="Rounded Rectangle 89">
              <a:extLst>
                <a:ext uri="{FF2B5EF4-FFF2-40B4-BE49-F238E27FC236}">
                  <a16:creationId xmlns:a16="http://schemas.microsoft.com/office/drawing/2014/main" id="{0AB77F76-383D-3A9E-62D0-05C49E3D3CD2}"/>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defTabSz="457200">
                <a:lnSpc>
                  <a:spcPts val="800"/>
                </a:lnSpc>
                <a:defRPr/>
              </a:pPr>
              <a:r>
                <a:rPr kumimoji="0" lang="en-GB" sz="1000" b="0" i="0" u="none" strike="noStrike" kern="0" cap="none" spc="0" normalizeH="0" baseline="0" noProof="0">
                  <a:ln>
                    <a:noFill/>
                  </a:ln>
                  <a:solidFill>
                    <a:prstClr val="black"/>
                  </a:solidFill>
                  <a:effectLst/>
                  <a:uLnTx/>
                  <a:uFillTx/>
                  <a:latin typeface="Calibri"/>
                  <a:ea typeface="+mn-ea"/>
                  <a:cs typeface="+mn-cs"/>
                </a:rPr>
                <a:t>Checks the patient</a:t>
              </a:r>
              <a:r>
                <a:rPr lang="en-GB" sz="1000" kern="0">
                  <a:solidFill>
                    <a:prstClr val="black"/>
                  </a:solidFill>
                  <a:latin typeface="Calibri"/>
                </a:rPr>
                <a:t>, if the patient came for the first time</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52" name="Picture 51">
              <a:extLst>
                <a:ext uri="{FF2B5EF4-FFF2-40B4-BE49-F238E27FC236}">
                  <a16:creationId xmlns:a16="http://schemas.microsoft.com/office/drawing/2014/main" id="{7DA0D43C-6826-834A-6631-2185F4D2102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53" name="Group 52">
            <a:extLst>
              <a:ext uri="{FF2B5EF4-FFF2-40B4-BE49-F238E27FC236}">
                <a16:creationId xmlns:a16="http://schemas.microsoft.com/office/drawing/2014/main" id="{6AAD0F9E-F17B-C2C1-DC48-841BBA788840}"/>
              </a:ext>
            </a:extLst>
          </p:cNvPr>
          <p:cNvGrpSpPr/>
          <p:nvPr/>
        </p:nvGrpSpPr>
        <p:grpSpPr>
          <a:xfrm>
            <a:off x="2887909" y="1248434"/>
            <a:ext cx="1220115" cy="731520"/>
            <a:chOff x="2963054" y="4801168"/>
            <a:chExt cx="1220115" cy="731520"/>
          </a:xfrm>
        </p:grpSpPr>
        <p:sp>
          <p:nvSpPr>
            <p:cNvPr id="54" name="Rounded Rectangle 89">
              <a:extLst>
                <a:ext uri="{FF2B5EF4-FFF2-40B4-BE49-F238E27FC236}">
                  <a16:creationId xmlns:a16="http://schemas.microsoft.com/office/drawing/2014/main" id="{A2B51A96-04B9-F228-F1F7-E40EC9C4D874}"/>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Have a session with the neurologist, raises if any concern </a:t>
              </a:r>
            </a:p>
          </p:txBody>
        </p:sp>
        <p:pic>
          <p:nvPicPr>
            <p:cNvPr id="55" name="Picture 54">
              <a:extLst>
                <a:ext uri="{FF2B5EF4-FFF2-40B4-BE49-F238E27FC236}">
                  <a16:creationId xmlns:a16="http://schemas.microsoft.com/office/drawing/2014/main" id="{99E256B8-F8B8-24C2-0E82-E9C0BC03E7C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sp>
        <p:nvSpPr>
          <p:cNvPr id="56" name="Rounded Rectangle 88">
            <a:extLst>
              <a:ext uri="{FF2B5EF4-FFF2-40B4-BE49-F238E27FC236}">
                <a16:creationId xmlns:a16="http://schemas.microsoft.com/office/drawing/2014/main" id="{44172A6D-07FB-3B6D-F2EF-915ACD7CB302}"/>
              </a:ext>
            </a:extLst>
          </p:cNvPr>
          <p:cNvSpPr/>
          <p:nvPr/>
        </p:nvSpPr>
        <p:spPr>
          <a:xfrm>
            <a:off x="4224157" y="4839578"/>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Weekly meeting and adjustment of the rehabilitation plan, if needed </a:t>
            </a:r>
          </a:p>
        </p:txBody>
      </p:sp>
      <p:sp>
        <p:nvSpPr>
          <p:cNvPr id="59" name="Rounded Rectangle 88">
            <a:extLst>
              <a:ext uri="{FF2B5EF4-FFF2-40B4-BE49-F238E27FC236}">
                <a16:creationId xmlns:a16="http://schemas.microsoft.com/office/drawing/2014/main" id="{CA0DEF10-1EBE-AE41-9ACF-FA968075ADCC}"/>
              </a:ext>
            </a:extLst>
          </p:cNvPr>
          <p:cNvSpPr/>
          <p:nvPr/>
        </p:nvSpPr>
        <p:spPr>
          <a:xfrm>
            <a:off x="6953891" y="4839578"/>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Morning meetings to plan the day the patient, that is how the care is delivered </a:t>
            </a:r>
          </a:p>
        </p:txBody>
      </p:sp>
      <p:sp>
        <p:nvSpPr>
          <p:cNvPr id="62" name="Rounded Rectangle 88">
            <a:extLst>
              <a:ext uri="{FF2B5EF4-FFF2-40B4-BE49-F238E27FC236}">
                <a16:creationId xmlns:a16="http://schemas.microsoft.com/office/drawing/2014/main" id="{83255DDD-5AE7-9BE0-F713-27BBF517211B}"/>
              </a:ext>
            </a:extLst>
          </p:cNvPr>
          <p:cNvSpPr/>
          <p:nvPr/>
        </p:nvSpPr>
        <p:spPr>
          <a:xfrm>
            <a:off x="5105991" y="1248434"/>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Follows the rehabilitation plan, coordinates with the care  providers </a:t>
            </a:r>
          </a:p>
        </p:txBody>
      </p:sp>
      <p:grpSp>
        <p:nvGrpSpPr>
          <p:cNvPr id="64" name="Group 63">
            <a:extLst>
              <a:ext uri="{FF2B5EF4-FFF2-40B4-BE49-F238E27FC236}">
                <a16:creationId xmlns:a16="http://schemas.microsoft.com/office/drawing/2014/main" id="{B11D27CB-8CA4-8EE2-72D5-804613D0936A}"/>
              </a:ext>
            </a:extLst>
          </p:cNvPr>
          <p:cNvGrpSpPr/>
          <p:nvPr/>
        </p:nvGrpSpPr>
        <p:grpSpPr>
          <a:xfrm>
            <a:off x="6996636" y="2396714"/>
            <a:ext cx="1188720" cy="731520"/>
            <a:chOff x="3038120" y="1371699"/>
            <a:chExt cx="1188720" cy="731520"/>
          </a:xfrm>
        </p:grpSpPr>
        <p:sp>
          <p:nvSpPr>
            <p:cNvPr id="65" name="Rounded Rectangle 89">
              <a:extLst>
                <a:ext uri="{FF2B5EF4-FFF2-40B4-BE49-F238E27FC236}">
                  <a16:creationId xmlns:a16="http://schemas.microsoft.com/office/drawing/2014/main" id="{D8863DA7-354E-8BB5-FDC8-5C4337856069}"/>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defTabSz="457200">
                <a:lnSpc>
                  <a:spcPts val="800"/>
                </a:lnSpc>
                <a:defRPr/>
              </a:pPr>
              <a:r>
                <a:rPr kumimoji="0" lang="en-GB" sz="1000" b="0" i="0" u="none" strike="noStrike" kern="0" cap="none" spc="0" normalizeH="0" baseline="0" noProof="0">
                  <a:ln>
                    <a:noFill/>
                  </a:ln>
                  <a:solidFill>
                    <a:prstClr val="black"/>
                  </a:solidFill>
                  <a:effectLst/>
                  <a:uLnTx/>
                  <a:uFillTx/>
                  <a:latin typeface="Calibri"/>
                  <a:ea typeface="+mn-ea"/>
                  <a:cs typeface="+mn-cs"/>
                </a:rPr>
                <a:t>Meets the patient for tests, medication, etc, if needed </a:t>
              </a:r>
            </a:p>
          </p:txBody>
        </p:sp>
        <p:pic>
          <p:nvPicPr>
            <p:cNvPr id="67" name="Picture 66">
              <a:extLst>
                <a:ext uri="{FF2B5EF4-FFF2-40B4-BE49-F238E27FC236}">
                  <a16:creationId xmlns:a16="http://schemas.microsoft.com/office/drawing/2014/main" id="{AA8342C9-F2C6-C155-8619-0AD3B0F9348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68" name="Group 67">
            <a:extLst>
              <a:ext uri="{FF2B5EF4-FFF2-40B4-BE49-F238E27FC236}">
                <a16:creationId xmlns:a16="http://schemas.microsoft.com/office/drawing/2014/main" id="{169F7D8B-092F-B2C8-B183-871516FA666B}"/>
              </a:ext>
            </a:extLst>
          </p:cNvPr>
          <p:cNvGrpSpPr/>
          <p:nvPr/>
        </p:nvGrpSpPr>
        <p:grpSpPr>
          <a:xfrm>
            <a:off x="6996636" y="1248434"/>
            <a:ext cx="1220115" cy="731520"/>
            <a:chOff x="2963054" y="4801168"/>
            <a:chExt cx="1220115" cy="731520"/>
          </a:xfrm>
        </p:grpSpPr>
        <p:sp>
          <p:nvSpPr>
            <p:cNvPr id="69" name="Rounded Rectangle 89">
              <a:extLst>
                <a:ext uri="{FF2B5EF4-FFF2-40B4-BE49-F238E27FC236}">
                  <a16:creationId xmlns:a16="http://schemas.microsoft.com/office/drawing/2014/main" id="{19E28AF0-794B-89BD-C61C-58DAFD1BDA49}"/>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Meets the physician, if recommended or requested </a:t>
              </a:r>
            </a:p>
          </p:txBody>
        </p:sp>
        <p:pic>
          <p:nvPicPr>
            <p:cNvPr id="70" name="Picture 69">
              <a:extLst>
                <a:ext uri="{FF2B5EF4-FFF2-40B4-BE49-F238E27FC236}">
                  <a16:creationId xmlns:a16="http://schemas.microsoft.com/office/drawing/2014/main" id="{53AB32A7-FBA2-E11F-6E40-340A21F351D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grpSp>
        <p:nvGrpSpPr>
          <p:cNvPr id="71" name="Group 70">
            <a:extLst>
              <a:ext uri="{FF2B5EF4-FFF2-40B4-BE49-F238E27FC236}">
                <a16:creationId xmlns:a16="http://schemas.microsoft.com/office/drawing/2014/main" id="{8B62E8CA-F9E9-A100-FD3E-D526CC8FDBEF}"/>
              </a:ext>
            </a:extLst>
          </p:cNvPr>
          <p:cNvGrpSpPr/>
          <p:nvPr/>
        </p:nvGrpSpPr>
        <p:grpSpPr>
          <a:xfrm>
            <a:off x="8359617" y="4839578"/>
            <a:ext cx="1188720" cy="731520"/>
            <a:chOff x="3038120" y="1371699"/>
            <a:chExt cx="1188720" cy="731520"/>
          </a:xfrm>
        </p:grpSpPr>
        <p:sp>
          <p:nvSpPr>
            <p:cNvPr id="72" name="Rounded Rectangle 89">
              <a:extLst>
                <a:ext uri="{FF2B5EF4-FFF2-40B4-BE49-F238E27FC236}">
                  <a16:creationId xmlns:a16="http://schemas.microsoft.com/office/drawing/2014/main" id="{74978D9D-971A-01C6-6EFA-892875C193A4}"/>
                </a:ext>
              </a:extLst>
            </p:cNvPr>
            <p:cNvSpPr/>
            <p:nvPr/>
          </p:nvSpPr>
          <p:spPr>
            <a:xfrm>
              <a:off x="3038120" y="1371699"/>
              <a:ext cx="118872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defTabSz="457200">
                <a:lnSpc>
                  <a:spcPts val="800"/>
                </a:lnSpc>
                <a:defRPr/>
              </a:pPr>
              <a:r>
                <a:rPr kumimoji="0" lang="en-GB" sz="1000" b="0" i="0" u="none" strike="noStrike" kern="0" cap="none" spc="0" normalizeH="0" baseline="0" noProof="0">
                  <a:ln>
                    <a:noFill/>
                  </a:ln>
                  <a:solidFill>
                    <a:prstClr val="black"/>
                  </a:solidFill>
                  <a:effectLst/>
                  <a:uLnTx/>
                  <a:uFillTx/>
                  <a:latin typeface="Calibri"/>
                  <a:ea typeface="+mn-ea"/>
                  <a:cs typeface="+mn-cs"/>
                </a:rPr>
                <a:t>Continued assessment of the progress, first and last evaluations </a:t>
              </a:r>
            </a:p>
          </p:txBody>
        </p:sp>
        <p:pic>
          <p:nvPicPr>
            <p:cNvPr id="73" name="Picture 72">
              <a:extLst>
                <a:ext uri="{FF2B5EF4-FFF2-40B4-BE49-F238E27FC236}">
                  <a16:creationId xmlns:a16="http://schemas.microsoft.com/office/drawing/2014/main" id="{87FB1687-B791-387D-A96D-ADC0FF62B9C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54402" y="1462586"/>
              <a:ext cx="375027" cy="417194"/>
            </a:xfrm>
            <a:prstGeom prst="rect">
              <a:avLst/>
            </a:prstGeom>
          </p:spPr>
        </p:pic>
      </p:grpSp>
      <p:grpSp>
        <p:nvGrpSpPr>
          <p:cNvPr id="76" name="Group 75">
            <a:extLst>
              <a:ext uri="{FF2B5EF4-FFF2-40B4-BE49-F238E27FC236}">
                <a16:creationId xmlns:a16="http://schemas.microsoft.com/office/drawing/2014/main" id="{D19BCA5C-2379-0AB5-E15C-2B7AD3E8A552}"/>
              </a:ext>
            </a:extLst>
          </p:cNvPr>
          <p:cNvGrpSpPr/>
          <p:nvPr/>
        </p:nvGrpSpPr>
        <p:grpSpPr>
          <a:xfrm>
            <a:off x="8337845" y="1248434"/>
            <a:ext cx="1220115" cy="731520"/>
            <a:chOff x="2963054" y="4801168"/>
            <a:chExt cx="1220115" cy="731520"/>
          </a:xfrm>
        </p:grpSpPr>
        <p:sp>
          <p:nvSpPr>
            <p:cNvPr id="77" name="Rounded Rectangle 89">
              <a:extLst>
                <a:ext uri="{FF2B5EF4-FFF2-40B4-BE49-F238E27FC236}">
                  <a16:creationId xmlns:a16="http://schemas.microsoft.com/office/drawing/2014/main" id="{B86EA60F-6522-3ABF-0162-F87B0E32343C}"/>
                </a:ext>
              </a:extLst>
            </p:cNvPr>
            <p:cNvSpPr/>
            <p:nvPr/>
          </p:nvSpPr>
          <p:spPr>
            <a:xfrm>
              <a:off x="2994449" y="4801168"/>
              <a:ext cx="118872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Periodic assessment, continued communication, last before discharge </a:t>
              </a:r>
            </a:p>
          </p:txBody>
        </p:sp>
        <p:pic>
          <p:nvPicPr>
            <p:cNvPr id="78" name="Picture 77">
              <a:extLst>
                <a:ext uri="{FF2B5EF4-FFF2-40B4-BE49-F238E27FC236}">
                  <a16:creationId xmlns:a16="http://schemas.microsoft.com/office/drawing/2014/main" id="{1D51376E-F790-6095-A264-72A25D1E62E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3054" y="4845812"/>
              <a:ext cx="375027" cy="417194"/>
            </a:xfrm>
            <a:prstGeom prst="rect">
              <a:avLst/>
            </a:prstGeom>
          </p:spPr>
        </p:pic>
      </p:grpSp>
      <p:cxnSp>
        <p:nvCxnSpPr>
          <p:cNvPr id="81" name="Straight Arrow Connector 80">
            <a:extLst>
              <a:ext uri="{FF2B5EF4-FFF2-40B4-BE49-F238E27FC236}">
                <a16:creationId xmlns:a16="http://schemas.microsoft.com/office/drawing/2014/main" id="{D6137235-5953-6855-3F9F-0F1D057A67C1}"/>
              </a:ext>
            </a:extLst>
          </p:cNvPr>
          <p:cNvCxnSpPr>
            <a:cxnSpLocks/>
            <a:stCxn id="65" idx="0"/>
            <a:endCxn id="69" idx="2"/>
          </p:cNvCxnSpPr>
          <p:nvPr/>
        </p:nvCxnSpPr>
        <p:spPr>
          <a:xfrm flipV="1">
            <a:off x="7590996" y="1979954"/>
            <a:ext cx="31395" cy="416760"/>
          </a:xfrm>
          <a:prstGeom prst="straightConnector1">
            <a:avLst/>
          </a:prstGeom>
          <a:noFill/>
          <a:ln w="22225" cap="flat" cmpd="sng" algn="ctr">
            <a:solidFill>
              <a:sysClr val="window" lastClr="FFFFFF">
                <a:lumMod val="50000"/>
              </a:sysClr>
            </a:solidFill>
            <a:prstDash val="sysDash"/>
            <a:tailEnd type="triangle" w="med" len="med"/>
          </a:ln>
          <a:effectLst/>
        </p:spPr>
      </p:cxnSp>
      <p:grpSp>
        <p:nvGrpSpPr>
          <p:cNvPr id="92" name="Group 91">
            <a:extLst>
              <a:ext uri="{FF2B5EF4-FFF2-40B4-BE49-F238E27FC236}">
                <a16:creationId xmlns:a16="http://schemas.microsoft.com/office/drawing/2014/main" id="{87EACF09-D504-CA8D-F526-7798147641C0}"/>
              </a:ext>
            </a:extLst>
          </p:cNvPr>
          <p:cNvGrpSpPr/>
          <p:nvPr/>
        </p:nvGrpSpPr>
        <p:grpSpPr>
          <a:xfrm>
            <a:off x="9634251" y="4839578"/>
            <a:ext cx="1280160" cy="731520"/>
            <a:chOff x="2800849" y="5047537"/>
            <a:chExt cx="1317893" cy="754704"/>
          </a:xfrm>
        </p:grpSpPr>
        <p:sp>
          <p:nvSpPr>
            <p:cNvPr id="93" name="Rounded Rectangle 89">
              <a:extLst>
                <a:ext uri="{FF2B5EF4-FFF2-40B4-BE49-F238E27FC236}">
                  <a16:creationId xmlns:a16="http://schemas.microsoft.com/office/drawing/2014/main" id="{C97E929E-17CB-2A35-22E5-E4D762B4204C}"/>
                </a:ext>
              </a:extLst>
            </p:cNvPr>
            <p:cNvSpPr/>
            <p:nvPr/>
          </p:nvSpPr>
          <p:spPr>
            <a:xfrm>
              <a:off x="2838582" y="5070721"/>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Prepare a plan for continued home rehab care &amp; discharge letter, via digipost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94" name="Picture 93">
              <a:extLst>
                <a:ext uri="{FF2B5EF4-FFF2-40B4-BE49-F238E27FC236}">
                  <a16:creationId xmlns:a16="http://schemas.microsoft.com/office/drawing/2014/main" id="{CD55A903-2EF1-D68D-EE7C-FBB10081DBA3}"/>
                </a:ext>
              </a:extLst>
            </p:cNvPr>
            <p:cNvPicPr>
              <a:picLocks noChangeAspect="1"/>
            </p:cNvPicPr>
            <p:nvPr/>
          </p:nvPicPr>
          <p:blipFill>
            <a:blip r:embed="rId10"/>
            <a:stretch>
              <a:fillRect/>
            </a:stretch>
          </p:blipFill>
          <p:spPr>
            <a:xfrm>
              <a:off x="2800849" y="5047537"/>
              <a:ext cx="441237" cy="441237"/>
            </a:xfrm>
            <a:prstGeom prst="rect">
              <a:avLst/>
            </a:prstGeom>
          </p:spPr>
        </p:pic>
      </p:grpSp>
      <p:grpSp>
        <p:nvGrpSpPr>
          <p:cNvPr id="95" name="Group 94">
            <a:extLst>
              <a:ext uri="{FF2B5EF4-FFF2-40B4-BE49-F238E27FC236}">
                <a16:creationId xmlns:a16="http://schemas.microsoft.com/office/drawing/2014/main" id="{4D117A62-593E-B865-BC73-E980973AEF63}"/>
              </a:ext>
            </a:extLst>
          </p:cNvPr>
          <p:cNvGrpSpPr/>
          <p:nvPr/>
        </p:nvGrpSpPr>
        <p:grpSpPr>
          <a:xfrm>
            <a:off x="9634251" y="1248434"/>
            <a:ext cx="1280160" cy="731520"/>
            <a:chOff x="5144347" y="900047"/>
            <a:chExt cx="1342137" cy="749706"/>
          </a:xfrm>
        </p:grpSpPr>
        <p:sp>
          <p:nvSpPr>
            <p:cNvPr id="99" name="Rounded Rectangle 89">
              <a:extLst>
                <a:ext uri="{FF2B5EF4-FFF2-40B4-BE49-F238E27FC236}">
                  <a16:creationId xmlns:a16="http://schemas.microsoft.com/office/drawing/2014/main" id="{4EBA931B-DAC9-2497-3690-9E3B31D5022F}"/>
                </a:ext>
              </a:extLst>
            </p:cNvPr>
            <p:cNvSpPr/>
            <p:nvPr/>
          </p:nvSpPr>
          <p:spPr>
            <a:xfrm>
              <a:off x="5206324" y="918233"/>
              <a:ext cx="128016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All the plans are received via Digipost</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100" name="Picture 99">
              <a:extLst>
                <a:ext uri="{FF2B5EF4-FFF2-40B4-BE49-F238E27FC236}">
                  <a16:creationId xmlns:a16="http://schemas.microsoft.com/office/drawing/2014/main" id="{58C41CF8-9804-62FD-2AAB-DD2478FF9EC4}"/>
                </a:ext>
              </a:extLst>
            </p:cNvPr>
            <p:cNvPicPr>
              <a:picLocks noChangeAspect="1"/>
            </p:cNvPicPr>
            <p:nvPr/>
          </p:nvPicPr>
          <p:blipFill>
            <a:blip r:embed="rId10"/>
            <a:stretch>
              <a:fillRect/>
            </a:stretch>
          </p:blipFill>
          <p:spPr>
            <a:xfrm>
              <a:off x="5144347" y="900047"/>
              <a:ext cx="441237" cy="441237"/>
            </a:xfrm>
            <a:prstGeom prst="rect">
              <a:avLst/>
            </a:prstGeom>
          </p:spPr>
        </p:pic>
      </p:grpSp>
      <p:cxnSp>
        <p:nvCxnSpPr>
          <p:cNvPr id="101" name="Straight Arrow Connector 100">
            <a:extLst>
              <a:ext uri="{FF2B5EF4-FFF2-40B4-BE49-F238E27FC236}">
                <a16:creationId xmlns:a16="http://schemas.microsoft.com/office/drawing/2014/main" id="{10E5B2B3-2C9D-F434-9343-F773852FDFFD}"/>
              </a:ext>
            </a:extLst>
          </p:cNvPr>
          <p:cNvCxnSpPr>
            <a:cxnSpLocks/>
            <a:stCxn id="93" idx="0"/>
            <a:endCxn id="99" idx="2"/>
          </p:cNvCxnSpPr>
          <p:nvPr/>
        </p:nvCxnSpPr>
        <p:spPr>
          <a:xfrm flipV="1">
            <a:off x="10292658" y="1979954"/>
            <a:ext cx="11231" cy="2882096"/>
          </a:xfrm>
          <a:prstGeom prst="straightConnector1">
            <a:avLst/>
          </a:prstGeom>
          <a:noFill/>
          <a:ln w="22225" cap="flat" cmpd="sng" algn="ctr">
            <a:solidFill>
              <a:sysClr val="window" lastClr="FFFFFF">
                <a:lumMod val="50000"/>
              </a:sysClr>
            </a:solidFill>
            <a:prstDash val="sysDash"/>
            <a:tailEnd type="triangle" w="med" len="med"/>
          </a:ln>
          <a:effectLst/>
        </p:spPr>
      </p:cxnSp>
      <p:cxnSp>
        <p:nvCxnSpPr>
          <p:cNvPr id="102" name="Straight Arrow Connector 101">
            <a:extLst>
              <a:ext uri="{FF2B5EF4-FFF2-40B4-BE49-F238E27FC236}">
                <a16:creationId xmlns:a16="http://schemas.microsoft.com/office/drawing/2014/main" id="{8E0364B4-4FC7-ECFF-BF2D-AD845CFB129A}"/>
              </a:ext>
            </a:extLst>
          </p:cNvPr>
          <p:cNvCxnSpPr>
            <a:cxnSpLocks/>
            <a:stCxn id="40" idx="0"/>
            <a:endCxn id="54" idx="2"/>
          </p:cNvCxnSpPr>
          <p:nvPr/>
        </p:nvCxnSpPr>
        <p:spPr>
          <a:xfrm flipV="1">
            <a:off x="3513664" y="1979954"/>
            <a:ext cx="0" cy="1657527"/>
          </a:xfrm>
          <a:prstGeom prst="straightConnector1">
            <a:avLst/>
          </a:prstGeom>
          <a:noFill/>
          <a:ln w="22225" cap="flat" cmpd="sng" algn="ctr">
            <a:solidFill>
              <a:sysClr val="window" lastClr="FFFFFF">
                <a:lumMod val="50000"/>
              </a:sysClr>
            </a:solidFill>
            <a:prstDash val="sysDash"/>
            <a:tailEnd type="triangle" w="med" len="med"/>
          </a:ln>
          <a:effectLst/>
        </p:spPr>
      </p:cxnSp>
      <p:sp>
        <p:nvSpPr>
          <p:cNvPr id="105" name="Rounded Rectangle 88">
            <a:extLst>
              <a:ext uri="{FF2B5EF4-FFF2-40B4-BE49-F238E27FC236}">
                <a16:creationId xmlns:a16="http://schemas.microsoft.com/office/drawing/2014/main" id="{DA45227A-D63C-6411-167C-06ABB454F0E4}"/>
              </a:ext>
            </a:extLst>
          </p:cNvPr>
          <p:cNvSpPr/>
          <p:nvPr/>
        </p:nvSpPr>
        <p:spPr>
          <a:xfrm>
            <a:off x="10970550" y="4850814"/>
            <a:ext cx="862883"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Discharge letter sent to stakeholders</a:t>
            </a:r>
          </a:p>
        </p:txBody>
      </p:sp>
    </p:spTree>
    <p:extLst>
      <p:ext uri="{BB962C8B-B14F-4D97-AF65-F5344CB8AC3E}">
        <p14:creationId xmlns:p14="http://schemas.microsoft.com/office/powerpoint/2010/main" val="1717824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4A595-D7A6-49A4-83C8-8BBD13E6CDCD}"/>
            </a:ext>
          </a:extLst>
        </p:cNvPr>
        <p:cNvGrpSpPr/>
        <p:nvPr/>
      </p:nvGrpSpPr>
      <p:grpSpPr>
        <a:xfrm>
          <a:off x="0" y="0"/>
          <a:ext cx="0" cy="0"/>
          <a:chOff x="0" y="0"/>
          <a:chExt cx="0" cy="0"/>
        </a:xfrm>
      </p:grpSpPr>
      <p:sp>
        <p:nvSpPr>
          <p:cNvPr id="3" name="Content Placeholder 4">
            <a:extLst>
              <a:ext uri="{FF2B5EF4-FFF2-40B4-BE49-F238E27FC236}">
                <a16:creationId xmlns:a16="http://schemas.microsoft.com/office/drawing/2014/main" id="{267499B8-4F7B-A692-385A-C80AA11CD16E}"/>
              </a:ext>
            </a:extLst>
          </p:cNvPr>
          <p:cNvSpPr txBox="1">
            <a:spLocks/>
          </p:cNvSpPr>
          <p:nvPr/>
        </p:nvSpPr>
        <p:spPr>
          <a:xfrm>
            <a:off x="838392" y="1697787"/>
            <a:ext cx="9154730" cy="3897593"/>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fontAlgn="base" hangingPunct="0">
              <a:lnSpc>
                <a:spcPct val="100000"/>
              </a:lnSpc>
              <a:spcBef>
                <a:spcPct val="0"/>
              </a:spcBef>
              <a:spcAft>
                <a:spcPct val="0"/>
              </a:spcAft>
            </a:pPr>
            <a:r>
              <a:rPr lang="nb-NO" altLang="nb-NO" sz="1400" b="1" err="1">
                <a:latin typeface="Calibri"/>
                <a:ea typeface="Calibri"/>
                <a:cs typeface="Arial"/>
              </a:rPr>
              <a:t>Many</a:t>
            </a:r>
            <a:r>
              <a:rPr lang="nb-NO" altLang="nb-NO" sz="1400" b="1">
                <a:latin typeface="Calibri"/>
                <a:ea typeface="Calibri"/>
                <a:cs typeface="Arial"/>
              </a:rPr>
              <a:t> </a:t>
            </a:r>
            <a:r>
              <a:rPr lang="nb-NO" altLang="nb-NO" sz="1400" b="1" err="1">
                <a:latin typeface="Calibri"/>
                <a:ea typeface="Calibri"/>
                <a:cs typeface="Arial"/>
              </a:rPr>
              <a:t>actors</a:t>
            </a:r>
            <a:r>
              <a:rPr lang="nb-NO" altLang="nb-NO" sz="1400" b="1">
                <a:latin typeface="Calibri"/>
                <a:ea typeface="Calibri"/>
                <a:cs typeface="Arial"/>
              </a:rPr>
              <a:t> </a:t>
            </a:r>
            <a:r>
              <a:rPr lang="nb-NO" altLang="nb-NO" sz="1400" b="1" err="1">
                <a:latin typeface="Calibri"/>
                <a:ea typeface="Calibri"/>
                <a:cs typeface="Arial"/>
              </a:rPr>
              <a:t>are</a:t>
            </a:r>
            <a:r>
              <a:rPr lang="nb-NO" altLang="nb-NO" sz="1400" b="1">
                <a:latin typeface="Calibri"/>
                <a:ea typeface="Calibri"/>
                <a:cs typeface="Arial"/>
              </a:rPr>
              <a:t> </a:t>
            </a:r>
            <a:r>
              <a:rPr lang="nb-NO" altLang="nb-NO" sz="1400" b="1" err="1">
                <a:latin typeface="Calibri"/>
                <a:ea typeface="Calibri"/>
                <a:cs typeface="Arial"/>
              </a:rPr>
              <a:t>involved</a:t>
            </a:r>
            <a:r>
              <a:rPr lang="nb-NO" altLang="nb-NO" sz="1400" b="1">
                <a:latin typeface="Calibri"/>
                <a:ea typeface="Calibri"/>
                <a:cs typeface="Arial"/>
              </a:rPr>
              <a:t> in </a:t>
            </a:r>
            <a:r>
              <a:rPr lang="nb-NO" altLang="nb-NO" sz="1400" b="1" err="1">
                <a:latin typeface="Calibri"/>
                <a:ea typeface="Calibri"/>
                <a:cs typeface="Arial"/>
              </a:rPr>
              <a:t>the</a:t>
            </a:r>
            <a:r>
              <a:rPr lang="nb-NO" altLang="nb-NO" sz="1400" b="1">
                <a:latin typeface="Calibri"/>
                <a:ea typeface="Calibri"/>
                <a:cs typeface="Arial"/>
              </a:rPr>
              <a:t> </a:t>
            </a:r>
            <a:r>
              <a:rPr lang="nb-NO" altLang="nb-NO" sz="1400" b="1" err="1">
                <a:latin typeface="Calibri"/>
                <a:ea typeface="Calibri"/>
                <a:cs typeface="Arial"/>
              </a:rPr>
              <a:t>rehabilitation</a:t>
            </a:r>
            <a:r>
              <a:rPr lang="nb-NO" altLang="nb-NO" sz="1400" b="1">
                <a:latin typeface="Calibri"/>
                <a:ea typeface="Calibri"/>
                <a:cs typeface="Arial"/>
              </a:rPr>
              <a:t> </a:t>
            </a:r>
            <a:r>
              <a:rPr lang="nb-NO" altLang="nb-NO" sz="1400" b="1" err="1">
                <a:latin typeface="Calibri"/>
                <a:ea typeface="Calibri"/>
                <a:cs typeface="Arial"/>
              </a:rPr>
              <a:t>center</a:t>
            </a:r>
            <a:r>
              <a:rPr lang="nb-NO" altLang="nb-NO" sz="1400" b="1">
                <a:latin typeface="Calibri"/>
                <a:ea typeface="Calibri"/>
                <a:cs typeface="Arial"/>
              </a:rPr>
              <a:t>.</a:t>
            </a:r>
            <a:br>
              <a:rPr lang="nb-NO" altLang="nb-NO" sz="1400">
                <a:latin typeface="Calibri"/>
              </a:rPr>
            </a:br>
            <a:r>
              <a:rPr lang="nb-NO" altLang="nb-NO" sz="1400">
                <a:latin typeface="Calibri"/>
                <a:ea typeface="Calibri"/>
                <a:cs typeface="Arial"/>
              </a:rPr>
              <a:t>For </a:t>
            </a:r>
            <a:r>
              <a:rPr lang="nb-NO" altLang="nb-NO" sz="1400" err="1">
                <a:latin typeface="Calibri"/>
                <a:ea typeface="Calibri"/>
                <a:cs typeface="Arial"/>
              </a:rPr>
              <a:t>clarity</a:t>
            </a:r>
            <a:r>
              <a:rPr lang="nb-NO" altLang="nb-NO" sz="1400">
                <a:latin typeface="Calibri"/>
                <a:ea typeface="Calibri"/>
                <a:cs typeface="Arial"/>
              </a:rPr>
              <a:t>, </a:t>
            </a:r>
            <a:r>
              <a:rPr lang="nb-NO" altLang="nb-NO" sz="1400" err="1">
                <a:latin typeface="Calibri"/>
                <a:ea typeface="Calibri"/>
                <a:cs typeface="Arial"/>
              </a:rPr>
              <a:t>we</a:t>
            </a:r>
            <a:r>
              <a:rPr lang="nb-NO" altLang="nb-NO" sz="1400">
                <a:latin typeface="Calibri"/>
                <a:ea typeface="Calibri"/>
                <a:cs typeface="Arial"/>
              </a:rPr>
              <a:t> </a:t>
            </a:r>
            <a:r>
              <a:rPr lang="nb-NO" altLang="nb-NO" sz="1400" err="1">
                <a:latin typeface="Calibri"/>
                <a:ea typeface="Calibri"/>
                <a:cs typeface="Arial"/>
              </a:rPr>
              <a:t>grouped</a:t>
            </a:r>
            <a:r>
              <a:rPr lang="nb-NO" altLang="nb-NO" sz="1400">
                <a:latin typeface="Calibri"/>
                <a:ea typeface="Calibri"/>
                <a:cs typeface="Arial"/>
              </a:rPr>
              <a:t> </a:t>
            </a:r>
            <a:r>
              <a:rPr lang="nb-NO" altLang="nb-NO" sz="1400" err="1">
                <a:latin typeface="Calibri"/>
                <a:ea typeface="Calibri"/>
                <a:cs typeface="Arial"/>
              </a:rPr>
              <a:t>them</a:t>
            </a:r>
            <a:r>
              <a:rPr lang="nb-NO" altLang="nb-NO" sz="1400">
                <a:latin typeface="Calibri"/>
                <a:ea typeface="Calibri"/>
                <a:cs typeface="Arial"/>
              </a:rPr>
              <a:t>; </a:t>
            </a:r>
            <a:r>
              <a:rPr lang="nb-NO" altLang="nb-NO" sz="1400" err="1">
                <a:latin typeface="Calibri"/>
                <a:ea typeface="Calibri"/>
                <a:cs typeface="Arial"/>
              </a:rPr>
              <a:t>therefore</a:t>
            </a:r>
            <a:r>
              <a:rPr lang="nb-NO" altLang="nb-NO" sz="1400">
                <a:latin typeface="Calibri"/>
                <a:ea typeface="Calibri"/>
                <a:cs typeface="Arial"/>
              </a:rPr>
              <a:t>, </a:t>
            </a:r>
            <a:r>
              <a:rPr lang="nb-NO" altLang="nb-NO" sz="1400" err="1">
                <a:latin typeface="Calibri"/>
                <a:ea typeface="Calibri"/>
                <a:cs typeface="Arial"/>
              </a:rPr>
              <a:t>the</a:t>
            </a:r>
            <a:r>
              <a:rPr lang="nb-NO" altLang="nb-NO" sz="1400">
                <a:latin typeface="Calibri"/>
                <a:ea typeface="Calibri"/>
                <a:cs typeface="Arial"/>
              </a:rPr>
              <a:t> </a:t>
            </a:r>
            <a:r>
              <a:rPr lang="nb-NO" altLang="nb-NO" sz="1400" err="1">
                <a:latin typeface="Calibri"/>
                <a:ea typeface="Calibri"/>
                <a:cs typeface="Arial"/>
              </a:rPr>
              <a:t>specific</a:t>
            </a:r>
            <a:r>
              <a:rPr lang="nb-NO" altLang="nb-NO" sz="1400">
                <a:latin typeface="Calibri"/>
                <a:ea typeface="Calibri"/>
                <a:cs typeface="Arial"/>
              </a:rPr>
              <a:t> services </a:t>
            </a:r>
            <a:r>
              <a:rPr lang="nb-NO" altLang="nb-NO" sz="1400" err="1">
                <a:latin typeface="Calibri"/>
                <a:ea typeface="Calibri"/>
                <a:cs typeface="Arial"/>
              </a:rPr>
              <a:t>provided</a:t>
            </a:r>
            <a:r>
              <a:rPr lang="nb-NO" altLang="nb-NO" sz="1400">
                <a:latin typeface="Calibri"/>
                <a:ea typeface="Calibri"/>
                <a:cs typeface="Arial"/>
              </a:rPr>
              <a:t> by </a:t>
            </a:r>
            <a:r>
              <a:rPr lang="nb-NO" altLang="nb-NO" sz="1400" err="1">
                <a:latin typeface="Calibri"/>
                <a:ea typeface="Calibri"/>
                <a:cs typeface="Arial"/>
              </a:rPr>
              <a:t>each</a:t>
            </a:r>
            <a:r>
              <a:rPr lang="nb-NO" altLang="nb-NO" sz="1400">
                <a:latin typeface="Calibri"/>
                <a:ea typeface="Calibri"/>
                <a:cs typeface="Arial"/>
              </a:rPr>
              <a:t> </a:t>
            </a:r>
            <a:r>
              <a:rPr lang="nb-NO" altLang="nb-NO" sz="1400" err="1">
                <a:latin typeface="Calibri"/>
                <a:ea typeface="Calibri"/>
                <a:cs typeface="Arial"/>
              </a:rPr>
              <a:t>actor</a:t>
            </a:r>
            <a:r>
              <a:rPr lang="nb-NO" altLang="nb-NO" sz="1400">
                <a:latin typeface="Calibri"/>
                <a:ea typeface="Calibri"/>
                <a:cs typeface="Arial"/>
              </a:rPr>
              <a:t> </a:t>
            </a:r>
            <a:r>
              <a:rPr lang="nb-NO" altLang="nb-NO" sz="1400" err="1">
                <a:latin typeface="Calibri"/>
                <a:ea typeface="Calibri"/>
                <a:cs typeface="Arial"/>
              </a:rPr>
              <a:t>are</a:t>
            </a:r>
            <a:r>
              <a:rPr lang="nb-NO" altLang="nb-NO" sz="1400">
                <a:latin typeface="Calibri"/>
                <a:ea typeface="Calibri"/>
                <a:cs typeface="Arial"/>
              </a:rPr>
              <a:t> not </a:t>
            </a:r>
            <a:r>
              <a:rPr lang="nb-NO" altLang="nb-NO" sz="1400" err="1">
                <a:latin typeface="Calibri"/>
                <a:ea typeface="Calibri"/>
                <a:cs typeface="Arial"/>
              </a:rPr>
              <a:t>individually</a:t>
            </a:r>
            <a:r>
              <a:rPr lang="nb-NO" altLang="nb-NO" sz="1400">
                <a:latin typeface="Calibri"/>
                <a:ea typeface="Calibri"/>
                <a:cs typeface="Arial"/>
              </a:rPr>
              <a:t> </a:t>
            </a:r>
            <a:r>
              <a:rPr lang="nb-NO" altLang="nb-NO" sz="1400" err="1">
                <a:latin typeface="Calibri"/>
                <a:ea typeface="Calibri"/>
                <a:cs typeface="Arial"/>
              </a:rPr>
              <a:t>depicted</a:t>
            </a:r>
            <a:r>
              <a:rPr lang="nb-NO" altLang="nb-NO" sz="1400">
                <a:latin typeface="Calibri"/>
                <a:ea typeface="Calibri"/>
                <a:cs typeface="Arial"/>
              </a:rPr>
              <a:t>.</a:t>
            </a:r>
          </a:p>
          <a:p>
            <a:pPr eaLnBrk="0" fontAlgn="base" hangingPunct="0">
              <a:lnSpc>
                <a:spcPct val="100000"/>
              </a:lnSpc>
              <a:spcBef>
                <a:spcPct val="0"/>
              </a:spcBef>
              <a:spcAft>
                <a:spcPct val="0"/>
              </a:spcAft>
            </a:pPr>
            <a:r>
              <a:rPr lang="nb-NO" altLang="nb-NO" sz="1400" b="1">
                <a:latin typeface="Calibri"/>
                <a:ea typeface="Calibri"/>
                <a:cs typeface="Arial"/>
              </a:rPr>
              <a:t>The diagrams </a:t>
            </a:r>
            <a:r>
              <a:rPr lang="nb-NO" altLang="nb-NO" sz="1400" b="1" err="1">
                <a:latin typeface="Calibri"/>
                <a:ea typeface="Calibri"/>
                <a:cs typeface="Arial"/>
              </a:rPr>
              <a:t>are</a:t>
            </a:r>
            <a:r>
              <a:rPr lang="nb-NO" altLang="nb-NO" sz="1400" b="1">
                <a:latin typeface="Calibri"/>
                <a:ea typeface="Calibri"/>
                <a:cs typeface="Arial"/>
              </a:rPr>
              <a:t> </a:t>
            </a:r>
            <a:r>
              <a:rPr lang="nb-NO" altLang="nb-NO" sz="1400" b="1" err="1">
                <a:latin typeface="Calibri"/>
                <a:ea typeface="Calibri"/>
                <a:cs typeface="Arial"/>
              </a:rPr>
              <a:t>assumption-based</a:t>
            </a:r>
            <a:r>
              <a:rPr lang="nb-NO" altLang="nb-NO" sz="1400" b="1">
                <a:latin typeface="Calibri"/>
                <a:ea typeface="Calibri"/>
                <a:cs typeface="Arial"/>
              </a:rPr>
              <a:t>.</a:t>
            </a:r>
            <a:endParaRPr lang="nb-NO" altLang="nb-NO" sz="1400">
              <a:latin typeface="Calibri"/>
              <a:ea typeface="Calibri"/>
              <a:cs typeface="Arial"/>
            </a:endParaRPr>
          </a:p>
          <a:p>
            <a:pPr lvl="1" eaLnBrk="0" fontAlgn="base" hangingPunct="0">
              <a:lnSpc>
                <a:spcPct val="100000"/>
              </a:lnSpc>
              <a:spcBef>
                <a:spcPct val="0"/>
              </a:spcBef>
              <a:spcAft>
                <a:spcPct val="0"/>
              </a:spcAft>
            </a:pPr>
            <a:r>
              <a:rPr lang="nb-NO" altLang="nb-NO" sz="1400" err="1">
                <a:latin typeface="Calibri"/>
                <a:ea typeface="Calibri"/>
                <a:cs typeface="Arial"/>
              </a:rPr>
              <a:t>Whether</a:t>
            </a:r>
            <a:r>
              <a:rPr lang="nb-NO" altLang="nb-NO" sz="1400">
                <a:latin typeface="Calibri"/>
                <a:ea typeface="Calibri"/>
                <a:cs typeface="Arial"/>
              </a:rPr>
              <a:t> </a:t>
            </a:r>
            <a:r>
              <a:rPr lang="nb-NO" altLang="nb-NO" sz="1400" err="1">
                <a:latin typeface="Calibri"/>
                <a:ea typeface="Calibri"/>
                <a:cs typeface="Arial"/>
              </a:rPr>
              <a:t>the</a:t>
            </a:r>
            <a:r>
              <a:rPr lang="nb-NO" altLang="nb-NO" sz="1400">
                <a:latin typeface="Calibri"/>
                <a:ea typeface="Calibri"/>
                <a:cs typeface="Arial"/>
              </a:rPr>
              <a:t> </a:t>
            </a:r>
            <a:r>
              <a:rPr lang="nb-NO" altLang="nb-NO" sz="1400" err="1">
                <a:latin typeface="Calibri"/>
                <a:ea typeface="Calibri"/>
                <a:cs typeface="Arial"/>
              </a:rPr>
              <a:t>patient</a:t>
            </a:r>
            <a:r>
              <a:rPr lang="nb-NO" altLang="nb-NO" sz="1400">
                <a:latin typeface="Calibri"/>
                <a:ea typeface="Calibri"/>
                <a:cs typeface="Arial"/>
              </a:rPr>
              <a:t> is </a:t>
            </a:r>
            <a:r>
              <a:rPr lang="nb-NO" altLang="nb-NO" sz="1400" b="1" err="1">
                <a:latin typeface="Calibri"/>
                <a:ea typeface="Calibri"/>
                <a:cs typeface="Arial"/>
              </a:rPr>
              <a:t>new</a:t>
            </a:r>
            <a:r>
              <a:rPr lang="nb-NO" altLang="nb-NO" sz="1400" b="1">
                <a:latin typeface="Calibri"/>
                <a:ea typeface="Calibri"/>
                <a:cs typeface="Arial"/>
              </a:rPr>
              <a:t> or </a:t>
            </a:r>
            <a:r>
              <a:rPr lang="nb-NO" altLang="nb-NO" sz="1400" b="1" err="1">
                <a:latin typeface="Calibri"/>
                <a:ea typeface="Calibri"/>
                <a:cs typeface="Arial"/>
              </a:rPr>
              <a:t>previously</a:t>
            </a:r>
            <a:r>
              <a:rPr lang="nb-NO" altLang="nb-NO" sz="1400" b="1">
                <a:latin typeface="Calibri"/>
                <a:ea typeface="Calibri"/>
                <a:cs typeface="Arial"/>
              </a:rPr>
              <a:t> </a:t>
            </a:r>
            <a:r>
              <a:rPr lang="nb-NO" altLang="nb-NO" sz="1400" b="1" err="1">
                <a:latin typeface="Calibri"/>
                <a:ea typeface="Calibri"/>
                <a:cs typeface="Arial"/>
              </a:rPr>
              <a:t>admitted</a:t>
            </a:r>
            <a:r>
              <a:rPr lang="nb-NO" altLang="nb-NO" sz="1400">
                <a:latin typeface="Calibri"/>
                <a:ea typeface="Calibri"/>
                <a:cs typeface="Arial"/>
              </a:rPr>
              <a:t> </a:t>
            </a:r>
            <a:r>
              <a:rPr lang="nb-NO" altLang="nb-NO" sz="1400" err="1">
                <a:latin typeface="Calibri"/>
                <a:ea typeface="Calibri"/>
                <a:cs typeface="Arial"/>
              </a:rPr>
              <a:t>affects</a:t>
            </a:r>
            <a:r>
              <a:rPr lang="nb-NO" altLang="nb-NO" sz="1400">
                <a:latin typeface="Calibri"/>
                <a:ea typeface="Calibri"/>
                <a:cs typeface="Arial"/>
              </a:rPr>
              <a:t> </a:t>
            </a:r>
            <a:r>
              <a:rPr lang="nb-NO" altLang="nb-NO" sz="1400" err="1">
                <a:latin typeface="Calibri"/>
                <a:ea typeface="Calibri"/>
                <a:cs typeface="Arial"/>
              </a:rPr>
              <a:t>documentation</a:t>
            </a:r>
            <a:r>
              <a:rPr lang="nb-NO" altLang="nb-NO" sz="1400">
                <a:latin typeface="Calibri"/>
                <a:ea typeface="Calibri"/>
                <a:cs typeface="Arial"/>
              </a:rPr>
              <a:t> </a:t>
            </a:r>
            <a:r>
              <a:rPr lang="nb-NO" altLang="nb-NO" sz="1400" err="1">
                <a:latin typeface="Calibri"/>
                <a:ea typeface="Calibri"/>
                <a:cs typeface="Arial"/>
              </a:rPr>
              <a:t>needs</a:t>
            </a:r>
            <a:r>
              <a:rPr lang="nb-NO" altLang="nb-NO" sz="1400">
                <a:latin typeface="Calibri"/>
                <a:ea typeface="Calibri"/>
                <a:cs typeface="Arial"/>
              </a:rPr>
              <a:t>. New </a:t>
            </a:r>
            <a:r>
              <a:rPr lang="nb-NO" altLang="nb-NO" sz="1400" err="1">
                <a:latin typeface="Calibri"/>
                <a:ea typeface="Calibri"/>
                <a:cs typeface="Arial"/>
              </a:rPr>
              <a:t>patients</a:t>
            </a:r>
            <a:r>
              <a:rPr lang="nb-NO" altLang="nb-NO" sz="1400">
                <a:latin typeface="Calibri"/>
                <a:ea typeface="Calibri"/>
                <a:cs typeface="Arial"/>
              </a:rPr>
              <a:t> </a:t>
            </a:r>
            <a:r>
              <a:rPr lang="nb-NO" altLang="nb-NO" sz="1400" err="1">
                <a:latin typeface="Calibri"/>
                <a:ea typeface="Calibri"/>
                <a:cs typeface="Arial"/>
              </a:rPr>
              <a:t>require</a:t>
            </a:r>
            <a:r>
              <a:rPr lang="nb-NO" altLang="nb-NO" sz="1400">
                <a:latin typeface="Calibri"/>
                <a:ea typeface="Calibri"/>
                <a:cs typeface="Arial"/>
              </a:rPr>
              <a:t> </a:t>
            </a:r>
            <a:r>
              <a:rPr lang="nb-NO" altLang="nb-NO" sz="1400" err="1">
                <a:latin typeface="Calibri"/>
                <a:ea typeface="Calibri"/>
                <a:cs typeface="Arial"/>
              </a:rPr>
              <a:t>comprehensive</a:t>
            </a:r>
            <a:r>
              <a:rPr lang="nb-NO" altLang="nb-NO" sz="1400">
                <a:latin typeface="Calibri"/>
                <a:ea typeface="Calibri"/>
                <a:cs typeface="Arial"/>
              </a:rPr>
              <a:t> personal, </a:t>
            </a:r>
            <a:r>
              <a:rPr lang="nb-NO" altLang="nb-NO" sz="1400" err="1">
                <a:latin typeface="Calibri"/>
                <a:ea typeface="Calibri"/>
                <a:cs typeface="Arial"/>
              </a:rPr>
              <a:t>medical</a:t>
            </a:r>
            <a:r>
              <a:rPr lang="nb-NO" altLang="nb-NO" sz="1400">
                <a:latin typeface="Calibri"/>
                <a:ea typeface="Calibri"/>
                <a:cs typeface="Arial"/>
              </a:rPr>
              <a:t>, </a:t>
            </a:r>
            <a:r>
              <a:rPr lang="nb-NO" altLang="nb-NO" sz="1400" err="1">
                <a:latin typeface="Calibri"/>
                <a:ea typeface="Calibri"/>
                <a:cs typeface="Arial"/>
              </a:rPr>
              <a:t>social</a:t>
            </a:r>
            <a:r>
              <a:rPr lang="nb-NO" altLang="nb-NO" sz="1400">
                <a:latin typeface="Calibri"/>
                <a:ea typeface="Calibri"/>
                <a:cs typeface="Arial"/>
              </a:rPr>
              <a:t>, and </a:t>
            </a:r>
            <a:r>
              <a:rPr lang="nb-NO" altLang="nb-NO" sz="1400" err="1">
                <a:latin typeface="Calibri"/>
                <a:ea typeface="Calibri"/>
                <a:cs typeface="Arial"/>
              </a:rPr>
              <a:t>functional</a:t>
            </a:r>
            <a:r>
              <a:rPr lang="nb-NO" altLang="nb-NO" sz="1400">
                <a:latin typeface="Calibri"/>
                <a:ea typeface="Calibri"/>
                <a:cs typeface="Arial"/>
              </a:rPr>
              <a:t> </a:t>
            </a:r>
            <a:r>
              <a:rPr lang="nb-NO" altLang="nb-NO" sz="1400" err="1">
                <a:latin typeface="Calibri"/>
                <a:ea typeface="Calibri"/>
                <a:cs typeface="Arial"/>
              </a:rPr>
              <a:t>information</a:t>
            </a:r>
            <a:r>
              <a:rPr lang="nb-NO" altLang="nb-NO" sz="1400">
                <a:latin typeface="Calibri"/>
                <a:ea typeface="Calibri"/>
                <a:cs typeface="Arial"/>
              </a:rPr>
              <a:t> to guide </a:t>
            </a:r>
            <a:r>
              <a:rPr lang="nb-NO" altLang="nb-NO" sz="1400" err="1">
                <a:latin typeface="Calibri"/>
                <a:ea typeface="Calibri"/>
                <a:cs typeface="Arial"/>
              </a:rPr>
              <a:t>care</a:t>
            </a:r>
            <a:r>
              <a:rPr lang="nb-NO" altLang="nb-NO" sz="1400">
                <a:latin typeface="Calibri"/>
                <a:ea typeface="Calibri"/>
                <a:cs typeface="Arial"/>
              </a:rPr>
              <a:t>, </a:t>
            </a:r>
            <a:r>
              <a:rPr lang="nb-NO" altLang="nb-NO" sz="1400" err="1">
                <a:latin typeface="Calibri"/>
                <a:ea typeface="Calibri"/>
                <a:cs typeface="Arial"/>
              </a:rPr>
              <a:t>while</a:t>
            </a:r>
            <a:r>
              <a:rPr lang="nb-NO" altLang="nb-NO" sz="1400">
                <a:latin typeface="Calibri"/>
                <a:ea typeface="Calibri"/>
                <a:cs typeface="Arial"/>
              </a:rPr>
              <a:t> </a:t>
            </a:r>
            <a:r>
              <a:rPr lang="nb-NO" altLang="nb-NO" sz="1400" err="1">
                <a:latin typeface="Calibri"/>
                <a:ea typeface="Calibri"/>
                <a:cs typeface="Arial"/>
              </a:rPr>
              <a:t>existing</a:t>
            </a:r>
            <a:r>
              <a:rPr lang="nb-NO" altLang="nb-NO" sz="1400">
                <a:latin typeface="Calibri"/>
                <a:ea typeface="Calibri"/>
                <a:cs typeface="Arial"/>
              </a:rPr>
              <a:t> </a:t>
            </a:r>
            <a:r>
              <a:rPr lang="nb-NO" altLang="nb-NO" sz="1400" err="1">
                <a:latin typeface="Calibri"/>
                <a:ea typeface="Calibri"/>
                <a:cs typeface="Arial"/>
              </a:rPr>
              <a:t>patients</a:t>
            </a:r>
            <a:r>
              <a:rPr lang="nb-NO" altLang="nb-NO" sz="1400">
                <a:latin typeface="Calibri"/>
                <a:ea typeface="Calibri"/>
                <a:cs typeface="Arial"/>
              </a:rPr>
              <a:t> </a:t>
            </a:r>
            <a:r>
              <a:rPr lang="nb-NO" altLang="nb-NO" sz="1400" err="1">
                <a:latin typeface="Calibri"/>
                <a:ea typeface="Calibri"/>
                <a:cs typeface="Arial"/>
              </a:rPr>
              <a:t>only</a:t>
            </a:r>
            <a:r>
              <a:rPr lang="nb-NO" altLang="nb-NO" sz="1400">
                <a:latin typeface="Calibri"/>
                <a:ea typeface="Calibri"/>
                <a:cs typeface="Arial"/>
              </a:rPr>
              <a:t> </a:t>
            </a:r>
            <a:r>
              <a:rPr lang="nb-NO" altLang="nb-NO" sz="1400" err="1">
                <a:latin typeface="Calibri"/>
                <a:ea typeface="Calibri"/>
                <a:cs typeface="Arial"/>
              </a:rPr>
              <a:t>provide</a:t>
            </a:r>
            <a:r>
              <a:rPr lang="nb-NO" altLang="nb-NO" sz="1400">
                <a:latin typeface="Calibri"/>
                <a:ea typeface="Calibri"/>
                <a:cs typeface="Arial"/>
              </a:rPr>
              <a:t> </a:t>
            </a:r>
            <a:r>
              <a:rPr lang="nb-NO" altLang="nb-NO" sz="1400" err="1">
                <a:latin typeface="Calibri"/>
                <a:ea typeface="Calibri"/>
                <a:cs typeface="Arial"/>
              </a:rPr>
              <a:t>updates</a:t>
            </a:r>
            <a:r>
              <a:rPr lang="nb-NO" altLang="nb-NO" sz="1400">
                <a:latin typeface="Calibri"/>
                <a:ea typeface="Calibri"/>
                <a:cs typeface="Arial"/>
              </a:rPr>
              <a:t>.</a:t>
            </a:r>
          </a:p>
          <a:p>
            <a:pPr lvl="1" eaLnBrk="0" fontAlgn="base" hangingPunct="0">
              <a:lnSpc>
                <a:spcPct val="100000"/>
              </a:lnSpc>
              <a:spcBef>
                <a:spcPct val="0"/>
              </a:spcBef>
              <a:spcAft>
                <a:spcPct val="0"/>
              </a:spcAft>
            </a:pPr>
            <a:r>
              <a:rPr lang="nb-NO" altLang="nb-NO" sz="1400" b="1">
                <a:latin typeface="Calibri"/>
                <a:ea typeface="Calibri"/>
                <a:cs typeface="Arial"/>
              </a:rPr>
              <a:t>Level </a:t>
            </a:r>
            <a:r>
              <a:rPr lang="nb-NO" altLang="nb-NO" sz="1400" b="1" err="1">
                <a:latin typeface="Calibri"/>
                <a:ea typeface="Calibri"/>
                <a:cs typeface="Arial"/>
              </a:rPr>
              <a:t>of</a:t>
            </a:r>
            <a:r>
              <a:rPr lang="nb-NO" altLang="nb-NO" sz="1400" b="1">
                <a:latin typeface="Calibri"/>
                <a:ea typeface="Calibri"/>
                <a:cs typeface="Arial"/>
              </a:rPr>
              <a:t> </a:t>
            </a:r>
            <a:r>
              <a:rPr lang="nb-NO" altLang="nb-NO" sz="1400" b="1" err="1">
                <a:latin typeface="Calibri"/>
                <a:ea typeface="Calibri"/>
                <a:cs typeface="Arial"/>
              </a:rPr>
              <a:t>functionality</a:t>
            </a:r>
            <a:r>
              <a:rPr lang="nb-NO" altLang="nb-NO" sz="1400">
                <a:latin typeface="Calibri"/>
                <a:ea typeface="Calibri"/>
                <a:cs typeface="Arial"/>
              </a:rPr>
              <a:t>, </a:t>
            </a:r>
            <a:r>
              <a:rPr lang="nb-NO" altLang="nb-NO" sz="1400" err="1">
                <a:latin typeface="Calibri"/>
                <a:ea typeface="Calibri"/>
                <a:cs typeface="Arial"/>
              </a:rPr>
              <a:t>including</a:t>
            </a:r>
            <a:r>
              <a:rPr lang="nb-NO" altLang="nb-NO" sz="1400">
                <a:latin typeface="Calibri"/>
                <a:ea typeface="Calibri"/>
                <a:cs typeface="Arial"/>
              </a:rPr>
              <a:t> </a:t>
            </a:r>
            <a:r>
              <a:rPr lang="nb-NO" altLang="nb-NO" sz="1400" err="1">
                <a:latin typeface="Calibri"/>
                <a:ea typeface="Calibri"/>
                <a:cs typeface="Arial"/>
              </a:rPr>
              <a:t>cognitive</a:t>
            </a:r>
            <a:r>
              <a:rPr lang="nb-NO" altLang="nb-NO" sz="1400">
                <a:latin typeface="Calibri"/>
                <a:ea typeface="Calibri"/>
                <a:cs typeface="Arial"/>
              </a:rPr>
              <a:t> </a:t>
            </a:r>
            <a:r>
              <a:rPr lang="nb-NO" altLang="nb-NO" sz="1400" err="1">
                <a:latin typeface="Calibri"/>
                <a:ea typeface="Calibri"/>
                <a:cs typeface="Arial"/>
              </a:rPr>
              <a:t>capacity</a:t>
            </a:r>
            <a:r>
              <a:rPr lang="nb-NO" altLang="nb-NO" sz="1400">
                <a:latin typeface="Calibri"/>
                <a:ea typeface="Calibri"/>
                <a:cs typeface="Arial"/>
              </a:rPr>
              <a:t>, </a:t>
            </a:r>
            <a:r>
              <a:rPr lang="nb-NO" altLang="nb-NO" sz="1400" err="1">
                <a:latin typeface="Calibri"/>
                <a:ea typeface="Calibri"/>
                <a:cs typeface="Arial"/>
              </a:rPr>
              <a:t>influences</a:t>
            </a:r>
            <a:r>
              <a:rPr lang="nb-NO" altLang="nb-NO" sz="1400">
                <a:latin typeface="Calibri"/>
                <a:ea typeface="Calibri"/>
                <a:cs typeface="Arial"/>
              </a:rPr>
              <a:t> </a:t>
            </a:r>
            <a:r>
              <a:rPr lang="nb-NO" altLang="nb-NO" sz="1400" err="1">
                <a:latin typeface="Calibri"/>
                <a:ea typeface="Calibri"/>
                <a:cs typeface="Arial"/>
              </a:rPr>
              <a:t>the</a:t>
            </a:r>
            <a:r>
              <a:rPr lang="nb-NO" altLang="nb-NO" sz="1400">
                <a:latin typeface="Calibri"/>
                <a:ea typeface="Calibri"/>
                <a:cs typeface="Arial"/>
              </a:rPr>
              <a:t> </a:t>
            </a:r>
            <a:r>
              <a:rPr lang="nb-NO" altLang="nb-NO" sz="1400" err="1">
                <a:latin typeface="Calibri"/>
                <a:ea typeface="Calibri"/>
                <a:cs typeface="Arial"/>
              </a:rPr>
              <a:t>degree</a:t>
            </a:r>
            <a:r>
              <a:rPr lang="nb-NO" altLang="nb-NO" sz="1400">
                <a:latin typeface="Calibri"/>
                <a:ea typeface="Calibri"/>
                <a:cs typeface="Arial"/>
              </a:rPr>
              <a:t> </a:t>
            </a:r>
            <a:r>
              <a:rPr lang="nb-NO" altLang="nb-NO" sz="1400" err="1">
                <a:latin typeface="Calibri"/>
                <a:ea typeface="Calibri"/>
                <a:cs typeface="Arial"/>
              </a:rPr>
              <a:t>of</a:t>
            </a:r>
            <a:r>
              <a:rPr lang="nb-NO" altLang="nb-NO" sz="1400">
                <a:latin typeface="Calibri"/>
                <a:ea typeface="Calibri"/>
                <a:cs typeface="Arial"/>
              </a:rPr>
              <a:t> </a:t>
            </a:r>
            <a:r>
              <a:rPr lang="nb-NO" altLang="nb-NO" sz="1400" err="1">
                <a:latin typeface="Calibri"/>
                <a:ea typeface="Calibri"/>
                <a:cs typeface="Arial"/>
              </a:rPr>
              <a:t>independence</a:t>
            </a:r>
            <a:r>
              <a:rPr lang="nb-NO" altLang="nb-NO" sz="1400">
                <a:latin typeface="Calibri"/>
                <a:ea typeface="Calibri"/>
                <a:cs typeface="Arial"/>
              </a:rPr>
              <a:t> — more </a:t>
            </a:r>
            <a:r>
              <a:rPr lang="nb-NO" altLang="nb-NO" sz="1400" err="1">
                <a:latin typeface="Calibri"/>
                <a:ea typeface="Calibri"/>
                <a:cs typeface="Arial"/>
              </a:rPr>
              <a:t>functional</a:t>
            </a:r>
            <a:r>
              <a:rPr lang="nb-NO" altLang="nb-NO" sz="1400">
                <a:latin typeface="Calibri"/>
                <a:ea typeface="Calibri"/>
                <a:cs typeface="Arial"/>
              </a:rPr>
              <a:t> </a:t>
            </a:r>
            <a:r>
              <a:rPr lang="nb-NO" altLang="nb-NO" sz="1400" err="1">
                <a:latin typeface="Calibri"/>
                <a:ea typeface="Calibri"/>
                <a:cs typeface="Arial"/>
              </a:rPr>
              <a:t>patients</a:t>
            </a:r>
            <a:r>
              <a:rPr lang="nb-NO" altLang="nb-NO" sz="1400">
                <a:latin typeface="Calibri"/>
                <a:ea typeface="Calibri"/>
                <a:cs typeface="Arial"/>
              </a:rPr>
              <a:t> </a:t>
            </a:r>
            <a:r>
              <a:rPr lang="nb-NO" altLang="nb-NO" sz="1400" err="1">
                <a:latin typeface="Calibri"/>
                <a:ea typeface="Calibri"/>
                <a:cs typeface="Arial"/>
              </a:rPr>
              <a:t>require</a:t>
            </a:r>
            <a:r>
              <a:rPr lang="nb-NO" altLang="nb-NO" sz="1400">
                <a:latin typeface="Calibri"/>
                <a:ea typeface="Calibri"/>
                <a:cs typeface="Arial"/>
              </a:rPr>
              <a:t> less </a:t>
            </a:r>
            <a:r>
              <a:rPr lang="nb-NO" altLang="nb-NO" sz="1400" err="1">
                <a:latin typeface="Calibri"/>
                <a:ea typeface="Calibri"/>
                <a:cs typeface="Arial"/>
              </a:rPr>
              <a:t>assistance</a:t>
            </a:r>
            <a:r>
              <a:rPr lang="nb-NO" altLang="nb-NO" sz="1400">
                <a:latin typeface="Calibri"/>
                <a:ea typeface="Calibri"/>
                <a:cs typeface="Arial"/>
              </a:rPr>
              <a:t> and </a:t>
            </a:r>
            <a:r>
              <a:rPr lang="nb-NO" altLang="nb-NO" sz="1400" err="1">
                <a:latin typeface="Calibri"/>
                <a:ea typeface="Calibri"/>
                <a:cs typeface="Arial"/>
              </a:rPr>
              <a:t>interact</a:t>
            </a:r>
            <a:r>
              <a:rPr lang="nb-NO" altLang="nb-NO" sz="1400">
                <a:latin typeface="Calibri"/>
                <a:ea typeface="Calibri"/>
                <a:cs typeface="Arial"/>
              </a:rPr>
              <a:t> </a:t>
            </a:r>
            <a:r>
              <a:rPr lang="nb-NO" altLang="nb-NO" sz="1400" err="1">
                <a:latin typeface="Calibri"/>
                <a:ea typeface="Calibri"/>
                <a:cs typeface="Arial"/>
              </a:rPr>
              <a:t>with</a:t>
            </a:r>
            <a:r>
              <a:rPr lang="nb-NO" altLang="nb-NO" sz="1400">
                <a:latin typeface="Calibri"/>
                <a:ea typeface="Calibri"/>
                <a:cs typeface="Arial"/>
              </a:rPr>
              <a:t> </a:t>
            </a:r>
            <a:r>
              <a:rPr lang="nb-NO" altLang="nb-NO" sz="1400" err="1">
                <a:latin typeface="Calibri"/>
                <a:ea typeface="Calibri"/>
                <a:cs typeface="Arial"/>
              </a:rPr>
              <a:t>fewer</a:t>
            </a:r>
            <a:r>
              <a:rPr lang="nb-NO" altLang="nb-NO" sz="1400">
                <a:latin typeface="Calibri"/>
                <a:ea typeface="Calibri"/>
                <a:cs typeface="Arial"/>
              </a:rPr>
              <a:t> </a:t>
            </a:r>
            <a:r>
              <a:rPr lang="nb-NO" altLang="nb-NO" sz="1400" err="1">
                <a:latin typeface="Calibri"/>
                <a:ea typeface="Calibri"/>
                <a:cs typeface="Arial"/>
              </a:rPr>
              <a:t>actors</a:t>
            </a:r>
            <a:r>
              <a:rPr lang="nb-NO" altLang="nb-NO" sz="1400">
                <a:latin typeface="Calibri"/>
                <a:ea typeface="Calibri"/>
                <a:cs typeface="Arial"/>
              </a:rPr>
              <a:t>.</a:t>
            </a:r>
          </a:p>
          <a:p>
            <a:pPr lvl="1" eaLnBrk="0" fontAlgn="base" hangingPunct="0">
              <a:lnSpc>
                <a:spcPct val="100000"/>
              </a:lnSpc>
              <a:spcBef>
                <a:spcPct val="0"/>
              </a:spcBef>
              <a:spcAft>
                <a:spcPct val="0"/>
              </a:spcAft>
            </a:pPr>
            <a:r>
              <a:rPr lang="nb-NO" altLang="nb-NO" sz="1400" b="1">
                <a:latin typeface="Calibri"/>
                <a:ea typeface="Calibri"/>
                <a:cs typeface="Arial"/>
              </a:rPr>
              <a:t>Source </a:t>
            </a:r>
            <a:r>
              <a:rPr lang="nb-NO" altLang="nb-NO" sz="1400" b="1" err="1">
                <a:latin typeface="Calibri"/>
                <a:ea typeface="Calibri"/>
                <a:cs typeface="Arial"/>
              </a:rPr>
              <a:t>of</a:t>
            </a:r>
            <a:r>
              <a:rPr lang="nb-NO" altLang="nb-NO" sz="1400" b="1">
                <a:latin typeface="Calibri"/>
                <a:ea typeface="Calibri"/>
                <a:cs typeface="Arial"/>
              </a:rPr>
              <a:t> </a:t>
            </a:r>
            <a:r>
              <a:rPr lang="nb-NO" altLang="nb-NO" sz="1400" b="1" err="1">
                <a:latin typeface="Calibri"/>
                <a:ea typeface="Calibri"/>
                <a:cs typeface="Arial"/>
              </a:rPr>
              <a:t>referral</a:t>
            </a:r>
            <a:r>
              <a:rPr lang="nb-NO" altLang="nb-NO" sz="1400">
                <a:latin typeface="Calibri"/>
                <a:ea typeface="Calibri"/>
                <a:cs typeface="Arial"/>
              </a:rPr>
              <a:t> </a:t>
            </a:r>
            <a:r>
              <a:rPr lang="nb-NO" altLang="nb-NO" sz="1400" err="1">
                <a:latin typeface="Calibri"/>
                <a:ea typeface="Calibri"/>
                <a:cs typeface="Arial"/>
              </a:rPr>
              <a:t>may</a:t>
            </a:r>
            <a:r>
              <a:rPr lang="nb-NO" altLang="nb-NO" sz="1400">
                <a:latin typeface="Calibri"/>
                <a:ea typeface="Calibri"/>
                <a:cs typeface="Arial"/>
              </a:rPr>
              <a:t> not </a:t>
            </a:r>
            <a:r>
              <a:rPr lang="nb-NO" altLang="nb-NO" sz="1400" err="1">
                <a:latin typeface="Calibri"/>
                <a:ea typeface="Calibri"/>
                <a:cs typeface="Arial"/>
              </a:rPr>
              <a:t>change</a:t>
            </a:r>
            <a:r>
              <a:rPr lang="nb-NO" altLang="nb-NO" sz="1400">
                <a:latin typeface="Calibri"/>
                <a:ea typeface="Calibri"/>
                <a:cs typeface="Arial"/>
              </a:rPr>
              <a:t> </a:t>
            </a:r>
            <a:r>
              <a:rPr lang="nb-NO" altLang="nb-NO" sz="1400" err="1">
                <a:latin typeface="Calibri"/>
                <a:ea typeface="Calibri"/>
                <a:cs typeface="Arial"/>
              </a:rPr>
              <a:t>the</a:t>
            </a:r>
            <a:r>
              <a:rPr lang="nb-NO" altLang="nb-NO" sz="1400">
                <a:latin typeface="Calibri"/>
                <a:ea typeface="Calibri"/>
                <a:cs typeface="Arial"/>
              </a:rPr>
              <a:t> service </a:t>
            </a:r>
            <a:r>
              <a:rPr lang="nb-NO" altLang="nb-NO" sz="1400" err="1">
                <a:latin typeface="Calibri"/>
                <a:ea typeface="Calibri"/>
                <a:cs typeface="Arial"/>
              </a:rPr>
              <a:t>procedures</a:t>
            </a:r>
            <a:r>
              <a:rPr lang="nb-NO" altLang="nb-NO" sz="1400">
                <a:latin typeface="Calibri"/>
                <a:ea typeface="Calibri"/>
                <a:cs typeface="Arial"/>
              </a:rPr>
              <a:t> </a:t>
            </a:r>
            <a:r>
              <a:rPr lang="nb-NO" altLang="nb-NO" sz="1400" err="1">
                <a:latin typeface="Calibri"/>
                <a:ea typeface="Calibri"/>
                <a:cs typeface="Arial"/>
              </a:rPr>
              <a:t>but</a:t>
            </a:r>
            <a:r>
              <a:rPr lang="nb-NO" altLang="nb-NO" sz="1400">
                <a:latin typeface="Calibri"/>
                <a:ea typeface="Calibri"/>
                <a:cs typeface="Arial"/>
              </a:rPr>
              <a:t> </a:t>
            </a:r>
            <a:r>
              <a:rPr lang="nb-NO" altLang="nb-NO" sz="1400" err="1">
                <a:latin typeface="Calibri"/>
                <a:ea typeface="Calibri"/>
                <a:cs typeface="Arial"/>
              </a:rPr>
              <a:t>does</a:t>
            </a:r>
            <a:r>
              <a:rPr lang="nb-NO" altLang="nb-NO" sz="1400">
                <a:latin typeface="Calibri"/>
                <a:ea typeface="Calibri"/>
                <a:cs typeface="Arial"/>
              </a:rPr>
              <a:t> </a:t>
            </a:r>
            <a:r>
              <a:rPr lang="nb-NO" altLang="nb-NO" sz="1400" err="1">
                <a:latin typeface="Calibri"/>
                <a:ea typeface="Calibri"/>
                <a:cs typeface="Arial"/>
              </a:rPr>
              <a:t>affect</a:t>
            </a:r>
            <a:r>
              <a:rPr lang="nb-NO" altLang="nb-NO" sz="1400">
                <a:latin typeface="Calibri"/>
                <a:ea typeface="Calibri"/>
                <a:cs typeface="Arial"/>
              </a:rPr>
              <a:t> </a:t>
            </a:r>
            <a:r>
              <a:rPr lang="nb-NO" altLang="nb-NO" sz="1400" err="1">
                <a:latin typeface="Calibri"/>
                <a:ea typeface="Calibri"/>
                <a:cs typeface="Arial"/>
              </a:rPr>
              <a:t>the</a:t>
            </a:r>
            <a:r>
              <a:rPr lang="nb-NO" altLang="nb-NO" sz="1400">
                <a:latin typeface="Calibri"/>
                <a:ea typeface="Calibri"/>
                <a:cs typeface="Arial"/>
              </a:rPr>
              <a:t> </a:t>
            </a:r>
            <a:r>
              <a:rPr lang="nb-NO" altLang="nb-NO" sz="1400" err="1">
                <a:latin typeface="Calibri"/>
                <a:ea typeface="Calibri"/>
                <a:cs typeface="Arial"/>
              </a:rPr>
              <a:t>information</a:t>
            </a:r>
            <a:r>
              <a:rPr lang="nb-NO" altLang="nb-NO" sz="1400">
                <a:latin typeface="Calibri"/>
                <a:ea typeface="Calibri"/>
                <a:cs typeface="Arial"/>
              </a:rPr>
              <a:t> </a:t>
            </a:r>
            <a:r>
              <a:rPr lang="nb-NO" altLang="nb-NO" sz="1400" err="1">
                <a:latin typeface="Calibri"/>
                <a:ea typeface="Calibri"/>
                <a:cs typeface="Arial"/>
              </a:rPr>
              <a:t>flow</a:t>
            </a:r>
            <a:r>
              <a:rPr lang="nb-NO" altLang="nb-NO" sz="1400">
                <a:latin typeface="Calibri"/>
                <a:ea typeface="Calibri"/>
                <a:cs typeface="Arial"/>
              </a:rPr>
              <a:t>. For </a:t>
            </a:r>
            <a:r>
              <a:rPr lang="nb-NO" altLang="nb-NO" sz="1400" err="1">
                <a:latin typeface="Calibri"/>
                <a:ea typeface="Calibri"/>
                <a:cs typeface="Arial"/>
              </a:rPr>
              <a:t>instance</a:t>
            </a:r>
            <a:r>
              <a:rPr lang="nb-NO" altLang="nb-NO" sz="1400">
                <a:latin typeface="Calibri"/>
                <a:ea typeface="Calibri"/>
                <a:cs typeface="Arial"/>
              </a:rPr>
              <a:t>, </a:t>
            </a:r>
            <a:r>
              <a:rPr lang="nb-NO" altLang="nb-NO" sz="1400" err="1">
                <a:latin typeface="Calibri"/>
                <a:ea typeface="Calibri"/>
                <a:cs typeface="Arial"/>
              </a:rPr>
              <a:t>patients</a:t>
            </a:r>
            <a:r>
              <a:rPr lang="nb-NO" altLang="nb-NO" sz="1400">
                <a:latin typeface="Calibri"/>
                <a:ea typeface="Calibri"/>
                <a:cs typeface="Arial"/>
              </a:rPr>
              <a:t> </a:t>
            </a:r>
            <a:r>
              <a:rPr lang="nb-NO" altLang="nb-NO" sz="1400" err="1">
                <a:latin typeface="Calibri"/>
                <a:ea typeface="Calibri"/>
                <a:cs typeface="Arial"/>
              </a:rPr>
              <a:t>referred</a:t>
            </a:r>
            <a:r>
              <a:rPr lang="nb-NO" altLang="nb-NO" sz="1400">
                <a:latin typeface="Calibri"/>
                <a:ea typeface="Calibri"/>
                <a:cs typeface="Arial"/>
              </a:rPr>
              <a:t> by a GP </a:t>
            </a:r>
            <a:r>
              <a:rPr lang="nb-NO" altLang="nb-NO" sz="1400" err="1">
                <a:latin typeface="Calibri"/>
                <a:ea typeface="Calibri"/>
                <a:cs typeface="Arial"/>
              </a:rPr>
              <a:t>involve</a:t>
            </a:r>
            <a:r>
              <a:rPr lang="nb-NO" altLang="nb-NO" sz="1400">
                <a:latin typeface="Calibri"/>
                <a:ea typeface="Calibri"/>
                <a:cs typeface="Arial"/>
              </a:rPr>
              <a:t> </a:t>
            </a:r>
            <a:r>
              <a:rPr lang="nb-NO" altLang="nb-NO" sz="1400" err="1">
                <a:latin typeface="Calibri"/>
                <a:ea typeface="Calibri"/>
                <a:cs typeface="Arial"/>
              </a:rPr>
              <a:t>coordination</a:t>
            </a:r>
            <a:r>
              <a:rPr lang="nb-NO" altLang="nb-NO" sz="1400">
                <a:latin typeface="Calibri"/>
                <a:ea typeface="Calibri"/>
                <a:cs typeface="Arial"/>
              </a:rPr>
              <a:t> </a:t>
            </a:r>
            <a:r>
              <a:rPr lang="nb-NO" altLang="nb-NO" sz="1400" err="1">
                <a:latin typeface="Calibri"/>
                <a:ea typeface="Calibri"/>
                <a:cs typeface="Arial"/>
              </a:rPr>
              <a:t>with</a:t>
            </a:r>
            <a:r>
              <a:rPr lang="nb-NO" altLang="nb-NO" sz="1400">
                <a:latin typeface="Calibri"/>
                <a:ea typeface="Calibri"/>
                <a:cs typeface="Arial"/>
              </a:rPr>
              <a:t> </a:t>
            </a:r>
            <a:r>
              <a:rPr lang="nb-NO" altLang="nb-NO" sz="1400" err="1">
                <a:latin typeface="Calibri"/>
                <a:ea typeface="Calibri"/>
                <a:cs typeface="Arial"/>
              </a:rPr>
              <a:t>the</a:t>
            </a:r>
            <a:r>
              <a:rPr lang="nb-NO" altLang="nb-NO" sz="1400">
                <a:latin typeface="Calibri"/>
                <a:ea typeface="Calibri"/>
                <a:cs typeface="Arial"/>
              </a:rPr>
              <a:t> regional unit at </a:t>
            </a:r>
            <a:r>
              <a:rPr lang="nb-NO" altLang="nb-NO" sz="1400" b="1">
                <a:latin typeface="Calibri"/>
                <a:ea typeface="Calibri"/>
                <a:cs typeface="Arial"/>
              </a:rPr>
              <a:t>Helse Sør-Øst</a:t>
            </a:r>
            <a:r>
              <a:rPr lang="nb-NO" altLang="nb-NO" sz="1400">
                <a:latin typeface="Calibri"/>
                <a:ea typeface="Calibri"/>
                <a:cs typeface="Arial"/>
              </a:rPr>
              <a:t>.</a:t>
            </a:r>
          </a:p>
          <a:p>
            <a:pPr eaLnBrk="0" fontAlgn="base" hangingPunct="0">
              <a:lnSpc>
                <a:spcPct val="100000"/>
              </a:lnSpc>
              <a:spcBef>
                <a:spcPct val="0"/>
              </a:spcBef>
              <a:spcAft>
                <a:spcPct val="0"/>
              </a:spcAft>
            </a:pPr>
            <a:r>
              <a:rPr lang="nb-NO" altLang="nb-NO" sz="1400" b="1">
                <a:latin typeface="Calibri"/>
                <a:ea typeface="Calibri"/>
                <a:cs typeface="Arial"/>
              </a:rPr>
              <a:t>Services </a:t>
            </a:r>
            <a:r>
              <a:rPr lang="nb-NO" altLang="nb-NO" sz="1400" b="1" err="1">
                <a:latin typeface="Calibri"/>
                <a:ea typeface="Calibri"/>
                <a:cs typeface="Arial"/>
              </a:rPr>
              <a:t>are</a:t>
            </a:r>
            <a:r>
              <a:rPr lang="nb-NO" altLang="nb-NO" sz="1400" b="1">
                <a:latin typeface="Calibri"/>
                <a:ea typeface="Calibri"/>
                <a:cs typeface="Arial"/>
              </a:rPr>
              <a:t> </a:t>
            </a:r>
            <a:r>
              <a:rPr lang="nb-NO" altLang="nb-NO" sz="1400" b="1" err="1">
                <a:latin typeface="Calibri"/>
                <a:ea typeface="Calibri"/>
                <a:cs typeface="Arial"/>
              </a:rPr>
              <a:t>highly</a:t>
            </a:r>
            <a:r>
              <a:rPr lang="nb-NO" altLang="nb-NO" sz="1400" b="1">
                <a:latin typeface="Calibri"/>
                <a:ea typeface="Calibri"/>
                <a:cs typeface="Arial"/>
              </a:rPr>
              <a:t> </a:t>
            </a:r>
            <a:r>
              <a:rPr lang="nb-NO" altLang="nb-NO" sz="1400" b="1" err="1">
                <a:latin typeface="Calibri"/>
                <a:ea typeface="Calibri"/>
                <a:cs typeface="Arial"/>
              </a:rPr>
              <a:t>individualized</a:t>
            </a:r>
            <a:r>
              <a:rPr lang="nb-NO" altLang="nb-NO" sz="1400" b="1">
                <a:latin typeface="Calibri"/>
                <a:ea typeface="Calibri"/>
                <a:cs typeface="Arial"/>
              </a:rPr>
              <a:t>.</a:t>
            </a:r>
            <a:br>
              <a:rPr lang="nb-NO" altLang="nb-NO" sz="1400">
                <a:latin typeface="Calibri"/>
              </a:rPr>
            </a:br>
            <a:r>
              <a:rPr lang="nb-NO" altLang="nb-NO" sz="1400">
                <a:latin typeface="Calibri"/>
                <a:ea typeface="Calibri"/>
                <a:cs typeface="Arial"/>
              </a:rPr>
              <a:t>As staff </a:t>
            </a:r>
            <a:r>
              <a:rPr lang="nb-NO" altLang="nb-NO" sz="1400" err="1">
                <a:latin typeface="Calibri"/>
                <a:ea typeface="Calibri"/>
                <a:cs typeface="Arial"/>
              </a:rPr>
              <a:t>emphasize</a:t>
            </a:r>
            <a:r>
              <a:rPr lang="nb-NO" altLang="nb-NO" sz="1400">
                <a:latin typeface="Calibri"/>
                <a:ea typeface="Calibri"/>
                <a:cs typeface="Arial"/>
              </a:rPr>
              <a:t>: </a:t>
            </a:r>
            <a:r>
              <a:rPr lang="nb-NO" altLang="nb-NO" sz="1400" i="1">
                <a:latin typeface="Calibri"/>
                <a:ea typeface="Calibri"/>
                <a:cs typeface="Arial"/>
              </a:rPr>
              <a:t>“</a:t>
            </a:r>
            <a:r>
              <a:rPr lang="nb-NO" altLang="nb-NO" sz="1400" i="1" err="1">
                <a:latin typeface="Calibri"/>
                <a:ea typeface="Calibri"/>
                <a:cs typeface="Arial"/>
              </a:rPr>
              <a:t>Every</a:t>
            </a:r>
            <a:r>
              <a:rPr lang="nb-NO" altLang="nb-NO" sz="1400" i="1">
                <a:latin typeface="Calibri"/>
                <a:ea typeface="Calibri"/>
                <a:cs typeface="Arial"/>
              </a:rPr>
              <a:t> </a:t>
            </a:r>
            <a:r>
              <a:rPr lang="nb-NO" altLang="nb-NO" sz="1400" i="1" err="1">
                <a:latin typeface="Calibri"/>
                <a:ea typeface="Calibri"/>
                <a:cs typeface="Arial"/>
              </a:rPr>
              <a:t>patient</a:t>
            </a:r>
            <a:r>
              <a:rPr lang="nb-NO" altLang="nb-NO" sz="1400" i="1">
                <a:latin typeface="Calibri"/>
                <a:ea typeface="Calibri"/>
                <a:cs typeface="Arial"/>
              </a:rPr>
              <a:t> is different — </a:t>
            </a:r>
            <a:r>
              <a:rPr lang="nb-NO" altLang="nb-NO" sz="1400" i="1" err="1">
                <a:latin typeface="Calibri"/>
                <a:ea typeface="Calibri"/>
                <a:cs typeface="Arial"/>
              </a:rPr>
              <a:t>we</a:t>
            </a:r>
            <a:r>
              <a:rPr lang="nb-NO" altLang="nb-NO" sz="1400" i="1">
                <a:latin typeface="Calibri"/>
                <a:ea typeface="Calibri"/>
                <a:cs typeface="Arial"/>
              </a:rPr>
              <a:t> </a:t>
            </a:r>
            <a:r>
              <a:rPr lang="nb-NO" altLang="nb-NO" sz="1400" i="1" err="1">
                <a:latin typeface="Calibri"/>
                <a:ea typeface="Calibri"/>
                <a:cs typeface="Arial"/>
              </a:rPr>
              <a:t>work</a:t>
            </a:r>
            <a:r>
              <a:rPr lang="nb-NO" altLang="nb-NO" sz="1400" i="1">
                <a:latin typeface="Calibri"/>
                <a:ea typeface="Calibri"/>
                <a:cs typeface="Arial"/>
              </a:rPr>
              <a:t> </a:t>
            </a:r>
            <a:r>
              <a:rPr lang="nb-NO" altLang="nb-NO" sz="1400" i="1" err="1">
                <a:latin typeface="Calibri"/>
                <a:ea typeface="Calibri"/>
                <a:cs typeface="Arial"/>
              </a:rPr>
              <a:t>with</a:t>
            </a:r>
            <a:r>
              <a:rPr lang="nb-NO" altLang="nb-NO" sz="1400" i="1">
                <a:latin typeface="Calibri"/>
                <a:ea typeface="Calibri"/>
                <a:cs typeface="Arial"/>
              </a:rPr>
              <a:t> </a:t>
            </a:r>
            <a:r>
              <a:rPr lang="nb-NO" altLang="nb-NO" sz="1400" i="1" err="1">
                <a:latin typeface="Calibri"/>
                <a:ea typeface="Calibri"/>
                <a:cs typeface="Arial"/>
              </a:rPr>
              <a:t>humans</a:t>
            </a:r>
            <a:r>
              <a:rPr lang="nb-NO" altLang="nb-NO" sz="1400" i="1">
                <a:latin typeface="Calibri"/>
                <a:ea typeface="Calibri"/>
                <a:cs typeface="Arial"/>
              </a:rPr>
              <a:t>.”</a:t>
            </a:r>
            <a:br>
              <a:rPr lang="nb-NO" altLang="nb-NO" sz="1400">
                <a:latin typeface="Calibri"/>
              </a:rPr>
            </a:br>
            <a:r>
              <a:rPr lang="nb-NO" altLang="nb-NO" sz="1400" err="1">
                <a:latin typeface="Calibri"/>
                <a:ea typeface="Calibri"/>
                <a:cs typeface="Arial"/>
              </a:rPr>
              <a:t>Therefore</a:t>
            </a:r>
            <a:r>
              <a:rPr lang="nb-NO" altLang="nb-NO" sz="1400">
                <a:latin typeface="Calibri"/>
                <a:ea typeface="Calibri"/>
                <a:cs typeface="Arial"/>
              </a:rPr>
              <a:t>, </a:t>
            </a:r>
            <a:r>
              <a:rPr lang="nb-NO" altLang="nb-NO" sz="1400" err="1">
                <a:latin typeface="Calibri"/>
                <a:ea typeface="Calibri"/>
                <a:cs typeface="Arial"/>
              </a:rPr>
              <a:t>detailed</a:t>
            </a:r>
            <a:r>
              <a:rPr lang="nb-NO" altLang="nb-NO" sz="1400">
                <a:latin typeface="Calibri"/>
                <a:ea typeface="Calibri"/>
                <a:cs typeface="Arial"/>
              </a:rPr>
              <a:t> </a:t>
            </a:r>
            <a:r>
              <a:rPr lang="nb-NO" altLang="nb-NO" sz="1400" err="1">
                <a:latin typeface="Calibri"/>
                <a:ea typeface="Calibri"/>
                <a:cs typeface="Arial"/>
              </a:rPr>
              <a:t>modeling</a:t>
            </a:r>
            <a:r>
              <a:rPr lang="nb-NO" altLang="nb-NO" sz="1400">
                <a:latin typeface="Calibri"/>
                <a:ea typeface="Calibri"/>
                <a:cs typeface="Arial"/>
              </a:rPr>
              <a:t> </a:t>
            </a:r>
            <a:r>
              <a:rPr lang="nb-NO" altLang="nb-NO" sz="1400" err="1">
                <a:latin typeface="Calibri"/>
                <a:ea typeface="Calibri"/>
                <a:cs typeface="Arial"/>
              </a:rPr>
              <a:t>of</a:t>
            </a:r>
            <a:r>
              <a:rPr lang="nb-NO" altLang="nb-NO" sz="1400">
                <a:latin typeface="Calibri"/>
                <a:ea typeface="Calibri"/>
                <a:cs typeface="Arial"/>
              </a:rPr>
              <a:t> </a:t>
            </a:r>
            <a:r>
              <a:rPr lang="nb-NO" altLang="nb-NO" sz="1400" err="1">
                <a:latin typeface="Calibri"/>
                <a:ea typeface="Calibri"/>
                <a:cs typeface="Arial"/>
              </a:rPr>
              <a:t>every</a:t>
            </a:r>
            <a:r>
              <a:rPr lang="nb-NO" altLang="nb-NO" sz="1400">
                <a:latin typeface="Calibri"/>
                <a:ea typeface="Calibri"/>
                <a:cs typeface="Arial"/>
              </a:rPr>
              <a:t> </a:t>
            </a:r>
            <a:r>
              <a:rPr lang="nb-NO" altLang="nb-NO" sz="1400" err="1">
                <a:latin typeface="Calibri"/>
                <a:ea typeface="Calibri"/>
                <a:cs typeface="Arial"/>
              </a:rPr>
              <a:t>individual</a:t>
            </a:r>
            <a:r>
              <a:rPr lang="nb-NO" altLang="nb-NO" sz="1400">
                <a:latin typeface="Calibri"/>
                <a:ea typeface="Calibri"/>
                <a:cs typeface="Arial"/>
              </a:rPr>
              <a:t> </a:t>
            </a:r>
            <a:r>
              <a:rPr lang="nb-NO" altLang="nb-NO" sz="1400" err="1">
                <a:latin typeface="Calibri"/>
                <a:ea typeface="Calibri"/>
                <a:cs typeface="Arial"/>
              </a:rPr>
              <a:t>encounter</a:t>
            </a:r>
            <a:r>
              <a:rPr lang="nb-NO" altLang="nb-NO" sz="1400">
                <a:latin typeface="Calibri"/>
                <a:ea typeface="Calibri"/>
                <a:cs typeface="Arial"/>
              </a:rPr>
              <a:t> is not </a:t>
            </a:r>
            <a:r>
              <a:rPr lang="nb-NO" altLang="nb-NO" sz="1400" err="1">
                <a:latin typeface="Calibri"/>
                <a:ea typeface="Calibri"/>
                <a:cs typeface="Arial"/>
              </a:rPr>
              <a:t>feasible</a:t>
            </a:r>
            <a:r>
              <a:rPr lang="nb-NO" altLang="nb-NO" sz="1400">
                <a:latin typeface="Calibri"/>
                <a:ea typeface="Calibri"/>
                <a:cs typeface="Arial"/>
              </a:rPr>
              <a:t>.</a:t>
            </a:r>
          </a:p>
        </p:txBody>
      </p:sp>
      <p:pic>
        <p:nvPicPr>
          <p:cNvPr id="4" name="Picture 3" descr="A green text on a black background&#10;&#10;AI-generated content may be incorrect.">
            <a:extLst>
              <a:ext uri="{FF2B5EF4-FFF2-40B4-BE49-F238E27FC236}">
                <a16:creationId xmlns:a16="http://schemas.microsoft.com/office/drawing/2014/main" id="{1D44D567-0B16-6FCE-CF3B-3F52ABE57F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5" name="Title 4">
            <a:extLst>
              <a:ext uri="{FF2B5EF4-FFF2-40B4-BE49-F238E27FC236}">
                <a16:creationId xmlns:a16="http://schemas.microsoft.com/office/drawing/2014/main" id="{3D96EC3E-D2A6-7A67-5BF8-013283EBABB6}"/>
              </a:ext>
            </a:extLst>
          </p:cNvPr>
          <p:cNvSpPr>
            <a:spLocks noGrp="1"/>
          </p:cNvSpPr>
          <p:nvPr>
            <p:ph type="title"/>
          </p:nvPr>
        </p:nvSpPr>
        <p:spPr/>
        <p:txBody>
          <a:bodyPr>
            <a:normAutofit fontScale="90000"/>
          </a:bodyPr>
          <a:lstStyle/>
          <a:p>
            <a:r>
              <a:rPr lang="en-GB" sz="4800" dirty="0">
                <a:ea typeface="Calibri Light"/>
                <a:cs typeface="Calibri Light"/>
              </a:rPr>
              <a:t>Comments to the MS Rehab pathway model</a:t>
            </a:r>
            <a:endParaRPr lang="en-US" sz="4800" dirty="0">
              <a:ea typeface="Calibri Light"/>
              <a:cs typeface="Calibri Light"/>
            </a:endParaRPr>
          </a:p>
        </p:txBody>
      </p:sp>
    </p:spTree>
    <p:extLst>
      <p:ext uri="{BB962C8B-B14F-4D97-AF65-F5344CB8AC3E}">
        <p14:creationId xmlns:p14="http://schemas.microsoft.com/office/powerpoint/2010/main" val="1770165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2C05BE5-5F5C-B04D-F909-52804C2E259A}"/>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15672456-4A19-506B-713F-CE43DA58F2B6}"/>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More information</a:t>
            </a:r>
            <a:endParaRPr lang="nb-NO" sz="4800"/>
          </a:p>
        </p:txBody>
      </p:sp>
      <p:pic>
        <p:nvPicPr>
          <p:cNvPr id="5" name="Picture 4" descr="A green text on a black background&#10;&#10;AI-generated content may be incorrect.">
            <a:extLst>
              <a:ext uri="{FF2B5EF4-FFF2-40B4-BE49-F238E27FC236}">
                <a16:creationId xmlns:a16="http://schemas.microsoft.com/office/drawing/2014/main" id="{326C414F-33A7-31FD-0665-D4414EFB08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593969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F40A62EF-0E83-B540-1EA4-76B79FA11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FCB60-4766-1AD0-0B81-14F8A391E80A}"/>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prstClr val="black"/>
                </a:solidFill>
                <a:effectLst/>
                <a:uLnTx/>
                <a:uFillTx/>
                <a:latin typeface="Calibri Light" panose="020F0302020204030204"/>
                <a:ea typeface="+mj-ea"/>
                <a:cs typeface="+mj-cs"/>
              </a:rPr>
              <a:t>Relevant publications</a:t>
            </a:r>
            <a:endParaRPr kumimoji="0" lang="nb-NO" sz="4400" b="0" i="0" u="none" strike="noStrike" kern="1200" cap="none" spc="0" normalizeH="0" baseline="0" noProof="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8EBFD1ED-34D2-E346-CF17-CACAA71E1F8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a:t>Further details can be found here:</a:t>
            </a:r>
          </a:p>
          <a:p>
            <a:pPr marL="0" indent="0">
              <a:buNone/>
            </a:pPr>
            <a:r>
              <a:rPr lang="nb-NO" sz="2400"/>
              <a:t>Bogale B, Solem IKL, Celius EG, Halvorsrud R. Visual </a:t>
            </a:r>
            <a:r>
              <a:rPr lang="nb-NO" sz="2400" err="1"/>
              <a:t>Modeling</a:t>
            </a:r>
            <a:r>
              <a:rPr lang="nb-NO" sz="2400"/>
              <a:t> of Multiple </a:t>
            </a:r>
            <a:r>
              <a:rPr lang="nb-NO" sz="2400" err="1"/>
              <a:t>Sclerosis</a:t>
            </a:r>
            <a:r>
              <a:rPr lang="nb-NO" sz="2400"/>
              <a:t> Patient </a:t>
            </a:r>
            <a:r>
              <a:rPr lang="en-US" sz="2400"/>
              <a:t>Pathways: The Healthcare Workers’ Perspectives. In: </a:t>
            </a:r>
            <a:r>
              <a:rPr lang="en-US" sz="2400" err="1"/>
              <a:t>Särestöniemi</a:t>
            </a:r>
            <a:r>
              <a:rPr lang="en-US" sz="2400"/>
              <a:t> M, </a:t>
            </a:r>
            <a:r>
              <a:rPr lang="en-US" sz="2400" err="1"/>
              <a:t>Keikhosrokiani</a:t>
            </a:r>
            <a:r>
              <a:rPr lang="en-US" sz="2400"/>
              <a:t> P, Singh </a:t>
            </a:r>
            <a:r>
              <a:rPr lang="en-US" sz="2400" err="1"/>
              <a:t>D,Harjula</a:t>
            </a:r>
            <a:r>
              <a:rPr lang="en-US" sz="2400"/>
              <a:t> E, </a:t>
            </a:r>
            <a:r>
              <a:rPr lang="en-US" sz="2400" err="1"/>
              <a:t>Tiulpin</a:t>
            </a:r>
            <a:r>
              <a:rPr lang="en-US" sz="2400"/>
              <a:t> A, Jansson M, et al., editors. Digital Health and Wireless Solutions. Cham:</a:t>
            </a:r>
            <a:r>
              <a:rPr lang="nb-NO" sz="2400"/>
              <a:t>Springer Nature </a:t>
            </a:r>
            <a:r>
              <a:rPr lang="nb-NO" sz="2400" err="1"/>
              <a:t>Switzerland</a:t>
            </a:r>
            <a:r>
              <a:rPr lang="nb-NO" sz="2400"/>
              <a:t>; 2024. p. 303–17.</a:t>
            </a:r>
            <a:endParaRPr lang="en-GB" sz="2000"/>
          </a:p>
          <a:p>
            <a:pPr marL="0" indent="0">
              <a:buNone/>
            </a:pPr>
            <a:r>
              <a:rPr lang="en-GB" sz="3200">
                <a:hlinkClick r:id="rId3"/>
              </a:rPr>
              <a:t>https://link.springer.com/chapter/10.1007/978-3-031-59080-1_22</a:t>
            </a:r>
            <a:endParaRPr lang="en-GB" sz="3200"/>
          </a:p>
        </p:txBody>
      </p:sp>
    </p:spTree>
    <p:extLst>
      <p:ext uri="{BB962C8B-B14F-4D97-AF65-F5344CB8AC3E}">
        <p14:creationId xmlns:p14="http://schemas.microsoft.com/office/powerpoint/2010/main" val="3189335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a:extLst>
              <a:ext uri="{FF2B5EF4-FFF2-40B4-BE49-F238E27FC236}">
                <a16:creationId xmlns:a16="http://schemas.microsoft.com/office/drawing/2014/main" id="{A3C864D5-99D8-8617-70A1-3DF66DBCEF28}"/>
              </a:ext>
            </a:extLst>
          </p:cNvPr>
          <p:cNvSpPr txBox="1">
            <a:spLocks/>
          </p:cNvSpPr>
          <p:nvPr/>
        </p:nvSpPr>
        <p:spPr>
          <a:xfrm>
            <a:off x="972252" y="1453943"/>
            <a:ext cx="4641570"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t>About the case study</a:t>
            </a:r>
          </a:p>
          <a:p>
            <a:r>
              <a:rPr lang="en-GB" sz="2000"/>
              <a:t>Visuals/Diagrams/Content</a:t>
            </a:r>
          </a:p>
          <a:p>
            <a:r>
              <a:rPr lang="en-GB" sz="2000"/>
              <a:t>More information</a:t>
            </a:r>
          </a:p>
        </p:txBody>
      </p:sp>
      <p:pic>
        <p:nvPicPr>
          <p:cNvPr id="13" name="Picture 12" descr="Logo UiO - NIFRO">
            <a:extLst>
              <a:ext uri="{FF2B5EF4-FFF2-40B4-BE49-F238E27FC236}">
                <a16:creationId xmlns:a16="http://schemas.microsoft.com/office/drawing/2014/main" id="{2E36FCA5-517E-FB1C-B5B3-6FBEC2829A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9984" y="6053636"/>
            <a:ext cx="1342191" cy="58254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Aalto-universitetets tekniska högskola – Wikipedia">
            <a:extLst>
              <a:ext uri="{FF2B5EF4-FFF2-40B4-BE49-F238E27FC236}">
                <a16:creationId xmlns:a16="http://schemas.microsoft.com/office/drawing/2014/main" id="{671D2AF3-950F-3E36-782D-E031EF307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9676" y="5903270"/>
            <a:ext cx="1104094" cy="88327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SINTEF logo-blue-PNG (002) - Sinpro">
            <a:extLst>
              <a:ext uri="{FF2B5EF4-FFF2-40B4-BE49-F238E27FC236}">
                <a16:creationId xmlns:a16="http://schemas.microsoft.com/office/drawing/2014/main" id="{967F50DC-6AC0-C03A-8E11-DD2C4B5689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847" t="28398" r="3280" b="29522"/>
          <a:stretch/>
        </p:blipFill>
        <p:spPr bwMode="auto">
          <a:xfrm>
            <a:off x="6273792" y="6053636"/>
            <a:ext cx="2626794" cy="582543"/>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2">
            <a:extLst>
              <a:ext uri="{FF2B5EF4-FFF2-40B4-BE49-F238E27FC236}">
                <a16:creationId xmlns:a16="http://schemas.microsoft.com/office/drawing/2014/main" id="{B25A432A-7387-5344-E2A7-879538C6B056}"/>
              </a:ext>
            </a:extLst>
          </p:cNvPr>
          <p:cNvSpPr txBox="1">
            <a:spLocks/>
          </p:cNvSpPr>
          <p:nvPr/>
        </p:nvSpPr>
        <p:spPr>
          <a:xfrm>
            <a:off x="6353800" y="630544"/>
            <a:ext cx="4130932"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a:t>About</a:t>
            </a:r>
            <a:endParaRPr lang="nb-NO" sz="4000" b="0"/>
          </a:p>
        </p:txBody>
      </p:sp>
      <p:sp>
        <p:nvSpPr>
          <p:cNvPr id="18" name="Content Placeholder 4">
            <a:extLst>
              <a:ext uri="{FF2B5EF4-FFF2-40B4-BE49-F238E27FC236}">
                <a16:creationId xmlns:a16="http://schemas.microsoft.com/office/drawing/2014/main" id="{B9AF8891-86AC-0A1A-CC76-0E99C4AFD889}"/>
              </a:ext>
            </a:extLst>
          </p:cNvPr>
          <p:cNvSpPr txBox="1">
            <a:spLocks/>
          </p:cNvSpPr>
          <p:nvPr/>
        </p:nvSpPr>
        <p:spPr>
          <a:xfrm>
            <a:off x="6353799" y="1453943"/>
            <a:ext cx="5175055"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a:t>This document is part of the Pathway Toolbox </a:t>
            </a:r>
            <a:r>
              <a:rPr lang="en-GB" sz="2000">
                <a:hlinkClick r:id="rId5"/>
              </a:rPr>
              <a:t>www.cjml.no/health</a:t>
            </a:r>
            <a:endParaRPr lang="en-GB" sz="2000"/>
          </a:p>
          <a:p>
            <a:pPr marL="0" indent="0">
              <a:buNone/>
            </a:pPr>
            <a:r>
              <a:rPr lang="en-GB" sz="2000"/>
              <a:t>Developed within the Pathway research project (2021–2025) </a:t>
            </a:r>
          </a:p>
          <a:p>
            <a:pPr marL="0" indent="0">
              <a:buNone/>
            </a:pPr>
            <a:r>
              <a:rPr lang="en-GB" sz="2000" b="1"/>
              <a:t>Project partners: </a:t>
            </a:r>
          </a:p>
          <a:p>
            <a:pPr marL="0" indent="0">
              <a:lnSpc>
                <a:spcPct val="100000"/>
              </a:lnSpc>
              <a:spcBef>
                <a:spcPts val="200"/>
              </a:spcBef>
              <a:buNone/>
            </a:pPr>
            <a:r>
              <a:rPr lang="en-GB" sz="2000"/>
              <a:t>SINTEF Digital, Norway</a:t>
            </a:r>
          </a:p>
          <a:p>
            <a:pPr marL="0" indent="0">
              <a:lnSpc>
                <a:spcPct val="100000"/>
              </a:lnSpc>
              <a:spcBef>
                <a:spcPts val="200"/>
              </a:spcBef>
              <a:buNone/>
            </a:pPr>
            <a:r>
              <a:rPr lang="en-GB" sz="2000"/>
              <a:t>University of Oslo, Norway</a:t>
            </a:r>
          </a:p>
          <a:p>
            <a:pPr marL="0" indent="0">
              <a:lnSpc>
                <a:spcPct val="100000"/>
              </a:lnSpc>
              <a:spcBef>
                <a:spcPts val="200"/>
              </a:spcBef>
              <a:buNone/>
            </a:pPr>
            <a:r>
              <a:rPr lang="en-GB" sz="2000"/>
              <a:t>Aalto University, Finland</a:t>
            </a:r>
          </a:p>
          <a:p>
            <a:pPr marL="0" indent="0">
              <a:buNone/>
            </a:pPr>
            <a:endParaRPr lang="en-GB" sz="2000"/>
          </a:p>
          <a:p>
            <a:pPr marL="0" indent="0">
              <a:buNone/>
            </a:pPr>
            <a:r>
              <a:rPr lang="en-GB" sz="2000" b="1"/>
              <a:t>Funded by:</a:t>
            </a:r>
          </a:p>
          <a:p>
            <a:pPr marL="0" indent="0">
              <a:buNone/>
            </a:pPr>
            <a:r>
              <a:rPr lang="en-GB" sz="2000"/>
              <a:t>The Research Council of Norway</a:t>
            </a:r>
          </a:p>
        </p:txBody>
      </p:sp>
      <p:sp>
        <p:nvSpPr>
          <p:cNvPr id="20" name="Text Placeholder 2">
            <a:extLst>
              <a:ext uri="{FF2B5EF4-FFF2-40B4-BE49-F238E27FC236}">
                <a16:creationId xmlns:a16="http://schemas.microsoft.com/office/drawing/2014/main" id="{992D5DBE-F197-D6A8-5D05-6EFB80242C87}"/>
              </a:ext>
            </a:extLst>
          </p:cNvPr>
          <p:cNvSpPr txBox="1">
            <a:spLocks/>
          </p:cNvSpPr>
          <p:nvPr/>
        </p:nvSpPr>
        <p:spPr>
          <a:xfrm>
            <a:off x="845105" y="630544"/>
            <a:ext cx="386383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a:t>Content</a:t>
            </a:r>
            <a:endParaRPr lang="nb-NO" sz="4000" b="0"/>
          </a:p>
        </p:txBody>
      </p:sp>
      <p:sp>
        <p:nvSpPr>
          <p:cNvPr id="27" name="Rectangle 26">
            <a:extLst>
              <a:ext uri="{FF2B5EF4-FFF2-40B4-BE49-F238E27FC236}">
                <a16:creationId xmlns:a16="http://schemas.microsoft.com/office/drawing/2014/main" id="{1925D740-42FD-EF1F-D1FE-A03319828A8C}"/>
              </a:ext>
            </a:extLst>
          </p:cNvPr>
          <p:cNvSpPr/>
          <p:nvPr/>
        </p:nvSpPr>
        <p:spPr>
          <a:xfrm>
            <a:off x="5754504" y="0"/>
            <a:ext cx="107913" cy="6858000"/>
          </a:xfrm>
          <a:prstGeom prst="rect">
            <a:avLst/>
          </a:prstGeom>
          <a:solidFill>
            <a:srgbClr val="2AA963"/>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b-NO"/>
          </a:p>
        </p:txBody>
      </p:sp>
      <p:pic>
        <p:nvPicPr>
          <p:cNvPr id="28" name="Picture 27" descr="A green text on a black background&#10;&#10;AI-generated content may be incorrect.">
            <a:extLst>
              <a:ext uri="{FF2B5EF4-FFF2-40B4-BE49-F238E27FC236}">
                <a16:creationId xmlns:a16="http://schemas.microsoft.com/office/drawing/2014/main" id="{6508E4F2-62C4-2161-3E6D-8BF9FEF2382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4750" y="5848652"/>
            <a:ext cx="3099981" cy="992510"/>
          </a:xfrm>
          <a:prstGeom prst="rect">
            <a:avLst/>
          </a:prstGeom>
        </p:spPr>
      </p:pic>
    </p:spTree>
    <p:extLst>
      <p:ext uri="{BB962C8B-B14F-4D97-AF65-F5344CB8AC3E}">
        <p14:creationId xmlns:p14="http://schemas.microsoft.com/office/powerpoint/2010/main" val="2997198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050A93-4AB9-FA01-D27B-9295215B3AF1}"/>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8C35A310-7AEB-9920-B111-683A0D2BA0F9}"/>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About the case study</a:t>
            </a:r>
            <a:endParaRPr lang="nb-NO" sz="4800"/>
          </a:p>
        </p:txBody>
      </p:sp>
      <p:sp>
        <p:nvSpPr>
          <p:cNvPr id="3" name="Content Placeholder 4">
            <a:extLst>
              <a:ext uri="{FF2B5EF4-FFF2-40B4-BE49-F238E27FC236}">
                <a16:creationId xmlns:a16="http://schemas.microsoft.com/office/drawing/2014/main" id="{DAFC8978-0103-B48E-9016-7856628B76A3}"/>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a:t>Context  </a:t>
            </a:r>
          </a:p>
          <a:p>
            <a:r>
              <a:rPr lang="en-GB" sz="2400"/>
              <a:t>Researchers involved </a:t>
            </a:r>
          </a:p>
          <a:p>
            <a:r>
              <a:rPr lang="en-GB" sz="2400"/>
              <a:t>Method</a:t>
            </a:r>
          </a:p>
          <a:p>
            <a:endParaRPr lang="nb-NO"/>
          </a:p>
        </p:txBody>
      </p:sp>
      <p:pic>
        <p:nvPicPr>
          <p:cNvPr id="5" name="Picture 4" descr="A green text on a black background&#10;&#10;AI-generated content may be incorrect.">
            <a:extLst>
              <a:ext uri="{FF2B5EF4-FFF2-40B4-BE49-F238E27FC236}">
                <a16:creationId xmlns:a16="http://schemas.microsoft.com/office/drawing/2014/main" id="{BB92AB99-EEE4-5CB6-6C5A-C6BEA39638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60614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AA38F242-BD30-7C22-EC1E-4AB8BEEBA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6326A2-803E-E1C0-CA71-88F444C50F14}"/>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t>About the case study</a:t>
            </a:r>
            <a:endParaRPr lang="nb-NO"/>
          </a:p>
        </p:txBody>
      </p:sp>
      <p:sp>
        <p:nvSpPr>
          <p:cNvPr id="3" name="Content Placeholder 2">
            <a:extLst>
              <a:ext uri="{FF2B5EF4-FFF2-40B4-BE49-F238E27FC236}">
                <a16:creationId xmlns:a16="http://schemas.microsoft.com/office/drawing/2014/main" id="{B585FF4F-C130-9E2C-182D-A0C34B541087}"/>
              </a:ext>
            </a:extLst>
          </p:cNvPr>
          <p:cNvSpPr txBox="1">
            <a:spLocks/>
          </p:cNvSpPr>
          <p:nvPr/>
        </p:nvSpPr>
        <p:spPr>
          <a:xfrm>
            <a:off x="838200" y="1414329"/>
            <a:ext cx="10515600" cy="4762634"/>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t>Context</a:t>
            </a:r>
          </a:p>
          <a:p>
            <a:pPr lvl="1"/>
            <a:r>
              <a:rPr lang="en-GB" sz="1800"/>
              <a:t>Mapping of MS patient pathways from the perspective of healthcare workers after initial </a:t>
            </a:r>
            <a:r>
              <a:rPr lang="en-US" sz="1800"/>
              <a:t>desk review to gain the oversight of MS care organization in Norway</a:t>
            </a:r>
            <a:endParaRPr lang="en-GB" sz="1800"/>
          </a:p>
          <a:p>
            <a:pPr lvl="1"/>
            <a:r>
              <a:rPr lang="en-GB" sz="1800"/>
              <a:t>Phase: rehabilitation services for new and repeat patients </a:t>
            </a:r>
            <a:endParaRPr lang="en-GB" sz="1800">
              <a:ea typeface="Calibri"/>
              <a:cs typeface="Calibri"/>
            </a:endParaRPr>
          </a:p>
          <a:p>
            <a:pPr lvl="1"/>
            <a:r>
              <a:rPr lang="en-US" sz="1800"/>
              <a:t>Where: a major rehabilitation center for neurological disorders in Norway  </a:t>
            </a:r>
          </a:p>
          <a:p>
            <a:pPr lvl="1"/>
            <a:r>
              <a:rPr lang="en-US" sz="1800"/>
              <a:t>When: 2022-2023</a:t>
            </a:r>
          </a:p>
          <a:p>
            <a:pPr marL="457200" lvl="1" indent="0">
              <a:buNone/>
            </a:pPr>
            <a:endParaRPr lang="en-US" sz="1800">
              <a:ea typeface="Calibri" panose="020F0502020204030204"/>
              <a:cs typeface="Calibri" panose="020F0502020204030204"/>
            </a:endParaRPr>
          </a:p>
          <a:p>
            <a:pPr>
              <a:buFont typeface="Arial"/>
              <a:buChar char="•"/>
            </a:pPr>
            <a:r>
              <a:rPr lang="en-GB" sz="2100"/>
              <a:t>Researchers involved</a:t>
            </a:r>
            <a:endParaRPr lang="en-US" sz="2100"/>
          </a:p>
          <a:p>
            <a:pPr lvl="1"/>
            <a:r>
              <a:rPr lang="en-GB" sz="1800"/>
              <a:t>Binyam Bogale, Oslo University</a:t>
            </a:r>
            <a:endParaRPr lang="en-US" sz="1800"/>
          </a:p>
          <a:p>
            <a:pPr lvl="1"/>
            <a:r>
              <a:rPr lang="en-GB" sz="1800"/>
              <a:t>Elisabeth </a:t>
            </a:r>
            <a:r>
              <a:rPr lang="en-GB" sz="1800" err="1"/>
              <a:t>Gulowsen</a:t>
            </a:r>
            <a:r>
              <a:rPr lang="en-GB" sz="1800"/>
              <a:t> Celius, Oslo University and Oslo University Hospital</a:t>
            </a:r>
            <a:endParaRPr lang="en-US" sz="1800"/>
          </a:p>
          <a:p>
            <a:pPr lvl="1"/>
            <a:r>
              <a:rPr lang="en-GB" sz="1800"/>
              <a:t>Ingrid Konstanse Ledel Solem , SINTEF Digital</a:t>
            </a:r>
            <a:endParaRPr lang="en-US" sz="1800"/>
          </a:p>
          <a:p>
            <a:pPr lvl="1"/>
            <a:r>
              <a:rPr lang="en-GB" sz="1800"/>
              <a:t>Kristine </a:t>
            </a:r>
            <a:r>
              <a:rPr lang="en-GB" sz="1800" err="1"/>
              <a:t>Gjermestad</a:t>
            </a:r>
            <a:r>
              <a:rPr lang="en-GB" sz="1800"/>
              <a:t>, SINTEF Digital</a:t>
            </a:r>
            <a:endParaRPr lang="en-US" sz="1800"/>
          </a:p>
          <a:p>
            <a:pPr marL="457200" lvl="1" indent="0">
              <a:buNone/>
            </a:pPr>
            <a:endParaRPr lang="en-GB" sz="1800">
              <a:ea typeface="Calibri" panose="020F0502020204030204"/>
              <a:cs typeface="Calibri" panose="020F0502020204030204"/>
            </a:endParaRPr>
          </a:p>
          <a:p>
            <a:pPr>
              <a:buFont typeface="Arial"/>
            </a:pPr>
            <a:r>
              <a:rPr lang="en-GB" sz="2000"/>
              <a:t>Method</a:t>
            </a:r>
            <a:endParaRPr lang="en-US" sz="2000">
              <a:ea typeface="Calibri"/>
              <a:cs typeface="Calibri"/>
            </a:endParaRPr>
          </a:p>
          <a:p>
            <a:pPr marL="971550" lvl="1" indent="-285750">
              <a:buFont typeface="Arial"/>
            </a:pPr>
            <a:r>
              <a:rPr lang="en-GB" sz="1800"/>
              <a:t>Data collections: includes a pre-</a:t>
            </a:r>
            <a:r>
              <a:rPr lang="en-GB" sz="1800" err="1"/>
              <a:t>modeling</a:t>
            </a:r>
            <a:r>
              <a:rPr lang="en-GB" sz="1800"/>
              <a:t> interview using interview guide (a meeting agenda) and post-</a:t>
            </a:r>
            <a:r>
              <a:rPr lang="en-GB" sz="1800" err="1"/>
              <a:t>modeling</a:t>
            </a:r>
            <a:r>
              <a:rPr lang="en-GB" sz="1800"/>
              <a:t> interview and feedback to the .v1 CJML model</a:t>
            </a:r>
            <a:endParaRPr lang="en-US" sz="1800">
              <a:ea typeface="Calibri"/>
              <a:cs typeface="Calibri"/>
            </a:endParaRPr>
          </a:p>
          <a:p>
            <a:pPr marL="971550" lvl="1" indent="-285750">
              <a:buFont typeface="Arial"/>
            </a:pPr>
            <a:r>
              <a:rPr lang="en-GB" sz="1800"/>
              <a:t>Participants: 2 healthcare professionals with leadership capacities </a:t>
            </a:r>
            <a:endParaRPr lang="en-US" sz="1800">
              <a:ea typeface="Calibri"/>
              <a:cs typeface="Calibri"/>
            </a:endParaRPr>
          </a:p>
          <a:p>
            <a:pPr marL="971550" lvl="1" indent="-285750">
              <a:buFont typeface="Arial"/>
            </a:pPr>
            <a:r>
              <a:rPr lang="en-GB" sz="1800"/>
              <a:t>Data analysis: identification of actors and touchpoints, reduction of workflows and mapping, Process </a:t>
            </a:r>
            <a:r>
              <a:rPr lang="en-GB" sz="1800" err="1"/>
              <a:t>modeling</a:t>
            </a:r>
            <a:r>
              <a:rPr lang="en-GB" sz="1800"/>
              <a:t> using CJML</a:t>
            </a:r>
            <a:endParaRPr lang="en-GB">
              <a:ea typeface="Calibri"/>
              <a:cs typeface="Calibri"/>
            </a:endParaRPr>
          </a:p>
          <a:p>
            <a:endParaRPr lang="en-GB">
              <a:ea typeface="Calibri"/>
              <a:cs typeface="Calibri"/>
            </a:endParaRPr>
          </a:p>
        </p:txBody>
      </p:sp>
    </p:spTree>
    <p:extLst>
      <p:ext uri="{BB962C8B-B14F-4D97-AF65-F5344CB8AC3E}">
        <p14:creationId xmlns:p14="http://schemas.microsoft.com/office/powerpoint/2010/main" val="69156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36FD78B-93DC-C7AE-335B-F8901DAF58A0}"/>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942F4D6C-C292-03D3-EBEF-DA37F1B9CCA2}"/>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Visuals - diagram</a:t>
            </a:r>
            <a:endParaRPr lang="nb-NO" sz="4800"/>
          </a:p>
        </p:txBody>
      </p:sp>
      <p:pic>
        <p:nvPicPr>
          <p:cNvPr id="4" name="Picture 3" descr="A green text on a black background&#10;&#10;AI-generated content may be incorrect.">
            <a:extLst>
              <a:ext uri="{FF2B5EF4-FFF2-40B4-BE49-F238E27FC236}">
                <a16:creationId xmlns:a16="http://schemas.microsoft.com/office/drawing/2014/main" id="{670C3B0A-8E6C-B2D1-4030-DBF55A0BD4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5" name="TextBox 4">
            <a:extLst>
              <a:ext uri="{FF2B5EF4-FFF2-40B4-BE49-F238E27FC236}">
                <a16:creationId xmlns:a16="http://schemas.microsoft.com/office/drawing/2014/main" id="{24BC6042-AA66-BD81-965A-0150DA96D4F4}"/>
              </a:ext>
            </a:extLst>
          </p:cNvPr>
          <p:cNvSpPr txBox="1"/>
          <p:nvPr/>
        </p:nvSpPr>
        <p:spPr>
          <a:xfrm>
            <a:off x="717550" y="3622586"/>
            <a:ext cx="6096000" cy="1754326"/>
          </a:xfrm>
          <a:prstGeom prst="rect">
            <a:avLst/>
          </a:prstGeom>
          <a:noFill/>
          <a:ln w="12700">
            <a:solidFill>
              <a:schemeClr val="bg1"/>
            </a:solidFill>
          </a:ln>
        </p:spPr>
        <p:txBody>
          <a:bodyPr wrap="square" lIns="91440" tIns="45720" rIns="91440" bIns="45720" anchor="t">
            <a:spAutoFit/>
          </a:bodyPr>
          <a:lstStyle/>
          <a:p>
            <a:r>
              <a:rPr lang="en-US" dirty="0"/>
              <a:t>The next slides show the existing organization of MS care across healthcare levels as summarized from the desk review and an overview of MS patient pathways for the Rehabilitation services including an overview of services divided into phases. ​</a:t>
            </a:r>
          </a:p>
          <a:p>
            <a:endParaRPr lang="en-US" dirty="0"/>
          </a:p>
          <a:p>
            <a:r>
              <a:rPr lang="en-US" dirty="0"/>
              <a:t>The diagram spans 2 pages.</a:t>
            </a:r>
            <a:endParaRPr lang="nb-NO" dirty="0"/>
          </a:p>
        </p:txBody>
      </p:sp>
    </p:spTree>
    <p:extLst>
      <p:ext uri="{BB962C8B-B14F-4D97-AF65-F5344CB8AC3E}">
        <p14:creationId xmlns:p14="http://schemas.microsoft.com/office/powerpoint/2010/main" val="4192614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AA38F242-BD30-7C22-EC1E-4AB8BEEBA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6326A2-803E-E1C0-CA71-88F444C50F14}"/>
              </a:ext>
            </a:extLst>
          </p:cNvPr>
          <p:cNvSpPr txBox="1">
            <a:spLocks/>
          </p:cNvSpPr>
          <p:nvPr/>
        </p:nvSpPr>
        <p:spPr>
          <a:xfrm>
            <a:off x="838200" y="365126"/>
            <a:ext cx="10515600" cy="818468"/>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a:t>An overview of MS care organization, from desk review</a:t>
            </a:r>
            <a:r>
              <a:rPr lang="en-GB"/>
              <a:t> </a:t>
            </a:r>
            <a:endParaRPr lang="nb-NO"/>
          </a:p>
        </p:txBody>
      </p:sp>
      <p:pic>
        <p:nvPicPr>
          <p:cNvPr id="4" name="Picture 3">
            <a:extLst>
              <a:ext uri="{FF2B5EF4-FFF2-40B4-BE49-F238E27FC236}">
                <a16:creationId xmlns:a16="http://schemas.microsoft.com/office/drawing/2014/main" id="{84671227-9D59-E7CA-2A61-8D690569B92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5156" y="2041061"/>
            <a:ext cx="8179884" cy="3025542"/>
          </a:xfrm>
          <a:prstGeom prst="rect">
            <a:avLst/>
          </a:prstGeom>
          <a:noFill/>
        </p:spPr>
      </p:pic>
    </p:spTree>
    <p:extLst>
      <p:ext uri="{BB962C8B-B14F-4D97-AF65-F5344CB8AC3E}">
        <p14:creationId xmlns:p14="http://schemas.microsoft.com/office/powerpoint/2010/main" val="274617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5B47A1-D7F4-58F1-963B-6BD86AF41F2C}"/>
              </a:ext>
            </a:extLst>
          </p:cNvPr>
          <p:cNvSpPr>
            <a:spLocks noGrp="1"/>
          </p:cNvSpPr>
          <p:nvPr>
            <p:ph type="sldNum" sz="quarter" idx="12"/>
          </p:nvPr>
        </p:nvSpPr>
        <p:spPr/>
        <p:txBody>
          <a:bodyPr/>
          <a:lstStyle/>
          <a:p>
            <a:fld id="{5751DFAA-887F-4071-8EAD-E8CA316FCF06}" type="slidenum">
              <a:rPr lang="en-GB" smtClean="0"/>
              <a:t>7</a:t>
            </a:fld>
            <a:endParaRPr lang="en-GB"/>
          </a:p>
        </p:txBody>
      </p:sp>
      <p:cxnSp>
        <p:nvCxnSpPr>
          <p:cNvPr id="3" name="Straight Arrow Connector 2">
            <a:extLst>
              <a:ext uri="{FF2B5EF4-FFF2-40B4-BE49-F238E27FC236}">
                <a16:creationId xmlns:a16="http://schemas.microsoft.com/office/drawing/2014/main" id="{EB3C135F-7DC1-74C4-FB31-B5E3797D481F}"/>
              </a:ext>
            </a:extLst>
          </p:cNvPr>
          <p:cNvCxnSpPr>
            <a:cxnSpLocks/>
            <a:stCxn id="55" idx="6"/>
            <a:endCxn id="36" idx="1"/>
          </p:cNvCxnSpPr>
          <p:nvPr/>
        </p:nvCxnSpPr>
        <p:spPr>
          <a:xfrm>
            <a:off x="6489473" y="2980106"/>
            <a:ext cx="462696" cy="5839"/>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1592AF8-3A22-24C9-07F6-FFCB755F7F0B}"/>
              </a:ext>
            </a:extLst>
          </p:cNvPr>
          <p:cNvSpPr txBox="1"/>
          <p:nvPr/>
        </p:nvSpPr>
        <p:spPr>
          <a:xfrm>
            <a:off x="5786793" y="2094868"/>
            <a:ext cx="811022" cy="415498"/>
          </a:xfrm>
          <a:prstGeom prst="rect">
            <a:avLst/>
          </a:prstGeom>
          <a:noFill/>
        </p:spPr>
        <p:txBody>
          <a:bodyPr wrap="square" lIns="0" tIns="0" rIns="0" bIns="0" rtlCol="0" anchor="ctr">
            <a:spAutoFit/>
          </a:bodyPr>
          <a:lstStyle/>
          <a:p>
            <a:pPr algn="ctr"/>
            <a:r>
              <a:rPr lang="en-GB" sz="900"/>
              <a:t>Patient admission to the centre </a:t>
            </a:r>
          </a:p>
        </p:txBody>
      </p:sp>
      <p:sp>
        <p:nvSpPr>
          <p:cNvPr id="6" name="Oval 5">
            <a:extLst>
              <a:ext uri="{FF2B5EF4-FFF2-40B4-BE49-F238E27FC236}">
                <a16:creationId xmlns:a16="http://schemas.microsoft.com/office/drawing/2014/main" id="{A3A4D2DB-B19F-249D-84B9-283CBC5B27B0}"/>
              </a:ext>
            </a:extLst>
          </p:cNvPr>
          <p:cNvSpPr>
            <a:spLocks noChangeAspect="1"/>
          </p:cNvSpPr>
          <p:nvPr/>
        </p:nvSpPr>
        <p:spPr>
          <a:xfrm>
            <a:off x="1605236" y="2940920"/>
            <a:ext cx="89152" cy="89152"/>
          </a:xfrm>
          <a:prstGeom prst="ellipse">
            <a:avLst/>
          </a:prstGeom>
          <a:noFill/>
          <a:ln w="222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3B083B31-CF11-FC14-085E-B95834CEBA00}"/>
              </a:ext>
            </a:extLst>
          </p:cNvPr>
          <p:cNvCxnSpPr>
            <a:cxnSpLocks/>
          </p:cNvCxnSpPr>
          <p:nvPr/>
        </p:nvCxnSpPr>
        <p:spPr>
          <a:xfrm>
            <a:off x="1689617" y="2981529"/>
            <a:ext cx="324190" cy="11497"/>
          </a:xfrm>
          <a:prstGeom prst="line">
            <a:avLst/>
          </a:prstGeom>
          <a:noFill/>
          <a:ln w="222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8" name="Straight Arrow Connector 7">
            <a:extLst>
              <a:ext uri="{FF2B5EF4-FFF2-40B4-BE49-F238E27FC236}">
                <a16:creationId xmlns:a16="http://schemas.microsoft.com/office/drawing/2014/main" id="{3653B771-9C11-07A8-9E66-FA2C2B0233C6}"/>
              </a:ext>
            </a:extLst>
          </p:cNvPr>
          <p:cNvCxnSpPr>
            <a:cxnSpLocks/>
            <a:stCxn id="58" idx="6"/>
            <a:endCxn id="33" idx="1"/>
          </p:cNvCxnSpPr>
          <p:nvPr/>
        </p:nvCxnSpPr>
        <p:spPr>
          <a:xfrm>
            <a:off x="2772574" y="2983681"/>
            <a:ext cx="362557" cy="0"/>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FEC38AE-E07D-7AF0-7F62-510AE4E022E6}"/>
              </a:ext>
            </a:extLst>
          </p:cNvPr>
          <p:cNvSpPr txBox="1"/>
          <p:nvPr/>
        </p:nvSpPr>
        <p:spPr>
          <a:xfrm>
            <a:off x="1913433" y="2131598"/>
            <a:ext cx="1097280" cy="415498"/>
          </a:xfrm>
          <a:prstGeom prst="rect">
            <a:avLst/>
          </a:prstGeom>
          <a:noFill/>
        </p:spPr>
        <p:txBody>
          <a:bodyPr wrap="square" lIns="0" tIns="0" rIns="0" bIns="0" rtlCol="0" anchor="ctr">
            <a:spAutoFit/>
          </a:bodyPr>
          <a:lstStyle/>
          <a:p>
            <a:pPr algn="ctr"/>
            <a:r>
              <a:rPr lang="en-GB" sz="900"/>
              <a:t>Receives referral from Specialist care or </a:t>
            </a:r>
          </a:p>
          <a:p>
            <a:pPr algn="ctr"/>
            <a:r>
              <a:rPr lang="en-GB" sz="900"/>
              <a:t>GP via RKI received  </a:t>
            </a:r>
          </a:p>
        </p:txBody>
      </p:sp>
      <p:cxnSp>
        <p:nvCxnSpPr>
          <p:cNvPr id="11" name="Straight Arrow Connector 10">
            <a:extLst>
              <a:ext uri="{FF2B5EF4-FFF2-40B4-BE49-F238E27FC236}">
                <a16:creationId xmlns:a16="http://schemas.microsoft.com/office/drawing/2014/main" id="{AB532BAB-DAB5-29B2-7706-E3AFE1CF0D33}"/>
              </a:ext>
            </a:extLst>
          </p:cNvPr>
          <p:cNvCxnSpPr>
            <a:cxnSpLocks/>
            <a:stCxn id="33" idx="3"/>
            <a:endCxn id="63" idx="2"/>
          </p:cNvCxnSpPr>
          <p:nvPr/>
        </p:nvCxnSpPr>
        <p:spPr>
          <a:xfrm>
            <a:off x="4232411" y="2983681"/>
            <a:ext cx="366686" cy="0"/>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7D2F028-CE97-C650-39FC-E4420ACE1C83}"/>
              </a:ext>
            </a:extLst>
          </p:cNvPr>
          <p:cNvCxnSpPr>
            <a:cxnSpLocks/>
            <a:stCxn id="63" idx="6"/>
            <a:endCxn id="55" idx="2"/>
          </p:cNvCxnSpPr>
          <p:nvPr/>
        </p:nvCxnSpPr>
        <p:spPr>
          <a:xfrm flipV="1">
            <a:off x="5330617" y="2980106"/>
            <a:ext cx="427336" cy="3575"/>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A257B06-86D2-D38C-B39F-5850660CD29C}"/>
              </a:ext>
            </a:extLst>
          </p:cNvPr>
          <p:cNvSpPr txBox="1"/>
          <p:nvPr/>
        </p:nvSpPr>
        <p:spPr>
          <a:xfrm>
            <a:off x="4475857" y="1975162"/>
            <a:ext cx="1050149" cy="553998"/>
          </a:xfrm>
          <a:prstGeom prst="rect">
            <a:avLst/>
          </a:prstGeom>
          <a:noFill/>
        </p:spPr>
        <p:txBody>
          <a:bodyPr wrap="square" lIns="0" tIns="0" rIns="0" bIns="0" rtlCol="0">
            <a:spAutoFit/>
          </a:bodyPr>
          <a:lstStyle/>
          <a:p>
            <a:pPr algn="ctr"/>
            <a:r>
              <a:rPr lang="en-GB" sz="900"/>
              <a:t>Patients identified for admission get notified, including the referring institution </a:t>
            </a:r>
          </a:p>
        </p:txBody>
      </p:sp>
      <p:sp>
        <p:nvSpPr>
          <p:cNvPr id="17" name="Oval 16">
            <a:extLst>
              <a:ext uri="{FF2B5EF4-FFF2-40B4-BE49-F238E27FC236}">
                <a16:creationId xmlns:a16="http://schemas.microsoft.com/office/drawing/2014/main" id="{9C906E8F-85C4-3D84-0733-655F13FAFFAA}"/>
              </a:ext>
            </a:extLst>
          </p:cNvPr>
          <p:cNvSpPr>
            <a:spLocks noChangeAspect="1"/>
          </p:cNvSpPr>
          <p:nvPr/>
        </p:nvSpPr>
        <p:spPr>
          <a:xfrm flipH="1">
            <a:off x="11977244" y="2942823"/>
            <a:ext cx="65404" cy="65404"/>
          </a:xfrm>
          <a:prstGeom prst="ellipse">
            <a:avLst/>
          </a:prstGeom>
          <a:solidFill>
            <a:schemeClr val="tx1">
              <a:lumMod val="50000"/>
              <a:lumOff val="50000"/>
            </a:schemeClr>
          </a:solidFill>
          <a:ln w="222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cxnSp>
        <p:nvCxnSpPr>
          <p:cNvPr id="18" name="Straight Connector 17">
            <a:extLst>
              <a:ext uri="{FF2B5EF4-FFF2-40B4-BE49-F238E27FC236}">
                <a16:creationId xmlns:a16="http://schemas.microsoft.com/office/drawing/2014/main" id="{01AE2338-A9DB-21D9-5CC1-5416DB7E90A4}"/>
              </a:ext>
            </a:extLst>
          </p:cNvPr>
          <p:cNvCxnSpPr>
            <a:cxnSpLocks/>
            <a:stCxn id="17" idx="6"/>
          </p:cNvCxnSpPr>
          <p:nvPr/>
        </p:nvCxnSpPr>
        <p:spPr>
          <a:xfrm flipH="1" flipV="1">
            <a:off x="11788420" y="2971800"/>
            <a:ext cx="188824" cy="3725"/>
          </a:xfrm>
          <a:prstGeom prst="line">
            <a:avLst/>
          </a:prstGeom>
          <a:noFill/>
          <a:ln w="222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cxnSp>
      <p:grpSp>
        <p:nvGrpSpPr>
          <p:cNvPr id="25" name="Group 24">
            <a:extLst>
              <a:ext uri="{FF2B5EF4-FFF2-40B4-BE49-F238E27FC236}">
                <a16:creationId xmlns:a16="http://schemas.microsoft.com/office/drawing/2014/main" id="{5169FCEF-1585-A942-CA42-756832470D77}"/>
              </a:ext>
            </a:extLst>
          </p:cNvPr>
          <p:cNvGrpSpPr/>
          <p:nvPr/>
        </p:nvGrpSpPr>
        <p:grpSpPr>
          <a:xfrm>
            <a:off x="8511385" y="2025618"/>
            <a:ext cx="1124256" cy="963958"/>
            <a:chOff x="3156936" y="2687621"/>
            <a:chExt cx="1124256" cy="963958"/>
          </a:xfrm>
        </p:grpSpPr>
        <p:cxnSp>
          <p:nvCxnSpPr>
            <p:cNvPr id="26" name="Straight Arrow Connector 25">
              <a:extLst>
                <a:ext uri="{FF2B5EF4-FFF2-40B4-BE49-F238E27FC236}">
                  <a16:creationId xmlns:a16="http://schemas.microsoft.com/office/drawing/2014/main" id="{2B8A7950-86FC-ADC1-E1AA-A2EB67D19F40}"/>
                </a:ext>
              </a:extLst>
            </p:cNvPr>
            <p:cNvCxnSpPr>
              <a:cxnSpLocks/>
              <a:stCxn id="72" idx="3"/>
              <a:endCxn id="79" idx="1"/>
            </p:cNvCxnSpPr>
            <p:nvPr/>
          </p:nvCxnSpPr>
          <p:spPr>
            <a:xfrm>
              <a:off x="3873183" y="3651579"/>
              <a:ext cx="408009" cy="0"/>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D1DE661-A2BE-A86C-F8BD-83354F67F7BC}"/>
                </a:ext>
              </a:extLst>
            </p:cNvPr>
            <p:cNvSpPr txBox="1"/>
            <p:nvPr/>
          </p:nvSpPr>
          <p:spPr>
            <a:xfrm>
              <a:off x="3156936" y="2687621"/>
              <a:ext cx="811022" cy="553998"/>
            </a:xfrm>
            <a:prstGeom prst="rect">
              <a:avLst/>
            </a:prstGeom>
            <a:noFill/>
          </p:spPr>
          <p:txBody>
            <a:bodyPr wrap="square" lIns="0" tIns="0" rIns="0" bIns="0" rtlCol="0" anchor="ctr">
              <a:spAutoFit/>
            </a:bodyPr>
            <a:lstStyle/>
            <a:p>
              <a:pPr algn="ctr"/>
              <a:r>
                <a:rPr lang="en-GB" sz="900"/>
                <a:t>Goal setting and planning the rehabilitation period </a:t>
              </a:r>
            </a:p>
          </p:txBody>
        </p:sp>
      </p:grpSp>
      <p:grpSp>
        <p:nvGrpSpPr>
          <p:cNvPr id="29" name="Group 28">
            <a:extLst>
              <a:ext uri="{FF2B5EF4-FFF2-40B4-BE49-F238E27FC236}">
                <a16:creationId xmlns:a16="http://schemas.microsoft.com/office/drawing/2014/main" id="{BC8BD530-FA8C-A6EB-489A-C75E13C2B8A6}"/>
              </a:ext>
            </a:extLst>
          </p:cNvPr>
          <p:cNvGrpSpPr/>
          <p:nvPr/>
        </p:nvGrpSpPr>
        <p:grpSpPr>
          <a:xfrm>
            <a:off x="10732921" y="2300866"/>
            <a:ext cx="1164237" cy="688710"/>
            <a:chOff x="3863058" y="2915930"/>
            <a:chExt cx="1164237" cy="688710"/>
          </a:xfrm>
        </p:grpSpPr>
        <p:cxnSp>
          <p:nvCxnSpPr>
            <p:cNvPr id="30" name="Straight Arrow Connector 29">
              <a:extLst>
                <a:ext uri="{FF2B5EF4-FFF2-40B4-BE49-F238E27FC236}">
                  <a16:creationId xmlns:a16="http://schemas.microsoft.com/office/drawing/2014/main" id="{AE19384E-0117-7207-B4A4-62DC73D6D081}"/>
                </a:ext>
              </a:extLst>
            </p:cNvPr>
            <p:cNvCxnSpPr>
              <a:cxnSpLocks/>
              <a:stCxn id="79" idx="3"/>
              <a:endCxn id="77" idx="1"/>
            </p:cNvCxnSpPr>
            <p:nvPr/>
          </p:nvCxnSpPr>
          <p:spPr>
            <a:xfrm>
              <a:off x="3863058" y="3604640"/>
              <a:ext cx="323979" cy="0"/>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54C225EE-C286-D7C6-B944-DA1980A72D1E}"/>
                </a:ext>
              </a:extLst>
            </p:cNvPr>
            <p:cNvSpPr txBox="1"/>
            <p:nvPr/>
          </p:nvSpPr>
          <p:spPr>
            <a:xfrm>
              <a:off x="4216273" y="2915930"/>
              <a:ext cx="811022" cy="276999"/>
            </a:xfrm>
            <a:prstGeom prst="rect">
              <a:avLst/>
            </a:prstGeom>
            <a:noFill/>
          </p:spPr>
          <p:txBody>
            <a:bodyPr wrap="square" lIns="0" tIns="0" rIns="0" bIns="0" rtlCol="0" anchor="ctr">
              <a:spAutoFit/>
            </a:bodyPr>
            <a:lstStyle/>
            <a:p>
              <a:pPr algn="ctr"/>
              <a:r>
                <a:rPr lang="en-GB" sz="900"/>
                <a:t>Final assessment and discharge </a:t>
              </a:r>
            </a:p>
          </p:txBody>
        </p:sp>
      </p:grpSp>
      <p:sp>
        <p:nvSpPr>
          <p:cNvPr id="33" name="Rounded Rectangle 88">
            <a:extLst>
              <a:ext uri="{FF2B5EF4-FFF2-40B4-BE49-F238E27FC236}">
                <a16:creationId xmlns:a16="http://schemas.microsoft.com/office/drawing/2014/main" id="{CEC0D38B-BBE6-B57B-5B8E-BA8FCD677A56}"/>
              </a:ext>
            </a:extLst>
          </p:cNvPr>
          <p:cNvSpPr/>
          <p:nvPr/>
        </p:nvSpPr>
        <p:spPr>
          <a:xfrm>
            <a:off x="3135131" y="2617921"/>
            <a:ext cx="109728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900"/>
              <a:t>‘Triage’ team go through the list &amp; sort who and when to admit </a:t>
            </a:r>
          </a:p>
        </p:txBody>
      </p:sp>
      <p:sp>
        <p:nvSpPr>
          <p:cNvPr id="36" name="Rounded Rectangle 88">
            <a:extLst>
              <a:ext uri="{FF2B5EF4-FFF2-40B4-BE49-F238E27FC236}">
                <a16:creationId xmlns:a16="http://schemas.microsoft.com/office/drawing/2014/main" id="{E97A2B76-5B49-7F9F-7B4A-5F2DBA8DD644}"/>
              </a:ext>
            </a:extLst>
          </p:cNvPr>
          <p:cNvSpPr/>
          <p:nvPr/>
        </p:nvSpPr>
        <p:spPr>
          <a:xfrm>
            <a:off x="6952169" y="2620185"/>
            <a:ext cx="109728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900"/>
              <a:t>A team is established around the patient </a:t>
            </a:r>
          </a:p>
          <a:p>
            <a:pPr algn="ctr"/>
            <a:endParaRPr lang="en-GB" sz="900"/>
          </a:p>
        </p:txBody>
      </p:sp>
      <p:cxnSp>
        <p:nvCxnSpPr>
          <p:cNvPr id="43" name="Straight Arrow Connector 42">
            <a:extLst>
              <a:ext uri="{FF2B5EF4-FFF2-40B4-BE49-F238E27FC236}">
                <a16:creationId xmlns:a16="http://schemas.microsoft.com/office/drawing/2014/main" id="{DF981849-3618-3869-1264-B00A501BAE32}"/>
              </a:ext>
            </a:extLst>
          </p:cNvPr>
          <p:cNvCxnSpPr>
            <a:cxnSpLocks/>
            <a:stCxn id="36" idx="3"/>
            <a:endCxn id="72" idx="1"/>
          </p:cNvCxnSpPr>
          <p:nvPr/>
        </p:nvCxnSpPr>
        <p:spPr>
          <a:xfrm>
            <a:off x="8049449" y="2985945"/>
            <a:ext cx="446663" cy="3631"/>
          </a:xfrm>
          <a:prstGeom prst="straightConnector1">
            <a:avLst/>
          </a:prstGeom>
          <a:ln w="22225">
            <a:solidFill>
              <a:schemeClr val="bg1">
                <a:lumMod val="50000"/>
              </a:schemeClr>
            </a:solidFill>
            <a:tailEnd type="triangle" w="med" len="med"/>
          </a:ln>
        </p:spPr>
        <p:style>
          <a:lnRef idx="1">
            <a:schemeClr val="accent1"/>
          </a:lnRef>
          <a:fillRef idx="0">
            <a:schemeClr val="accent1"/>
          </a:fillRef>
          <a:effectRef idx="0">
            <a:schemeClr val="accent1"/>
          </a:effectRef>
          <a:fontRef idx="minor">
            <a:schemeClr val="tx1"/>
          </a:fontRef>
        </p:style>
      </p:cxnSp>
      <p:pic>
        <p:nvPicPr>
          <p:cNvPr id="54" name="Picture 53">
            <a:extLst>
              <a:ext uri="{FF2B5EF4-FFF2-40B4-BE49-F238E27FC236}">
                <a16:creationId xmlns:a16="http://schemas.microsoft.com/office/drawing/2014/main" id="{480CCBDC-FDA2-B93E-49D9-C134C23139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60507" y="2791756"/>
            <a:ext cx="470985" cy="470985"/>
          </a:xfrm>
          <a:prstGeom prst="rect">
            <a:avLst/>
          </a:prstGeom>
        </p:spPr>
      </p:pic>
      <p:sp>
        <p:nvSpPr>
          <p:cNvPr id="55" name="Oval 54">
            <a:extLst>
              <a:ext uri="{FF2B5EF4-FFF2-40B4-BE49-F238E27FC236}">
                <a16:creationId xmlns:a16="http://schemas.microsoft.com/office/drawing/2014/main" id="{0B3BE281-DA3B-291E-37D2-A85565F5E8F3}"/>
              </a:ext>
            </a:extLst>
          </p:cNvPr>
          <p:cNvSpPr>
            <a:spLocks noChangeAspect="1"/>
          </p:cNvSpPr>
          <p:nvPr/>
        </p:nvSpPr>
        <p:spPr>
          <a:xfrm>
            <a:off x="5757953" y="2614346"/>
            <a:ext cx="731520" cy="731520"/>
          </a:xfrm>
          <a:prstGeom prst="ellipse">
            <a:avLst/>
          </a:prstGeom>
          <a:noFill/>
          <a:ln w="38100" cap="flat" cmpd="sng" algn="ctr">
            <a:solidFill>
              <a:srgbClr val="4BACC6">
                <a:lumMod val="75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sp>
        <p:nvSpPr>
          <p:cNvPr id="58" name="Oval 57">
            <a:extLst>
              <a:ext uri="{FF2B5EF4-FFF2-40B4-BE49-F238E27FC236}">
                <a16:creationId xmlns:a16="http://schemas.microsoft.com/office/drawing/2014/main" id="{A9FB275B-0499-342E-0BBC-25016524E272}"/>
              </a:ext>
            </a:extLst>
          </p:cNvPr>
          <p:cNvSpPr>
            <a:spLocks noChangeAspect="1"/>
          </p:cNvSpPr>
          <p:nvPr/>
        </p:nvSpPr>
        <p:spPr>
          <a:xfrm>
            <a:off x="2041054" y="2617921"/>
            <a:ext cx="731520" cy="731520"/>
          </a:xfrm>
          <a:prstGeom prst="ellipse">
            <a:avLst/>
          </a:prstGeom>
          <a:noFill/>
          <a:ln w="38100" cap="flat" cmpd="sng" algn="ctr">
            <a:solidFill>
              <a:srgbClr val="4BACC6">
                <a:lumMod val="40000"/>
                <a:lumOff val="6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pic>
        <p:nvPicPr>
          <p:cNvPr id="61" name="Picture 60">
            <a:extLst>
              <a:ext uri="{FF2B5EF4-FFF2-40B4-BE49-F238E27FC236}">
                <a16:creationId xmlns:a16="http://schemas.microsoft.com/office/drawing/2014/main" id="{2B2A08A4-800E-F47F-468E-BD84B702092F}"/>
              </a:ext>
            </a:extLst>
          </p:cNvPr>
          <p:cNvPicPr>
            <a:picLocks noChangeAspect="1"/>
          </p:cNvPicPr>
          <p:nvPr/>
        </p:nvPicPr>
        <p:blipFill>
          <a:blip r:embed="rId4"/>
          <a:stretch>
            <a:fillRect/>
          </a:stretch>
        </p:blipFill>
        <p:spPr>
          <a:xfrm>
            <a:off x="2279155" y="2794489"/>
            <a:ext cx="211062" cy="215970"/>
          </a:xfrm>
          <a:prstGeom prst="rect">
            <a:avLst/>
          </a:prstGeom>
        </p:spPr>
      </p:pic>
      <p:sp>
        <p:nvSpPr>
          <p:cNvPr id="63" name="Oval 62">
            <a:extLst>
              <a:ext uri="{FF2B5EF4-FFF2-40B4-BE49-F238E27FC236}">
                <a16:creationId xmlns:a16="http://schemas.microsoft.com/office/drawing/2014/main" id="{6A2A5E84-E6E6-947A-CE96-0269CC7E23B7}"/>
              </a:ext>
            </a:extLst>
          </p:cNvPr>
          <p:cNvSpPr>
            <a:spLocks noChangeAspect="1"/>
          </p:cNvSpPr>
          <p:nvPr/>
        </p:nvSpPr>
        <p:spPr>
          <a:xfrm>
            <a:off x="4599097" y="2617921"/>
            <a:ext cx="731520" cy="731520"/>
          </a:xfrm>
          <a:prstGeom prst="ellipse">
            <a:avLst/>
          </a:prstGeom>
          <a:noFill/>
          <a:ln w="38100" cap="flat" cmpd="sng" algn="ctr">
            <a:solidFill>
              <a:srgbClr val="4BACC6">
                <a:lumMod val="40000"/>
                <a:lumOff val="60000"/>
              </a:srgbClr>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pic>
        <p:nvPicPr>
          <p:cNvPr id="64" name="Picture 63">
            <a:extLst>
              <a:ext uri="{FF2B5EF4-FFF2-40B4-BE49-F238E27FC236}">
                <a16:creationId xmlns:a16="http://schemas.microsoft.com/office/drawing/2014/main" id="{27D55444-3306-B75D-868F-88699F6D202E}"/>
              </a:ext>
            </a:extLst>
          </p:cNvPr>
          <p:cNvPicPr>
            <a:picLocks noChangeAspect="1"/>
          </p:cNvPicPr>
          <p:nvPr/>
        </p:nvPicPr>
        <p:blipFill>
          <a:blip r:embed="rId4"/>
          <a:stretch>
            <a:fillRect/>
          </a:stretch>
        </p:blipFill>
        <p:spPr>
          <a:xfrm>
            <a:off x="4785428" y="2735171"/>
            <a:ext cx="215504" cy="220515"/>
          </a:xfrm>
          <a:prstGeom prst="rect">
            <a:avLst/>
          </a:prstGeom>
        </p:spPr>
      </p:pic>
      <p:pic>
        <p:nvPicPr>
          <p:cNvPr id="66" name="Picture 65">
            <a:extLst>
              <a:ext uri="{FF2B5EF4-FFF2-40B4-BE49-F238E27FC236}">
                <a16:creationId xmlns:a16="http://schemas.microsoft.com/office/drawing/2014/main" id="{B68B0340-149D-7D38-DF68-4D296E5D4D5C}"/>
              </a:ext>
            </a:extLst>
          </p:cNvPr>
          <p:cNvPicPr>
            <a:picLocks noChangeAspect="1"/>
          </p:cNvPicPr>
          <p:nvPr/>
        </p:nvPicPr>
        <p:blipFill>
          <a:blip r:embed="rId5"/>
          <a:stretch>
            <a:fillRect/>
          </a:stretch>
        </p:blipFill>
        <p:spPr>
          <a:xfrm>
            <a:off x="4886944" y="2871415"/>
            <a:ext cx="376486" cy="376486"/>
          </a:xfrm>
          <a:prstGeom prst="rect">
            <a:avLst/>
          </a:prstGeom>
        </p:spPr>
      </p:pic>
      <p:pic>
        <p:nvPicPr>
          <p:cNvPr id="67" name="Picture 66">
            <a:extLst>
              <a:ext uri="{FF2B5EF4-FFF2-40B4-BE49-F238E27FC236}">
                <a16:creationId xmlns:a16="http://schemas.microsoft.com/office/drawing/2014/main" id="{34121676-6F63-17BC-A198-69B4209A714D}"/>
              </a:ext>
            </a:extLst>
          </p:cNvPr>
          <p:cNvPicPr>
            <a:picLocks noChangeAspect="1"/>
          </p:cNvPicPr>
          <p:nvPr/>
        </p:nvPicPr>
        <p:blipFill>
          <a:blip r:embed="rId5"/>
          <a:stretch>
            <a:fillRect/>
          </a:stretch>
        </p:blipFill>
        <p:spPr>
          <a:xfrm>
            <a:off x="2373757" y="2946035"/>
            <a:ext cx="376486" cy="376486"/>
          </a:xfrm>
          <a:prstGeom prst="rect">
            <a:avLst/>
          </a:prstGeom>
        </p:spPr>
      </p:pic>
      <p:pic>
        <p:nvPicPr>
          <p:cNvPr id="72" name="Picture 71">
            <a:extLst>
              <a:ext uri="{FF2B5EF4-FFF2-40B4-BE49-F238E27FC236}">
                <a16:creationId xmlns:a16="http://schemas.microsoft.com/office/drawing/2014/main" id="{6AAB97F7-3202-1666-8E6C-7BACC8F3E543}"/>
              </a:ext>
            </a:extLst>
          </p:cNvPr>
          <p:cNvPicPr>
            <a:picLocks noChangeAspect="1"/>
          </p:cNvPicPr>
          <p:nvPr/>
        </p:nvPicPr>
        <p:blipFill>
          <a:blip r:embed="rId6"/>
          <a:stretch>
            <a:fillRect/>
          </a:stretch>
        </p:blipFill>
        <p:spPr>
          <a:xfrm>
            <a:off x="8496112" y="2623816"/>
            <a:ext cx="731520" cy="731520"/>
          </a:xfrm>
          <a:prstGeom prst="rect">
            <a:avLst/>
          </a:prstGeom>
        </p:spPr>
      </p:pic>
      <p:pic>
        <p:nvPicPr>
          <p:cNvPr id="77" name="Picture 76">
            <a:extLst>
              <a:ext uri="{FF2B5EF4-FFF2-40B4-BE49-F238E27FC236}">
                <a16:creationId xmlns:a16="http://schemas.microsoft.com/office/drawing/2014/main" id="{2FC6ABFB-7790-27D1-8D3C-08542051CBE3}"/>
              </a:ext>
            </a:extLst>
          </p:cNvPr>
          <p:cNvPicPr>
            <a:picLocks noChangeAspect="1"/>
          </p:cNvPicPr>
          <p:nvPr/>
        </p:nvPicPr>
        <p:blipFill>
          <a:blip r:embed="rId6"/>
          <a:stretch>
            <a:fillRect/>
          </a:stretch>
        </p:blipFill>
        <p:spPr>
          <a:xfrm>
            <a:off x="11056900" y="2623816"/>
            <a:ext cx="731520" cy="731520"/>
          </a:xfrm>
          <a:prstGeom prst="rect">
            <a:avLst/>
          </a:prstGeom>
        </p:spPr>
      </p:pic>
      <p:sp>
        <p:nvSpPr>
          <p:cNvPr id="79" name="Rounded Rectangle 88">
            <a:extLst>
              <a:ext uri="{FF2B5EF4-FFF2-40B4-BE49-F238E27FC236}">
                <a16:creationId xmlns:a16="http://schemas.microsoft.com/office/drawing/2014/main" id="{4B99A3E6-FDFF-A726-8918-4A7C1B13F959}"/>
              </a:ext>
            </a:extLst>
          </p:cNvPr>
          <p:cNvSpPr/>
          <p:nvPr/>
        </p:nvSpPr>
        <p:spPr>
          <a:xfrm>
            <a:off x="9635641" y="2623816"/>
            <a:ext cx="109728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900"/>
              <a:t>Continuous monitoring of the progress throughout </a:t>
            </a:r>
          </a:p>
          <a:p>
            <a:pPr algn="ctr"/>
            <a:endParaRPr lang="en-GB" sz="900"/>
          </a:p>
        </p:txBody>
      </p:sp>
      <p:sp>
        <p:nvSpPr>
          <p:cNvPr id="144" name="AutoShape 63">
            <a:extLst>
              <a:ext uri="{FF2B5EF4-FFF2-40B4-BE49-F238E27FC236}">
                <a16:creationId xmlns:a16="http://schemas.microsoft.com/office/drawing/2014/main" id="{2F50A600-BA43-5362-FEE0-D31EA420237D}"/>
              </a:ext>
            </a:extLst>
          </p:cNvPr>
          <p:cNvSpPr>
            <a:spLocks noChangeArrowheads="1"/>
          </p:cNvSpPr>
          <p:nvPr/>
        </p:nvSpPr>
        <p:spPr bwMode="auto">
          <a:xfrm>
            <a:off x="958747" y="1267419"/>
            <a:ext cx="4553505" cy="365760"/>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1: REFERRAL PROCESSING </a:t>
            </a:r>
          </a:p>
        </p:txBody>
      </p:sp>
      <p:sp>
        <p:nvSpPr>
          <p:cNvPr id="145" name="AutoShape 63">
            <a:extLst>
              <a:ext uri="{FF2B5EF4-FFF2-40B4-BE49-F238E27FC236}">
                <a16:creationId xmlns:a16="http://schemas.microsoft.com/office/drawing/2014/main" id="{9FE3B2FA-FD2D-C037-B494-46136979C2DF}"/>
              </a:ext>
            </a:extLst>
          </p:cNvPr>
          <p:cNvSpPr>
            <a:spLocks noChangeArrowheads="1"/>
          </p:cNvSpPr>
          <p:nvPr/>
        </p:nvSpPr>
        <p:spPr bwMode="auto">
          <a:xfrm>
            <a:off x="8496112" y="1268399"/>
            <a:ext cx="3481132" cy="363801"/>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3: REHABILITAION SERVICES</a:t>
            </a:r>
          </a:p>
        </p:txBody>
      </p:sp>
      <p:sp>
        <p:nvSpPr>
          <p:cNvPr id="146" name="AutoShape 63">
            <a:extLst>
              <a:ext uri="{FF2B5EF4-FFF2-40B4-BE49-F238E27FC236}">
                <a16:creationId xmlns:a16="http://schemas.microsoft.com/office/drawing/2014/main" id="{43AF03CE-C682-6C7C-D78E-CD2188D3EB07}"/>
              </a:ext>
            </a:extLst>
          </p:cNvPr>
          <p:cNvSpPr>
            <a:spLocks noChangeArrowheads="1"/>
          </p:cNvSpPr>
          <p:nvPr/>
        </p:nvSpPr>
        <p:spPr bwMode="auto">
          <a:xfrm>
            <a:off x="5512252" y="1267419"/>
            <a:ext cx="2983857" cy="365760"/>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2: ADMISSION</a:t>
            </a:r>
          </a:p>
        </p:txBody>
      </p:sp>
      <p:cxnSp>
        <p:nvCxnSpPr>
          <p:cNvPr id="152" name="Straight Arrow Connector 151">
            <a:extLst>
              <a:ext uri="{FF2B5EF4-FFF2-40B4-BE49-F238E27FC236}">
                <a16:creationId xmlns:a16="http://schemas.microsoft.com/office/drawing/2014/main" id="{E5771C5C-C2A3-8D19-5A55-4EE3955878D6}"/>
              </a:ext>
            </a:extLst>
          </p:cNvPr>
          <p:cNvCxnSpPr>
            <a:cxnSpLocks/>
          </p:cNvCxnSpPr>
          <p:nvPr/>
        </p:nvCxnSpPr>
        <p:spPr>
          <a:xfrm>
            <a:off x="1294280" y="1138824"/>
            <a:ext cx="0" cy="257189"/>
          </a:xfrm>
          <a:prstGeom prst="straightConnector1">
            <a:avLst/>
          </a:prstGeom>
          <a:noFill/>
          <a:ln w="19050" cap="flat" cmpd="sng" algn="ctr">
            <a:solidFill>
              <a:sysClr val="windowText" lastClr="000000"/>
            </a:solidFill>
            <a:prstDash val="solid"/>
            <a:tailEnd type="oval" w="med" len="med"/>
          </a:ln>
          <a:effectLst/>
        </p:spPr>
      </p:cxnSp>
      <p:sp>
        <p:nvSpPr>
          <p:cNvPr id="156" name="TextBox 155">
            <a:extLst>
              <a:ext uri="{FF2B5EF4-FFF2-40B4-BE49-F238E27FC236}">
                <a16:creationId xmlns:a16="http://schemas.microsoft.com/office/drawing/2014/main" id="{E3E82AD6-15C5-5F15-307B-C64B22156ABB}"/>
              </a:ext>
            </a:extLst>
          </p:cNvPr>
          <p:cNvSpPr txBox="1"/>
          <p:nvPr/>
        </p:nvSpPr>
        <p:spPr>
          <a:xfrm>
            <a:off x="1175083" y="885871"/>
            <a:ext cx="2488597" cy="276999"/>
          </a:xfrm>
          <a:prstGeom prst="rect">
            <a:avLst/>
          </a:prstGeom>
          <a:noFill/>
        </p:spPr>
        <p:txBody>
          <a:bodyPr wrap="square" rtlCol="0">
            <a:spAutoFit/>
          </a:bodyPr>
          <a:lstStyle/>
          <a:p>
            <a:r>
              <a:rPr lang="en-US" sz="1200"/>
              <a:t>Referral processed with in 10 days</a:t>
            </a:r>
          </a:p>
        </p:txBody>
      </p:sp>
      <p:cxnSp>
        <p:nvCxnSpPr>
          <p:cNvPr id="157" name="Straight Arrow Connector 156">
            <a:extLst>
              <a:ext uri="{FF2B5EF4-FFF2-40B4-BE49-F238E27FC236}">
                <a16:creationId xmlns:a16="http://schemas.microsoft.com/office/drawing/2014/main" id="{69D44B2F-E221-5FE6-9CAF-3B7ADA362BDC}"/>
              </a:ext>
            </a:extLst>
          </p:cNvPr>
          <p:cNvCxnSpPr>
            <a:cxnSpLocks/>
          </p:cNvCxnSpPr>
          <p:nvPr/>
        </p:nvCxnSpPr>
        <p:spPr>
          <a:xfrm>
            <a:off x="5757953" y="1080018"/>
            <a:ext cx="0" cy="257189"/>
          </a:xfrm>
          <a:prstGeom prst="straightConnector1">
            <a:avLst/>
          </a:prstGeom>
          <a:noFill/>
          <a:ln w="19050" cap="flat" cmpd="sng" algn="ctr">
            <a:solidFill>
              <a:sysClr val="windowText" lastClr="000000"/>
            </a:solidFill>
            <a:prstDash val="solid"/>
            <a:tailEnd type="oval" w="med" len="med"/>
          </a:ln>
          <a:effectLst/>
        </p:spPr>
      </p:cxnSp>
      <p:sp>
        <p:nvSpPr>
          <p:cNvPr id="158" name="TextBox 157">
            <a:extLst>
              <a:ext uri="{FF2B5EF4-FFF2-40B4-BE49-F238E27FC236}">
                <a16:creationId xmlns:a16="http://schemas.microsoft.com/office/drawing/2014/main" id="{96479C54-0E1F-90CF-EF28-1439776D6199}"/>
              </a:ext>
            </a:extLst>
          </p:cNvPr>
          <p:cNvSpPr txBox="1"/>
          <p:nvPr/>
        </p:nvSpPr>
        <p:spPr>
          <a:xfrm>
            <a:off x="5625172" y="610278"/>
            <a:ext cx="2534577" cy="461665"/>
          </a:xfrm>
          <a:prstGeom prst="rect">
            <a:avLst/>
          </a:prstGeom>
          <a:noFill/>
        </p:spPr>
        <p:txBody>
          <a:bodyPr wrap="square" rtlCol="0">
            <a:spAutoFit/>
          </a:bodyPr>
          <a:lstStyle/>
          <a:p>
            <a:r>
              <a:rPr lang="en-US" sz="1200"/>
              <a:t>6—8 weeks, average waiting time</a:t>
            </a:r>
          </a:p>
          <a:p>
            <a:r>
              <a:rPr lang="en-US" sz="1200"/>
              <a:t>(Emergency admitted fast-track)</a:t>
            </a:r>
          </a:p>
        </p:txBody>
      </p:sp>
      <p:cxnSp>
        <p:nvCxnSpPr>
          <p:cNvPr id="160" name="Straight Arrow Connector 159">
            <a:extLst>
              <a:ext uri="{FF2B5EF4-FFF2-40B4-BE49-F238E27FC236}">
                <a16:creationId xmlns:a16="http://schemas.microsoft.com/office/drawing/2014/main" id="{56AC8C4F-DC5C-5A1C-10D0-D4C6C45C7C27}"/>
              </a:ext>
            </a:extLst>
          </p:cNvPr>
          <p:cNvCxnSpPr>
            <a:cxnSpLocks/>
          </p:cNvCxnSpPr>
          <p:nvPr/>
        </p:nvCxnSpPr>
        <p:spPr>
          <a:xfrm>
            <a:off x="8864500" y="1080018"/>
            <a:ext cx="0" cy="257189"/>
          </a:xfrm>
          <a:prstGeom prst="straightConnector1">
            <a:avLst/>
          </a:prstGeom>
          <a:noFill/>
          <a:ln w="19050" cap="flat" cmpd="sng" algn="ctr">
            <a:solidFill>
              <a:sysClr val="windowText" lastClr="000000"/>
            </a:solidFill>
            <a:prstDash val="solid"/>
            <a:tailEnd type="oval" w="med" len="med"/>
          </a:ln>
          <a:effectLst/>
        </p:spPr>
      </p:cxnSp>
      <p:sp>
        <p:nvSpPr>
          <p:cNvPr id="161" name="TextBox 160">
            <a:extLst>
              <a:ext uri="{FF2B5EF4-FFF2-40B4-BE49-F238E27FC236}">
                <a16:creationId xmlns:a16="http://schemas.microsoft.com/office/drawing/2014/main" id="{F32FC568-3837-A124-79E0-207440C0A632}"/>
              </a:ext>
            </a:extLst>
          </p:cNvPr>
          <p:cNvSpPr txBox="1"/>
          <p:nvPr/>
        </p:nvSpPr>
        <p:spPr>
          <a:xfrm>
            <a:off x="8742455" y="731977"/>
            <a:ext cx="1685880" cy="276999"/>
          </a:xfrm>
          <a:prstGeom prst="rect">
            <a:avLst/>
          </a:prstGeom>
          <a:noFill/>
        </p:spPr>
        <p:txBody>
          <a:bodyPr wrap="square" rtlCol="0">
            <a:spAutoFit/>
          </a:bodyPr>
          <a:lstStyle/>
          <a:p>
            <a:r>
              <a:rPr lang="en-US" sz="1200"/>
              <a:t>3 weeks, average stay</a:t>
            </a:r>
          </a:p>
        </p:txBody>
      </p:sp>
      <p:sp>
        <p:nvSpPr>
          <p:cNvPr id="4" name="TextBox 157">
            <a:extLst>
              <a:ext uri="{FF2B5EF4-FFF2-40B4-BE49-F238E27FC236}">
                <a16:creationId xmlns:a16="http://schemas.microsoft.com/office/drawing/2014/main" id="{EF314EF0-59D5-6E54-7106-8C39DD89723A}"/>
              </a:ext>
            </a:extLst>
          </p:cNvPr>
          <p:cNvSpPr txBox="1">
            <a:spLocks noChangeArrowheads="1"/>
          </p:cNvSpPr>
          <p:nvPr/>
        </p:nvSpPr>
        <p:spPr bwMode="auto">
          <a:xfrm>
            <a:off x="946467" y="3236074"/>
            <a:ext cx="9906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100" kern="0">
                <a:solidFill>
                  <a:prstClr val="black"/>
                </a:solidFill>
              </a:rPr>
              <a:t>Rehab centre</a:t>
            </a:r>
            <a:endParaRPr kumimoji="0" lang="en-GB" altLang="en-US" sz="1200" b="0" i="0" u="none" strike="noStrike" kern="0" cap="none" spc="0" normalizeH="0" baseline="0" noProof="0">
              <a:ln>
                <a:noFill/>
              </a:ln>
              <a:solidFill>
                <a:prstClr val="black"/>
              </a:solidFill>
              <a:effectLst/>
              <a:uLnTx/>
              <a:uFillTx/>
              <a:latin typeface="Calibri" pitchFamily="34" charset="0"/>
            </a:endParaRPr>
          </a:p>
        </p:txBody>
      </p:sp>
      <p:pic>
        <p:nvPicPr>
          <p:cNvPr id="9" name="Picture 8">
            <a:extLst>
              <a:ext uri="{FF2B5EF4-FFF2-40B4-BE49-F238E27FC236}">
                <a16:creationId xmlns:a16="http://schemas.microsoft.com/office/drawing/2014/main" id="{D0D0258F-F6AC-90FE-AAAB-AE10323667F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8747" y="2655808"/>
            <a:ext cx="671067" cy="479334"/>
          </a:xfrm>
          <a:prstGeom prst="rect">
            <a:avLst/>
          </a:prstGeom>
        </p:spPr>
      </p:pic>
      <p:sp>
        <p:nvSpPr>
          <p:cNvPr id="12" name="TextBox 11">
            <a:extLst>
              <a:ext uri="{FF2B5EF4-FFF2-40B4-BE49-F238E27FC236}">
                <a16:creationId xmlns:a16="http://schemas.microsoft.com/office/drawing/2014/main" id="{C4A7EA43-2942-8A31-1218-AFE0AE07839A}"/>
              </a:ext>
            </a:extLst>
          </p:cNvPr>
          <p:cNvSpPr txBox="1"/>
          <p:nvPr/>
        </p:nvSpPr>
        <p:spPr>
          <a:xfrm>
            <a:off x="9404601" y="5597464"/>
            <a:ext cx="2646984" cy="461665"/>
          </a:xfrm>
          <a:prstGeom prst="rect">
            <a:avLst/>
          </a:prstGeom>
          <a:noFill/>
          <a:ln w="12700">
            <a:solidFill>
              <a:schemeClr val="tx1"/>
            </a:solidFill>
          </a:ln>
        </p:spPr>
        <p:txBody>
          <a:bodyPr wrap="square" lIns="91440" tIns="45720" rIns="91440" bIns="45720" rtlCol="0" anchor="t">
            <a:spAutoFit/>
          </a:bodyPr>
          <a:lstStyle/>
          <a:p>
            <a:r>
              <a:rPr lang="nb-NO" sz="1200"/>
              <a:t>GP = General </a:t>
            </a:r>
            <a:r>
              <a:rPr lang="nb-NO" sz="1200" err="1"/>
              <a:t>Practitioner</a:t>
            </a:r>
            <a:endParaRPr lang="nb-NO" sz="1200"/>
          </a:p>
          <a:p>
            <a:r>
              <a:rPr lang="nb-NO" sz="1200"/>
              <a:t>RKI =  Rehab = </a:t>
            </a:r>
            <a:r>
              <a:rPr lang="nb-NO" sz="1200" err="1"/>
              <a:t>Rehabilitation</a:t>
            </a:r>
            <a:r>
              <a:rPr lang="nb-NO" sz="1200"/>
              <a:t> </a:t>
            </a:r>
            <a:r>
              <a:rPr lang="nb-NO" sz="1200" err="1"/>
              <a:t>center</a:t>
            </a:r>
            <a:r>
              <a:rPr lang="nb-NO" sz="1200"/>
              <a:t> </a:t>
            </a:r>
            <a:endParaRPr lang="nb-NO" sz="1200">
              <a:ea typeface="Calibri"/>
              <a:cs typeface="Calibri"/>
            </a:endParaRPr>
          </a:p>
        </p:txBody>
      </p:sp>
    </p:spTree>
    <p:extLst>
      <p:ext uri="{BB962C8B-B14F-4D97-AF65-F5344CB8AC3E}">
        <p14:creationId xmlns:p14="http://schemas.microsoft.com/office/powerpoint/2010/main" val="1147765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D102617-AE7D-5446-E071-B29183CEB13B}"/>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DB25FA55-B67B-ECED-F17A-C60230D1B73A}"/>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Visuals - diagram</a:t>
            </a:r>
            <a:endParaRPr lang="nb-NO" sz="4800"/>
          </a:p>
        </p:txBody>
      </p:sp>
      <p:pic>
        <p:nvPicPr>
          <p:cNvPr id="4" name="Picture 3" descr="A green text on a black background&#10;&#10;AI-generated content may be incorrect.">
            <a:extLst>
              <a:ext uri="{FF2B5EF4-FFF2-40B4-BE49-F238E27FC236}">
                <a16:creationId xmlns:a16="http://schemas.microsoft.com/office/drawing/2014/main" id="{52219F19-3119-AF24-E338-7DFA92AB04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5" name="TextBox 4">
            <a:extLst>
              <a:ext uri="{FF2B5EF4-FFF2-40B4-BE49-F238E27FC236}">
                <a16:creationId xmlns:a16="http://schemas.microsoft.com/office/drawing/2014/main" id="{36A523AD-D561-C3B2-2BBC-FEF9B13765E5}"/>
              </a:ext>
            </a:extLst>
          </p:cNvPr>
          <p:cNvSpPr txBox="1"/>
          <p:nvPr/>
        </p:nvSpPr>
        <p:spPr>
          <a:xfrm>
            <a:off x="717550" y="3622586"/>
            <a:ext cx="6096000" cy="923330"/>
          </a:xfrm>
          <a:prstGeom prst="rect">
            <a:avLst/>
          </a:prstGeom>
          <a:noFill/>
          <a:ln w="12700">
            <a:solidFill>
              <a:schemeClr val="bg1"/>
            </a:solidFill>
          </a:ln>
        </p:spPr>
        <p:txBody>
          <a:bodyPr wrap="square" lIns="91440" tIns="45720" rIns="91440" bIns="45720" anchor="t">
            <a:spAutoFit/>
          </a:bodyPr>
          <a:lstStyle/>
          <a:p>
            <a:r>
              <a:rPr lang="en-US"/>
              <a:t>The next slides show detailed diagrams of touchpoints. ​</a:t>
            </a:r>
          </a:p>
          <a:p>
            <a:endParaRPr lang="en-US"/>
          </a:p>
          <a:p>
            <a:r>
              <a:rPr lang="en-US"/>
              <a:t>The diagram spans 4 pages.</a:t>
            </a:r>
            <a:endParaRPr lang="nb-NO"/>
          </a:p>
        </p:txBody>
      </p:sp>
    </p:spTree>
    <p:extLst>
      <p:ext uri="{BB962C8B-B14F-4D97-AF65-F5344CB8AC3E}">
        <p14:creationId xmlns:p14="http://schemas.microsoft.com/office/powerpoint/2010/main" val="1951185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5B47A1-D7F4-58F1-963B-6BD86AF41F2C}"/>
              </a:ext>
            </a:extLst>
          </p:cNvPr>
          <p:cNvSpPr>
            <a:spLocks noGrp="1"/>
          </p:cNvSpPr>
          <p:nvPr>
            <p:ph type="sldNum" sz="quarter" idx="12"/>
          </p:nvPr>
        </p:nvSpPr>
        <p:spPr/>
        <p:txBody>
          <a:bodyPr/>
          <a:lstStyle/>
          <a:p>
            <a:fld id="{5751DFAA-887F-4071-8EAD-E8CA316FCF06}" type="slidenum">
              <a:rPr lang="en-GB" smtClean="0"/>
              <a:t>9</a:t>
            </a:fld>
            <a:endParaRPr lang="en-GB"/>
          </a:p>
        </p:txBody>
      </p:sp>
      <p:pic>
        <p:nvPicPr>
          <p:cNvPr id="13" name="Picture 12">
            <a:extLst>
              <a:ext uri="{FF2B5EF4-FFF2-40B4-BE49-F238E27FC236}">
                <a16:creationId xmlns:a16="http://schemas.microsoft.com/office/drawing/2014/main" id="{0B39020A-81DC-63E8-DC0D-F7237C2A44A2}"/>
              </a:ext>
            </a:extLst>
          </p:cNvPr>
          <p:cNvPicPr>
            <a:picLocks noChangeAspect="1"/>
          </p:cNvPicPr>
          <p:nvPr/>
        </p:nvPicPr>
        <p:blipFill>
          <a:blip r:embed="rId3"/>
          <a:stretch>
            <a:fillRect/>
          </a:stretch>
        </p:blipFill>
        <p:spPr>
          <a:xfrm>
            <a:off x="260034" y="1092697"/>
            <a:ext cx="11801337" cy="1042995"/>
          </a:xfrm>
          <a:prstGeom prst="rect">
            <a:avLst/>
          </a:prstGeom>
        </p:spPr>
      </p:pic>
      <p:pic>
        <p:nvPicPr>
          <p:cNvPr id="15" name="Picture 14">
            <a:extLst>
              <a:ext uri="{FF2B5EF4-FFF2-40B4-BE49-F238E27FC236}">
                <a16:creationId xmlns:a16="http://schemas.microsoft.com/office/drawing/2014/main" id="{518E9058-614D-98EF-9C50-3B782A8618FE}"/>
              </a:ext>
            </a:extLst>
          </p:cNvPr>
          <p:cNvPicPr>
            <a:picLocks noChangeAspect="1"/>
          </p:cNvPicPr>
          <p:nvPr/>
        </p:nvPicPr>
        <p:blipFill>
          <a:blip r:embed="rId3"/>
          <a:stretch>
            <a:fillRect/>
          </a:stretch>
        </p:blipFill>
        <p:spPr>
          <a:xfrm>
            <a:off x="260034" y="2253666"/>
            <a:ext cx="11801337" cy="1017619"/>
          </a:xfrm>
          <a:prstGeom prst="rect">
            <a:avLst/>
          </a:prstGeom>
        </p:spPr>
      </p:pic>
      <p:pic>
        <p:nvPicPr>
          <p:cNvPr id="19" name="Picture 18">
            <a:extLst>
              <a:ext uri="{FF2B5EF4-FFF2-40B4-BE49-F238E27FC236}">
                <a16:creationId xmlns:a16="http://schemas.microsoft.com/office/drawing/2014/main" id="{AE07F76E-619B-3439-4884-E4DCD7A33C90}"/>
              </a:ext>
            </a:extLst>
          </p:cNvPr>
          <p:cNvPicPr>
            <a:picLocks noChangeAspect="1"/>
          </p:cNvPicPr>
          <p:nvPr/>
        </p:nvPicPr>
        <p:blipFill>
          <a:blip r:embed="rId3"/>
          <a:stretch>
            <a:fillRect/>
          </a:stretch>
        </p:blipFill>
        <p:spPr>
          <a:xfrm>
            <a:off x="260034" y="3389259"/>
            <a:ext cx="11801337" cy="1148182"/>
          </a:xfrm>
          <a:prstGeom prst="rect">
            <a:avLst/>
          </a:prstGeom>
        </p:spPr>
      </p:pic>
      <p:pic>
        <p:nvPicPr>
          <p:cNvPr id="20" name="Picture 19">
            <a:extLst>
              <a:ext uri="{FF2B5EF4-FFF2-40B4-BE49-F238E27FC236}">
                <a16:creationId xmlns:a16="http://schemas.microsoft.com/office/drawing/2014/main" id="{17AA526C-263E-1608-D33E-FDB3A59A8F29}"/>
              </a:ext>
            </a:extLst>
          </p:cNvPr>
          <p:cNvPicPr>
            <a:picLocks noChangeAspect="1"/>
          </p:cNvPicPr>
          <p:nvPr/>
        </p:nvPicPr>
        <p:blipFill>
          <a:blip r:embed="rId3"/>
          <a:stretch>
            <a:fillRect/>
          </a:stretch>
        </p:blipFill>
        <p:spPr>
          <a:xfrm>
            <a:off x="260034" y="4650243"/>
            <a:ext cx="11801337" cy="1099850"/>
          </a:xfrm>
          <a:prstGeom prst="rect">
            <a:avLst/>
          </a:prstGeom>
        </p:spPr>
      </p:pic>
      <p:sp>
        <p:nvSpPr>
          <p:cNvPr id="22" name="TextBox 157">
            <a:extLst>
              <a:ext uri="{FF2B5EF4-FFF2-40B4-BE49-F238E27FC236}">
                <a16:creationId xmlns:a16="http://schemas.microsoft.com/office/drawing/2014/main" id="{78FB45F6-461F-6A75-C20D-EC8C1FB83294}"/>
              </a:ext>
            </a:extLst>
          </p:cNvPr>
          <p:cNvSpPr txBox="1">
            <a:spLocks noChangeArrowheads="1"/>
          </p:cNvSpPr>
          <p:nvPr/>
        </p:nvSpPr>
        <p:spPr bwMode="auto">
          <a:xfrm>
            <a:off x="362827" y="1883016"/>
            <a:ext cx="69001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200" b="0" i="0" u="none" strike="noStrike" kern="0" cap="none" spc="0" normalizeH="0" baseline="0" noProof="0">
                <a:ln>
                  <a:noFill/>
                </a:ln>
                <a:solidFill>
                  <a:prstClr val="black"/>
                </a:solidFill>
                <a:effectLst/>
                <a:uLnTx/>
                <a:uFillTx/>
                <a:latin typeface="Calibri" pitchFamily="34" charset="0"/>
              </a:rPr>
              <a:t>Patient</a:t>
            </a:r>
            <a:endParaRPr kumimoji="0" lang="en-GB" altLang="en-US" sz="1400" b="0" i="0" u="none" strike="noStrike" kern="0" cap="none" spc="0" normalizeH="0" baseline="0" noProof="0">
              <a:ln>
                <a:noFill/>
              </a:ln>
              <a:solidFill>
                <a:prstClr val="black"/>
              </a:solidFill>
              <a:effectLst/>
              <a:uLnTx/>
              <a:uFillTx/>
              <a:latin typeface="Calibri" pitchFamily="34" charset="0"/>
            </a:endParaRPr>
          </a:p>
        </p:txBody>
      </p:sp>
      <p:pic>
        <p:nvPicPr>
          <p:cNvPr id="23" name="Picture 22">
            <a:extLst>
              <a:ext uri="{FF2B5EF4-FFF2-40B4-BE49-F238E27FC236}">
                <a16:creationId xmlns:a16="http://schemas.microsoft.com/office/drawing/2014/main" id="{C1523DD1-DE16-C2D5-704F-0576A3E9AE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6666" y="1190144"/>
            <a:ext cx="538281" cy="710312"/>
          </a:xfrm>
          <a:prstGeom prst="rect">
            <a:avLst/>
          </a:prstGeom>
        </p:spPr>
      </p:pic>
      <p:pic>
        <p:nvPicPr>
          <p:cNvPr id="24" name="Picture 23">
            <a:extLst>
              <a:ext uri="{FF2B5EF4-FFF2-40B4-BE49-F238E27FC236}">
                <a16:creationId xmlns:a16="http://schemas.microsoft.com/office/drawing/2014/main" id="{812FF888-DEE1-155D-A1A0-2F72129D8BD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0906" y="2323503"/>
            <a:ext cx="731520" cy="731520"/>
          </a:xfrm>
          <a:prstGeom prst="rect">
            <a:avLst/>
          </a:prstGeom>
        </p:spPr>
      </p:pic>
      <p:sp>
        <p:nvSpPr>
          <p:cNvPr id="27" name="TextBox 157">
            <a:extLst>
              <a:ext uri="{FF2B5EF4-FFF2-40B4-BE49-F238E27FC236}">
                <a16:creationId xmlns:a16="http://schemas.microsoft.com/office/drawing/2014/main" id="{803D83B5-7162-A9AB-E6BC-E279A096CB9D}"/>
              </a:ext>
            </a:extLst>
          </p:cNvPr>
          <p:cNvSpPr txBox="1">
            <a:spLocks noChangeArrowheads="1"/>
          </p:cNvSpPr>
          <p:nvPr/>
        </p:nvSpPr>
        <p:spPr bwMode="auto">
          <a:xfrm>
            <a:off x="338586" y="2880754"/>
            <a:ext cx="10891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altLang="en-US" sz="1200" b="0" i="0" u="none" strike="noStrike" kern="0" cap="none" spc="0" normalizeH="0" baseline="0" noProof="0">
                <a:ln>
                  <a:noFill/>
                </a:ln>
                <a:solidFill>
                  <a:prstClr val="black"/>
                </a:solidFill>
                <a:effectLst/>
                <a:uLnTx/>
                <a:uFillTx/>
                <a:latin typeface="Calibri" pitchFamily="34" charset="0"/>
              </a:rPr>
              <a:t>General Practitioner</a:t>
            </a:r>
            <a:endParaRPr kumimoji="0" lang="en-GB" altLang="en-US" sz="1400" b="0" i="0" u="none" strike="noStrike" kern="0" cap="none" spc="0" normalizeH="0" baseline="0" noProof="0">
              <a:ln>
                <a:noFill/>
              </a:ln>
              <a:solidFill>
                <a:prstClr val="black"/>
              </a:solidFill>
              <a:effectLst/>
              <a:uLnTx/>
              <a:uFillTx/>
              <a:latin typeface="Calibri" pitchFamily="34" charset="0"/>
            </a:endParaRPr>
          </a:p>
        </p:txBody>
      </p:sp>
      <p:sp>
        <p:nvSpPr>
          <p:cNvPr id="35" name="TextBox 157">
            <a:extLst>
              <a:ext uri="{FF2B5EF4-FFF2-40B4-BE49-F238E27FC236}">
                <a16:creationId xmlns:a16="http://schemas.microsoft.com/office/drawing/2014/main" id="{C423A876-AC8C-9344-72A6-5A3758B7237A}"/>
              </a:ext>
            </a:extLst>
          </p:cNvPr>
          <p:cNvSpPr txBox="1">
            <a:spLocks noChangeArrowheads="1"/>
          </p:cNvSpPr>
          <p:nvPr/>
        </p:nvSpPr>
        <p:spPr bwMode="auto">
          <a:xfrm>
            <a:off x="488447" y="4138980"/>
            <a:ext cx="85184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200" kern="0">
                <a:solidFill>
                  <a:prstClr val="black"/>
                </a:solidFill>
              </a:rPr>
              <a:t>RKI</a:t>
            </a:r>
            <a:endParaRPr kumimoji="0" lang="en-GB" altLang="en-US" sz="1200" b="0" i="0" u="none" strike="noStrike" kern="0" cap="none" spc="0" normalizeH="0" baseline="0" noProof="0">
              <a:ln>
                <a:noFill/>
              </a:ln>
              <a:solidFill>
                <a:prstClr val="black"/>
              </a:solidFill>
              <a:effectLst/>
              <a:uLnTx/>
              <a:uFillTx/>
              <a:latin typeface="Calibri" pitchFamily="34" charset="0"/>
            </a:endParaRPr>
          </a:p>
        </p:txBody>
      </p:sp>
      <p:sp>
        <p:nvSpPr>
          <p:cNvPr id="38" name="TextBox 157">
            <a:extLst>
              <a:ext uri="{FF2B5EF4-FFF2-40B4-BE49-F238E27FC236}">
                <a16:creationId xmlns:a16="http://schemas.microsoft.com/office/drawing/2014/main" id="{927D6C46-1F7A-89B7-8DA7-9A6A90D0F6C6}"/>
              </a:ext>
            </a:extLst>
          </p:cNvPr>
          <p:cNvSpPr txBox="1">
            <a:spLocks noChangeArrowheads="1"/>
          </p:cNvSpPr>
          <p:nvPr/>
        </p:nvSpPr>
        <p:spPr bwMode="auto">
          <a:xfrm>
            <a:off x="358567" y="5357969"/>
            <a:ext cx="990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lang="en-GB" altLang="en-US" sz="1200" kern="0">
                <a:solidFill>
                  <a:prstClr val="black"/>
                </a:solidFill>
              </a:rPr>
              <a:t>Rehab centre</a:t>
            </a:r>
            <a:endParaRPr kumimoji="0" lang="en-GB" altLang="en-US" sz="1400" b="0" i="0" u="none" strike="noStrike" kern="0" cap="none" spc="0" normalizeH="0" baseline="0" noProof="0">
              <a:ln>
                <a:noFill/>
              </a:ln>
              <a:solidFill>
                <a:prstClr val="black"/>
              </a:solidFill>
              <a:effectLst/>
              <a:uLnTx/>
              <a:uFillTx/>
              <a:latin typeface="Calibri" pitchFamily="34" charset="0"/>
            </a:endParaRPr>
          </a:p>
        </p:txBody>
      </p:sp>
      <p:pic>
        <p:nvPicPr>
          <p:cNvPr id="39" name="Picture 38">
            <a:extLst>
              <a:ext uri="{FF2B5EF4-FFF2-40B4-BE49-F238E27FC236}">
                <a16:creationId xmlns:a16="http://schemas.microsoft.com/office/drawing/2014/main" id="{DAAF352F-39BF-4040-6B18-F1C8FE4EAC1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3234" y="4758996"/>
            <a:ext cx="731520" cy="522515"/>
          </a:xfrm>
          <a:prstGeom prst="rect">
            <a:avLst/>
          </a:prstGeom>
        </p:spPr>
      </p:pic>
      <p:sp>
        <p:nvSpPr>
          <p:cNvPr id="47" name="Rounded Rectangle 88">
            <a:extLst>
              <a:ext uri="{FF2B5EF4-FFF2-40B4-BE49-F238E27FC236}">
                <a16:creationId xmlns:a16="http://schemas.microsoft.com/office/drawing/2014/main" id="{B15A0DF8-5FE6-3F80-73D9-A50F63FF3CF9}"/>
              </a:ext>
            </a:extLst>
          </p:cNvPr>
          <p:cNvSpPr/>
          <p:nvPr/>
        </p:nvSpPr>
        <p:spPr>
          <a:xfrm>
            <a:off x="8766011" y="4834408"/>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List compiled; ‘Triage’ team go through every Tuesdays &amp; Fridays  and decides on admission </a:t>
            </a:r>
          </a:p>
        </p:txBody>
      </p:sp>
      <p:sp>
        <p:nvSpPr>
          <p:cNvPr id="82" name="TextBox 81">
            <a:extLst>
              <a:ext uri="{FF2B5EF4-FFF2-40B4-BE49-F238E27FC236}">
                <a16:creationId xmlns:a16="http://schemas.microsoft.com/office/drawing/2014/main" id="{EBDE5E2F-0E19-A09E-A34B-EA5A398408ED}"/>
              </a:ext>
            </a:extLst>
          </p:cNvPr>
          <p:cNvSpPr txBox="1"/>
          <p:nvPr/>
        </p:nvSpPr>
        <p:spPr>
          <a:xfrm>
            <a:off x="529418" y="17290"/>
            <a:ext cx="9109091" cy="646331"/>
          </a:xfrm>
          <a:prstGeom prst="rect">
            <a:avLst/>
          </a:prstGeom>
          <a:noFill/>
        </p:spPr>
        <p:txBody>
          <a:bodyPr wrap="square" lIns="0" tIns="0" rIns="0" bIns="0" rtlCol="0">
            <a:spAutoFit/>
          </a:bodyPr>
          <a:lstStyle/>
          <a:p>
            <a:r>
              <a:rPr lang="en-GB" sz="1400"/>
              <a:t>Assumptions:</a:t>
            </a:r>
          </a:p>
          <a:p>
            <a:r>
              <a:rPr lang="en-GB" sz="1400"/>
              <a:t> Referral is from General Practitioner via RKI ( A regional coordinating unit); none emergency service request </a:t>
            </a:r>
          </a:p>
          <a:p>
            <a:r>
              <a:rPr lang="en-GB" sz="1400"/>
              <a:t>Initiator of the referral request is the patient or the GP while the patient comes with the complaints and finds it necessary </a:t>
            </a:r>
          </a:p>
        </p:txBody>
      </p:sp>
      <p:grpSp>
        <p:nvGrpSpPr>
          <p:cNvPr id="16" name="Group 15">
            <a:extLst>
              <a:ext uri="{FF2B5EF4-FFF2-40B4-BE49-F238E27FC236}">
                <a16:creationId xmlns:a16="http://schemas.microsoft.com/office/drawing/2014/main" id="{D6BF722B-8C29-7F09-741F-283BA9569B8A}"/>
              </a:ext>
            </a:extLst>
          </p:cNvPr>
          <p:cNvGrpSpPr/>
          <p:nvPr/>
        </p:nvGrpSpPr>
        <p:grpSpPr>
          <a:xfrm>
            <a:off x="1404329" y="1248434"/>
            <a:ext cx="1311553" cy="731520"/>
            <a:chOff x="1404329" y="795599"/>
            <a:chExt cx="1311553" cy="731520"/>
          </a:xfrm>
        </p:grpSpPr>
        <p:sp>
          <p:nvSpPr>
            <p:cNvPr id="115" name="Rounded Rectangle 89">
              <a:extLst>
                <a:ext uri="{FF2B5EF4-FFF2-40B4-BE49-F238E27FC236}">
                  <a16:creationId xmlns:a16="http://schemas.microsoft.com/office/drawing/2014/main" id="{C8AF145F-AF97-B739-FC65-EF62BFC3297B}"/>
                </a:ext>
              </a:extLst>
            </p:cNvPr>
            <p:cNvSpPr/>
            <p:nvPr/>
          </p:nvSpPr>
          <p:spPr>
            <a:xfrm>
              <a:off x="1435722" y="795599"/>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 </a:t>
              </a:r>
              <a:r>
                <a:rPr lang="en-GB" sz="1000" kern="0">
                  <a:solidFill>
                    <a:prstClr val="black"/>
                  </a:solidFill>
                  <a:latin typeface="Calibri"/>
                </a:rPr>
                <a:t>Visits the GP with specific compliant or ask for   rehabilitation service</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116" name="Picture 115">
              <a:extLst>
                <a:ext uri="{FF2B5EF4-FFF2-40B4-BE49-F238E27FC236}">
                  <a16:creationId xmlns:a16="http://schemas.microsoft.com/office/drawing/2014/main" id="{896A0F60-979B-86EA-BADE-39CBED84763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04329" y="835791"/>
              <a:ext cx="374229" cy="467314"/>
            </a:xfrm>
            <a:prstGeom prst="rect">
              <a:avLst/>
            </a:prstGeom>
          </p:spPr>
        </p:pic>
      </p:grpSp>
      <p:grpSp>
        <p:nvGrpSpPr>
          <p:cNvPr id="17" name="Group 16">
            <a:extLst>
              <a:ext uri="{FF2B5EF4-FFF2-40B4-BE49-F238E27FC236}">
                <a16:creationId xmlns:a16="http://schemas.microsoft.com/office/drawing/2014/main" id="{041BB512-4777-5800-DBDD-49E014B9F88C}"/>
              </a:ext>
            </a:extLst>
          </p:cNvPr>
          <p:cNvGrpSpPr/>
          <p:nvPr/>
        </p:nvGrpSpPr>
        <p:grpSpPr>
          <a:xfrm>
            <a:off x="4349431" y="2396715"/>
            <a:ext cx="1280160" cy="731520"/>
            <a:chOff x="3967422" y="1972317"/>
            <a:chExt cx="1280160" cy="731520"/>
          </a:xfrm>
        </p:grpSpPr>
        <p:sp>
          <p:nvSpPr>
            <p:cNvPr id="122" name="Rounded Rectangle 89">
              <a:extLst>
                <a:ext uri="{FF2B5EF4-FFF2-40B4-BE49-F238E27FC236}">
                  <a16:creationId xmlns:a16="http://schemas.microsoft.com/office/drawing/2014/main" id="{16FC6B06-4714-605B-2ECF-345FC3047D26}"/>
                </a:ext>
              </a:extLst>
            </p:cNvPr>
            <p:cNvSpPr/>
            <p:nvPr/>
          </p:nvSpPr>
          <p:spPr>
            <a:xfrm>
              <a:off x="3967422" y="1972317"/>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Sends referral request for approval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123" name="Picture 122">
              <a:extLst>
                <a:ext uri="{FF2B5EF4-FFF2-40B4-BE49-F238E27FC236}">
                  <a16:creationId xmlns:a16="http://schemas.microsoft.com/office/drawing/2014/main" id="{1B0BD0BD-AD78-8EB0-E820-855FFA581D55}"/>
                </a:ext>
              </a:extLst>
            </p:cNvPr>
            <p:cNvPicPr>
              <a:picLocks noChangeAspect="1"/>
            </p:cNvPicPr>
            <p:nvPr/>
          </p:nvPicPr>
          <p:blipFill>
            <a:blip r:embed="rId8"/>
            <a:stretch>
              <a:fillRect/>
            </a:stretch>
          </p:blipFill>
          <p:spPr>
            <a:xfrm>
              <a:off x="4021550" y="2088244"/>
              <a:ext cx="215504" cy="220515"/>
            </a:xfrm>
            <a:prstGeom prst="rect">
              <a:avLst/>
            </a:prstGeom>
          </p:spPr>
        </p:pic>
      </p:grpSp>
      <p:pic>
        <p:nvPicPr>
          <p:cNvPr id="3" name="Picture 2">
            <a:extLst>
              <a:ext uri="{FF2B5EF4-FFF2-40B4-BE49-F238E27FC236}">
                <a16:creationId xmlns:a16="http://schemas.microsoft.com/office/drawing/2014/main" id="{2429CBD0-B7C3-2B54-3E0C-CB04E9175E1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50631" y="3482354"/>
            <a:ext cx="763831" cy="603024"/>
          </a:xfrm>
          <a:prstGeom prst="rect">
            <a:avLst/>
          </a:prstGeom>
        </p:spPr>
      </p:pic>
      <p:grpSp>
        <p:nvGrpSpPr>
          <p:cNvPr id="14" name="Group 13">
            <a:extLst>
              <a:ext uri="{FF2B5EF4-FFF2-40B4-BE49-F238E27FC236}">
                <a16:creationId xmlns:a16="http://schemas.microsoft.com/office/drawing/2014/main" id="{31B1982F-D3F1-643F-4B20-E7BD2D834748}"/>
              </a:ext>
            </a:extLst>
          </p:cNvPr>
          <p:cNvGrpSpPr/>
          <p:nvPr/>
        </p:nvGrpSpPr>
        <p:grpSpPr>
          <a:xfrm>
            <a:off x="1435722" y="2394513"/>
            <a:ext cx="1280160" cy="735924"/>
            <a:chOff x="1435722" y="2497364"/>
            <a:chExt cx="1280160" cy="735924"/>
          </a:xfrm>
        </p:grpSpPr>
        <p:sp>
          <p:nvSpPr>
            <p:cNvPr id="4" name="Rounded Rectangle 89">
              <a:extLst>
                <a:ext uri="{FF2B5EF4-FFF2-40B4-BE49-F238E27FC236}">
                  <a16:creationId xmlns:a16="http://schemas.microsoft.com/office/drawing/2014/main" id="{F4D577DB-52EC-6C94-7296-77FF37B6F1F4}"/>
                </a:ext>
              </a:extLst>
            </p:cNvPr>
            <p:cNvSpPr/>
            <p:nvPr/>
          </p:nvSpPr>
          <p:spPr>
            <a:xfrm>
              <a:off x="1435722" y="2501768"/>
              <a:ext cx="1280160" cy="731520"/>
            </a:xfrm>
            <a:prstGeom prst="roundRect">
              <a:avLst>
                <a:gd name="adj" fmla="val 12023"/>
              </a:avLst>
            </a:prstGeom>
            <a:solidFill>
              <a:schemeClr val="bg1"/>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 Verifies the need for a rehabilitation</a:t>
              </a:r>
              <a:r>
                <a:rPr lang="en-GB" sz="1000" kern="0">
                  <a:solidFill>
                    <a:prstClr val="black"/>
                  </a:solidFill>
                  <a:latin typeface="Calibri"/>
                </a:rPr>
                <a:t> service, agrees with the patient for referral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15D48484-D0E0-9B73-DE57-0F98465997E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80649" y="2497364"/>
              <a:ext cx="375027" cy="417194"/>
            </a:xfrm>
            <a:prstGeom prst="rect">
              <a:avLst/>
            </a:prstGeom>
          </p:spPr>
        </p:pic>
      </p:grpSp>
      <p:sp>
        <p:nvSpPr>
          <p:cNvPr id="6" name="Rounded Rectangle 88">
            <a:extLst>
              <a:ext uri="{FF2B5EF4-FFF2-40B4-BE49-F238E27FC236}">
                <a16:creationId xmlns:a16="http://schemas.microsoft.com/office/drawing/2014/main" id="{44F41609-9C04-AFD9-501F-71CB913D7A0B}"/>
              </a:ext>
            </a:extLst>
          </p:cNvPr>
          <p:cNvSpPr/>
          <p:nvPr/>
        </p:nvSpPr>
        <p:spPr>
          <a:xfrm>
            <a:off x="2948737" y="2396715"/>
            <a:ext cx="118872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Prepares referral letter and any other communications needed, personalized</a:t>
            </a:r>
          </a:p>
        </p:txBody>
      </p:sp>
      <p:grpSp>
        <p:nvGrpSpPr>
          <p:cNvPr id="18" name="Group 17">
            <a:extLst>
              <a:ext uri="{FF2B5EF4-FFF2-40B4-BE49-F238E27FC236}">
                <a16:creationId xmlns:a16="http://schemas.microsoft.com/office/drawing/2014/main" id="{D6985B07-840D-FA81-3E90-E740CC136089}"/>
              </a:ext>
            </a:extLst>
          </p:cNvPr>
          <p:cNvGrpSpPr/>
          <p:nvPr/>
        </p:nvGrpSpPr>
        <p:grpSpPr>
          <a:xfrm>
            <a:off x="4349431" y="3597590"/>
            <a:ext cx="1280160" cy="731520"/>
            <a:chOff x="3987077" y="2996590"/>
            <a:chExt cx="1280160" cy="731520"/>
          </a:xfrm>
        </p:grpSpPr>
        <p:sp>
          <p:nvSpPr>
            <p:cNvPr id="7" name="Rounded Rectangle 100">
              <a:extLst>
                <a:ext uri="{FF2B5EF4-FFF2-40B4-BE49-F238E27FC236}">
                  <a16:creationId xmlns:a16="http://schemas.microsoft.com/office/drawing/2014/main" id="{EECE2B7B-819A-FC89-A36B-2690A3FA6C53}"/>
                </a:ext>
              </a:extLst>
            </p:cNvPr>
            <p:cNvSpPr/>
            <p:nvPr/>
          </p:nvSpPr>
          <p:spPr>
            <a:xfrm>
              <a:off x="3987077" y="2996590"/>
              <a:ext cx="128016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Receives referral request </a:t>
              </a:r>
            </a:p>
          </p:txBody>
        </p:sp>
        <p:pic>
          <p:nvPicPr>
            <p:cNvPr id="8" name="Picture 7">
              <a:extLst>
                <a:ext uri="{FF2B5EF4-FFF2-40B4-BE49-F238E27FC236}">
                  <a16:creationId xmlns:a16="http://schemas.microsoft.com/office/drawing/2014/main" id="{4B6DE1CB-E4F5-B5F8-6829-501ECED947E7}"/>
                </a:ext>
              </a:extLst>
            </p:cNvPr>
            <p:cNvPicPr>
              <a:picLocks noChangeAspect="1"/>
            </p:cNvPicPr>
            <p:nvPr/>
          </p:nvPicPr>
          <p:blipFill>
            <a:blip r:embed="rId8"/>
            <a:stretch>
              <a:fillRect/>
            </a:stretch>
          </p:blipFill>
          <p:spPr>
            <a:xfrm>
              <a:off x="4061228" y="3119463"/>
              <a:ext cx="215504" cy="220515"/>
            </a:xfrm>
            <a:prstGeom prst="rect">
              <a:avLst/>
            </a:prstGeom>
          </p:spPr>
        </p:pic>
      </p:grpSp>
      <p:pic>
        <p:nvPicPr>
          <p:cNvPr id="113" name="Picture 112">
            <a:extLst>
              <a:ext uri="{FF2B5EF4-FFF2-40B4-BE49-F238E27FC236}">
                <a16:creationId xmlns:a16="http://schemas.microsoft.com/office/drawing/2014/main" id="{FED957AC-C2B5-3A62-51D4-B4B681494566}"/>
              </a:ext>
            </a:extLst>
          </p:cNvPr>
          <p:cNvPicPr>
            <a:picLocks noChangeAspect="1"/>
          </p:cNvPicPr>
          <p:nvPr/>
        </p:nvPicPr>
        <p:blipFill>
          <a:blip r:embed="rId3"/>
          <a:stretch>
            <a:fillRect/>
          </a:stretch>
        </p:blipFill>
        <p:spPr>
          <a:xfrm>
            <a:off x="260034" y="5873236"/>
            <a:ext cx="11801337" cy="984763"/>
          </a:xfrm>
          <a:prstGeom prst="rect">
            <a:avLst/>
          </a:prstGeom>
        </p:spPr>
      </p:pic>
      <p:pic>
        <p:nvPicPr>
          <p:cNvPr id="118" name="Picture 2">
            <a:extLst>
              <a:ext uri="{FF2B5EF4-FFF2-40B4-BE49-F238E27FC236}">
                <a16:creationId xmlns:a16="http://schemas.microsoft.com/office/drawing/2014/main" id="{34B1EDC6-B314-E58D-7C2A-5F924A0B45D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8425" y="5959637"/>
            <a:ext cx="555345" cy="555345"/>
          </a:xfrm>
          <a:prstGeom prst="rect">
            <a:avLst/>
          </a:prstGeom>
          <a:noFill/>
          <a:extLst>
            <a:ext uri="{909E8E84-426E-40DD-AFC4-6F175D3DCCD1}">
              <a14:hiddenFill xmlns:a14="http://schemas.microsoft.com/office/drawing/2010/main">
                <a:solidFill>
                  <a:srgbClr val="FFFFFF"/>
                </a:solidFill>
              </a14:hiddenFill>
            </a:ext>
          </a:extLst>
        </p:spPr>
      </p:pic>
      <p:sp>
        <p:nvSpPr>
          <p:cNvPr id="119" name="Folded Corner 82">
            <a:extLst>
              <a:ext uri="{FF2B5EF4-FFF2-40B4-BE49-F238E27FC236}">
                <a16:creationId xmlns:a16="http://schemas.microsoft.com/office/drawing/2014/main" id="{3EE27E26-85DF-6363-8BC3-B72A3B705C23}"/>
              </a:ext>
            </a:extLst>
          </p:cNvPr>
          <p:cNvSpPr/>
          <p:nvPr/>
        </p:nvSpPr>
        <p:spPr>
          <a:xfrm>
            <a:off x="1435722" y="5960474"/>
            <a:ext cx="2701735" cy="880236"/>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The referral can also be initiated by the GP during a regular check-ups, requests may arise from other care providers involved</a:t>
            </a:r>
          </a:p>
        </p:txBody>
      </p:sp>
      <p:sp>
        <p:nvSpPr>
          <p:cNvPr id="121" name="Folded Corner 82">
            <a:extLst>
              <a:ext uri="{FF2B5EF4-FFF2-40B4-BE49-F238E27FC236}">
                <a16:creationId xmlns:a16="http://schemas.microsoft.com/office/drawing/2014/main" id="{692B90A4-4554-004C-A4BB-9D59A80C4A38}"/>
              </a:ext>
            </a:extLst>
          </p:cNvPr>
          <p:cNvSpPr/>
          <p:nvPr/>
        </p:nvSpPr>
        <p:spPr>
          <a:xfrm>
            <a:off x="4411902" y="5960473"/>
            <a:ext cx="2357983" cy="880236"/>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The criteria to accept the referral request and the protocols of referral handling by the RKI is not the focus of this model</a:t>
            </a:r>
          </a:p>
        </p:txBody>
      </p:sp>
      <p:sp>
        <p:nvSpPr>
          <p:cNvPr id="125" name="Folded Corner 82">
            <a:extLst>
              <a:ext uri="{FF2B5EF4-FFF2-40B4-BE49-F238E27FC236}">
                <a16:creationId xmlns:a16="http://schemas.microsoft.com/office/drawing/2014/main" id="{E54A9A92-F9E4-4C2F-6C95-DEB453A471A4}"/>
              </a:ext>
            </a:extLst>
          </p:cNvPr>
          <p:cNvSpPr/>
          <p:nvPr/>
        </p:nvSpPr>
        <p:spPr>
          <a:xfrm>
            <a:off x="9638510" y="5974373"/>
            <a:ext cx="2293456" cy="880236"/>
          </a:xfrm>
          <a:prstGeom prst="foldedCorner">
            <a:avLst/>
          </a:prstGeom>
          <a:solidFill>
            <a:sysClr val="window" lastClr="FFFFFF"/>
          </a:solidFill>
          <a:ln w="19050" cap="flat" cmpd="sng" algn="ctr">
            <a:solidFill>
              <a:sysClr val="windowText" lastClr="000000">
                <a:lumMod val="50000"/>
                <a:lumOff val="50000"/>
              </a:sysClr>
            </a:solidFill>
            <a:prstDash val="solid"/>
          </a:ln>
          <a:effectLst/>
        </p:spPr>
        <p:txBody>
          <a:bodyPr lIns="288000" tIns="0" rIns="0" bIns="0" anchor="ctr"/>
          <a:lstStyle/>
          <a:p>
            <a:pPr defTabSz="457200"/>
            <a:r>
              <a:rPr lang="en-GB" sz="1200" kern="0">
                <a:solidFill>
                  <a:prstClr val="black"/>
                </a:solidFill>
                <a:latin typeface="Calibri"/>
              </a:rPr>
              <a:t>Rejections are very seldom and sent back to the referring organization; is not the focus of this model </a:t>
            </a:r>
          </a:p>
        </p:txBody>
      </p:sp>
      <p:cxnSp>
        <p:nvCxnSpPr>
          <p:cNvPr id="152" name="Straight Arrow Connector 151">
            <a:extLst>
              <a:ext uri="{FF2B5EF4-FFF2-40B4-BE49-F238E27FC236}">
                <a16:creationId xmlns:a16="http://schemas.microsoft.com/office/drawing/2014/main" id="{DCCF58EF-920C-D514-9DA1-DC625CF44095}"/>
              </a:ext>
            </a:extLst>
          </p:cNvPr>
          <p:cNvCxnSpPr>
            <a:cxnSpLocks/>
            <a:stCxn id="115" idx="2"/>
            <a:endCxn id="4" idx="0"/>
          </p:cNvCxnSpPr>
          <p:nvPr/>
        </p:nvCxnSpPr>
        <p:spPr>
          <a:xfrm>
            <a:off x="2075802" y="1979954"/>
            <a:ext cx="0" cy="418963"/>
          </a:xfrm>
          <a:prstGeom prst="straightConnector1">
            <a:avLst/>
          </a:prstGeom>
          <a:noFill/>
          <a:ln w="22225" cap="flat" cmpd="sng" algn="ctr">
            <a:solidFill>
              <a:sysClr val="window" lastClr="FFFFFF">
                <a:lumMod val="50000"/>
              </a:sysClr>
            </a:solidFill>
            <a:prstDash val="sysDash"/>
            <a:tailEnd type="triangle" w="med" len="med"/>
          </a:ln>
          <a:effectLst/>
        </p:spPr>
      </p:cxnSp>
      <p:cxnSp>
        <p:nvCxnSpPr>
          <p:cNvPr id="155" name="Straight Arrow Connector 154">
            <a:extLst>
              <a:ext uri="{FF2B5EF4-FFF2-40B4-BE49-F238E27FC236}">
                <a16:creationId xmlns:a16="http://schemas.microsoft.com/office/drawing/2014/main" id="{0FF16E7C-895A-7CAF-7B88-90249D231391}"/>
              </a:ext>
            </a:extLst>
          </p:cNvPr>
          <p:cNvCxnSpPr>
            <a:cxnSpLocks/>
            <a:stCxn id="122" idx="2"/>
            <a:endCxn id="7" idx="0"/>
          </p:cNvCxnSpPr>
          <p:nvPr/>
        </p:nvCxnSpPr>
        <p:spPr>
          <a:xfrm>
            <a:off x="4989511" y="3128235"/>
            <a:ext cx="0" cy="469355"/>
          </a:xfrm>
          <a:prstGeom prst="straightConnector1">
            <a:avLst/>
          </a:prstGeom>
          <a:noFill/>
          <a:ln w="22225" cap="flat" cmpd="sng" algn="ctr">
            <a:solidFill>
              <a:sysClr val="window" lastClr="FFFFFF">
                <a:lumMod val="50000"/>
              </a:sysClr>
            </a:solidFill>
            <a:prstDash val="sysDash"/>
            <a:tailEnd type="triangle" w="med" len="med"/>
          </a:ln>
          <a:effectLst/>
        </p:spPr>
      </p:cxnSp>
      <p:cxnSp>
        <p:nvCxnSpPr>
          <p:cNvPr id="162" name="Straight Arrow Connector 161">
            <a:extLst>
              <a:ext uri="{FF2B5EF4-FFF2-40B4-BE49-F238E27FC236}">
                <a16:creationId xmlns:a16="http://schemas.microsoft.com/office/drawing/2014/main" id="{0AE88551-EF85-223C-CA76-8DCCA1291C41}"/>
              </a:ext>
            </a:extLst>
          </p:cNvPr>
          <p:cNvCxnSpPr>
            <a:cxnSpLocks/>
            <a:stCxn id="44" idx="0"/>
            <a:endCxn id="57" idx="2"/>
          </p:cNvCxnSpPr>
          <p:nvPr/>
        </p:nvCxnSpPr>
        <p:spPr>
          <a:xfrm flipV="1">
            <a:off x="10782198" y="3128235"/>
            <a:ext cx="0" cy="1706173"/>
          </a:xfrm>
          <a:prstGeom prst="straightConnector1">
            <a:avLst/>
          </a:prstGeom>
          <a:noFill/>
          <a:ln w="22225" cap="flat" cmpd="sng" algn="ctr">
            <a:solidFill>
              <a:sysClr val="window" lastClr="FFFFFF">
                <a:lumMod val="50000"/>
              </a:sysClr>
            </a:solidFill>
            <a:prstDash val="sysDash"/>
            <a:tailEnd type="triangle" w="med" len="med"/>
          </a:ln>
          <a:effectLst/>
        </p:spPr>
      </p:cxnSp>
      <p:sp>
        <p:nvSpPr>
          <p:cNvPr id="11" name="AutoShape 63">
            <a:extLst>
              <a:ext uri="{FF2B5EF4-FFF2-40B4-BE49-F238E27FC236}">
                <a16:creationId xmlns:a16="http://schemas.microsoft.com/office/drawing/2014/main" id="{870C7263-EB1C-6730-E908-097730487CC5}"/>
              </a:ext>
            </a:extLst>
          </p:cNvPr>
          <p:cNvSpPr>
            <a:spLocks noChangeArrowheads="1"/>
          </p:cNvSpPr>
          <p:nvPr/>
        </p:nvSpPr>
        <p:spPr bwMode="auto">
          <a:xfrm>
            <a:off x="260033" y="738865"/>
            <a:ext cx="11795760" cy="279090"/>
          </a:xfrm>
          <a:prstGeom prst="chevron">
            <a:avLst>
              <a:gd name="adj" fmla="val 38168"/>
            </a:avLst>
          </a:prstGeom>
          <a:solidFill>
            <a:srgbClr val="8064A2">
              <a:lumMod val="40000"/>
              <a:lumOff val="60000"/>
            </a:srgbClr>
          </a:solidFill>
          <a:ln w="19050" algn="ctr">
            <a:solidFill>
              <a:srgbClr val="8064A2">
                <a:lumMod val="40000"/>
                <a:lumOff val="60000"/>
              </a:srgbClr>
            </a:solidFill>
            <a:miter lim="800000"/>
            <a:headEnd/>
            <a:tailEnd/>
          </a:ln>
        </p:spPr>
        <p:txBody>
          <a:bodyPr lIns="180000" tIns="0" rIns="0" bIns="0" anchor="ctr" anchorCtr="0"/>
          <a:lstStyle/>
          <a:p>
            <a:pPr algn="ctr" defTabSz="995363">
              <a:buSzPct val="90000"/>
            </a:pPr>
            <a:r>
              <a:rPr lang="en-GB" sz="1200" kern="0" spc="100">
                <a:cs typeface="Arial" charset="0"/>
              </a:rPr>
              <a:t>Phase 1: REFERRAL PROCESSING </a:t>
            </a:r>
          </a:p>
        </p:txBody>
      </p:sp>
      <p:sp>
        <p:nvSpPr>
          <p:cNvPr id="26" name="Rounded Rectangle 88">
            <a:extLst>
              <a:ext uri="{FF2B5EF4-FFF2-40B4-BE49-F238E27FC236}">
                <a16:creationId xmlns:a16="http://schemas.microsoft.com/office/drawing/2014/main" id="{A36E87E7-19CF-7564-7B1C-8F148F818F3E}"/>
              </a:ext>
            </a:extLst>
          </p:cNvPr>
          <p:cNvSpPr/>
          <p:nvPr/>
        </p:nvSpPr>
        <p:spPr>
          <a:xfrm>
            <a:off x="5877068" y="3597590"/>
            <a:ext cx="118872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Accepts a referral request and authorizes a referral letter  </a:t>
            </a:r>
          </a:p>
        </p:txBody>
      </p:sp>
      <p:grpSp>
        <p:nvGrpSpPr>
          <p:cNvPr id="30" name="Group 29">
            <a:extLst>
              <a:ext uri="{FF2B5EF4-FFF2-40B4-BE49-F238E27FC236}">
                <a16:creationId xmlns:a16="http://schemas.microsoft.com/office/drawing/2014/main" id="{B99B1946-385A-DE57-93EC-99854E62D2A2}"/>
              </a:ext>
            </a:extLst>
          </p:cNvPr>
          <p:cNvGrpSpPr/>
          <p:nvPr/>
        </p:nvGrpSpPr>
        <p:grpSpPr>
          <a:xfrm>
            <a:off x="7306614" y="3597590"/>
            <a:ext cx="1280160" cy="731520"/>
            <a:chOff x="3967422" y="1972317"/>
            <a:chExt cx="1280160" cy="731520"/>
          </a:xfrm>
        </p:grpSpPr>
        <p:sp>
          <p:nvSpPr>
            <p:cNvPr id="31" name="Rounded Rectangle 89">
              <a:extLst>
                <a:ext uri="{FF2B5EF4-FFF2-40B4-BE49-F238E27FC236}">
                  <a16:creationId xmlns:a16="http://schemas.microsoft.com/office/drawing/2014/main" id="{08929C01-87EE-ECC2-2985-9BEFD356D184}"/>
                </a:ext>
              </a:extLst>
            </p:cNvPr>
            <p:cNvSpPr/>
            <p:nvPr/>
          </p:nvSpPr>
          <p:spPr>
            <a:xfrm>
              <a:off x="3967422" y="1972317"/>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Sends referral request to the rehabilitation centre</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32" name="Picture 31">
              <a:extLst>
                <a:ext uri="{FF2B5EF4-FFF2-40B4-BE49-F238E27FC236}">
                  <a16:creationId xmlns:a16="http://schemas.microsoft.com/office/drawing/2014/main" id="{C0D7E74A-D199-1560-0BD7-F0DA7B85F4C9}"/>
                </a:ext>
              </a:extLst>
            </p:cNvPr>
            <p:cNvPicPr>
              <a:picLocks noChangeAspect="1"/>
            </p:cNvPicPr>
            <p:nvPr/>
          </p:nvPicPr>
          <p:blipFill>
            <a:blip r:embed="rId8"/>
            <a:stretch>
              <a:fillRect/>
            </a:stretch>
          </p:blipFill>
          <p:spPr>
            <a:xfrm>
              <a:off x="4021550" y="2088244"/>
              <a:ext cx="215504" cy="220515"/>
            </a:xfrm>
            <a:prstGeom prst="rect">
              <a:avLst/>
            </a:prstGeom>
          </p:spPr>
        </p:pic>
      </p:grpSp>
      <p:grpSp>
        <p:nvGrpSpPr>
          <p:cNvPr id="33" name="Group 32">
            <a:extLst>
              <a:ext uri="{FF2B5EF4-FFF2-40B4-BE49-F238E27FC236}">
                <a16:creationId xmlns:a16="http://schemas.microsoft.com/office/drawing/2014/main" id="{CCEF90A0-2834-C798-E140-FAEF0D733EEF}"/>
              </a:ext>
            </a:extLst>
          </p:cNvPr>
          <p:cNvGrpSpPr/>
          <p:nvPr/>
        </p:nvGrpSpPr>
        <p:grpSpPr>
          <a:xfrm>
            <a:off x="7306614" y="4834408"/>
            <a:ext cx="1280160" cy="731520"/>
            <a:chOff x="3987077" y="2996590"/>
            <a:chExt cx="1280160" cy="731520"/>
          </a:xfrm>
        </p:grpSpPr>
        <p:sp>
          <p:nvSpPr>
            <p:cNvPr id="34" name="Rounded Rectangle 100">
              <a:extLst>
                <a:ext uri="{FF2B5EF4-FFF2-40B4-BE49-F238E27FC236}">
                  <a16:creationId xmlns:a16="http://schemas.microsoft.com/office/drawing/2014/main" id="{613FC599-B831-0794-C9EE-6DDE51AE402B}"/>
                </a:ext>
              </a:extLst>
            </p:cNvPr>
            <p:cNvSpPr/>
            <p:nvPr/>
          </p:nvSpPr>
          <p:spPr>
            <a:xfrm>
              <a:off x="3987077" y="2996590"/>
              <a:ext cx="128016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Receives referral request </a:t>
              </a:r>
            </a:p>
          </p:txBody>
        </p:sp>
        <p:pic>
          <p:nvPicPr>
            <p:cNvPr id="36" name="Picture 35">
              <a:extLst>
                <a:ext uri="{FF2B5EF4-FFF2-40B4-BE49-F238E27FC236}">
                  <a16:creationId xmlns:a16="http://schemas.microsoft.com/office/drawing/2014/main" id="{FBC3BCCC-BBEC-3A8C-9297-98720586BBA0}"/>
                </a:ext>
              </a:extLst>
            </p:cNvPr>
            <p:cNvPicPr>
              <a:picLocks noChangeAspect="1"/>
            </p:cNvPicPr>
            <p:nvPr/>
          </p:nvPicPr>
          <p:blipFill>
            <a:blip r:embed="rId8"/>
            <a:stretch>
              <a:fillRect/>
            </a:stretch>
          </p:blipFill>
          <p:spPr>
            <a:xfrm>
              <a:off x="4061228" y="3119463"/>
              <a:ext cx="215504" cy="220515"/>
            </a:xfrm>
            <a:prstGeom prst="rect">
              <a:avLst/>
            </a:prstGeom>
          </p:spPr>
        </p:pic>
      </p:grpSp>
      <p:grpSp>
        <p:nvGrpSpPr>
          <p:cNvPr id="43" name="Group 42">
            <a:extLst>
              <a:ext uri="{FF2B5EF4-FFF2-40B4-BE49-F238E27FC236}">
                <a16:creationId xmlns:a16="http://schemas.microsoft.com/office/drawing/2014/main" id="{CF5F7D65-E1B7-867D-DD47-5A2E76A124EC}"/>
              </a:ext>
            </a:extLst>
          </p:cNvPr>
          <p:cNvGrpSpPr/>
          <p:nvPr/>
        </p:nvGrpSpPr>
        <p:grpSpPr>
          <a:xfrm>
            <a:off x="10142118" y="4834408"/>
            <a:ext cx="1280160" cy="731520"/>
            <a:chOff x="3967422" y="1972317"/>
            <a:chExt cx="1280160" cy="731520"/>
          </a:xfrm>
        </p:grpSpPr>
        <p:sp>
          <p:nvSpPr>
            <p:cNvPr id="44" name="Rounded Rectangle 89">
              <a:extLst>
                <a:ext uri="{FF2B5EF4-FFF2-40B4-BE49-F238E27FC236}">
                  <a16:creationId xmlns:a16="http://schemas.microsoft.com/office/drawing/2014/main" id="{DEBE6177-FA73-1EE3-AA07-5D678AE4D376}"/>
                </a:ext>
              </a:extLst>
            </p:cNvPr>
            <p:cNvSpPr/>
            <p:nvPr/>
          </p:nvSpPr>
          <p:spPr>
            <a:xfrm>
              <a:off x="3967422" y="1972317"/>
              <a:ext cx="1280160" cy="731520"/>
            </a:xfrm>
            <a:prstGeom prst="roundRect">
              <a:avLst>
                <a:gd name="adj" fmla="val 12023"/>
              </a:avLst>
            </a:prstGeom>
            <a:solidFill>
              <a:srgbClr val="4BACC6">
                <a:lumMod val="20000"/>
                <a:lumOff val="80000"/>
              </a:srgbClr>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800"/>
                </a:lnSpc>
                <a:spcBef>
                  <a:spcPts val="0"/>
                </a:spcBef>
                <a:spcAft>
                  <a:spcPts val="0"/>
                </a:spcAft>
                <a:buClrTx/>
                <a:buSzTx/>
                <a:buFontTx/>
                <a:buNone/>
                <a:tabLst/>
                <a:defRPr/>
              </a:pPr>
              <a:r>
                <a:rPr lang="en-GB" sz="1000" kern="0">
                  <a:solidFill>
                    <a:prstClr val="black"/>
                  </a:solidFill>
                  <a:latin typeface="Calibri"/>
                </a:rPr>
                <a:t>Notifies the admission decisions to the referring organ </a:t>
              </a:r>
              <a:endParaRPr kumimoji="0" lang="en-GB" sz="1000" b="0" i="0" u="none" strike="noStrike" kern="0" cap="none" spc="0" normalizeH="0" baseline="0" noProof="0">
                <a:ln>
                  <a:noFill/>
                </a:ln>
                <a:solidFill>
                  <a:prstClr val="black"/>
                </a:solidFill>
                <a:effectLst/>
                <a:uLnTx/>
                <a:uFillTx/>
                <a:latin typeface="Calibri"/>
                <a:ea typeface="+mn-ea"/>
                <a:cs typeface="+mn-cs"/>
              </a:endParaRPr>
            </a:p>
          </p:txBody>
        </p:sp>
        <p:pic>
          <p:nvPicPr>
            <p:cNvPr id="48" name="Picture 47">
              <a:extLst>
                <a:ext uri="{FF2B5EF4-FFF2-40B4-BE49-F238E27FC236}">
                  <a16:creationId xmlns:a16="http://schemas.microsoft.com/office/drawing/2014/main" id="{31A01AD3-4E18-FB5E-8D5B-8A8EF1846DEB}"/>
                </a:ext>
              </a:extLst>
            </p:cNvPr>
            <p:cNvPicPr>
              <a:picLocks noChangeAspect="1"/>
            </p:cNvPicPr>
            <p:nvPr/>
          </p:nvPicPr>
          <p:blipFill>
            <a:blip r:embed="rId8"/>
            <a:stretch>
              <a:fillRect/>
            </a:stretch>
          </p:blipFill>
          <p:spPr>
            <a:xfrm>
              <a:off x="4021550" y="2088244"/>
              <a:ext cx="215504" cy="220515"/>
            </a:xfrm>
            <a:prstGeom prst="rect">
              <a:avLst/>
            </a:prstGeom>
          </p:spPr>
        </p:pic>
      </p:grpSp>
      <p:grpSp>
        <p:nvGrpSpPr>
          <p:cNvPr id="56" name="Group 55">
            <a:extLst>
              <a:ext uri="{FF2B5EF4-FFF2-40B4-BE49-F238E27FC236}">
                <a16:creationId xmlns:a16="http://schemas.microsoft.com/office/drawing/2014/main" id="{EA877E7E-E5D8-FD1F-BA0C-33CE317405FB}"/>
              </a:ext>
            </a:extLst>
          </p:cNvPr>
          <p:cNvGrpSpPr/>
          <p:nvPr/>
        </p:nvGrpSpPr>
        <p:grpSpPr>
          <a:xfrm>
            <a:off x="10142118" y="2396715"/>
            <a:ext cx="1280160" cy="731520"/>
            <a:chOff x="3987077" y="2996590"/>
            <a:chExt cx="1280160" cy="731520"/>
          </a:xfrm>
        </p:grpSpPr>
        <p:sp>
          <p:nvSpPr>
            <p:cNvPr id="57" name="Rounded Rectangle 100">
              <a:extLst>
                <a:ext uri="{FF2B5EF4-FFF2-40B4-BE49-F238E27FC236}">
                  <a16:creationId xmlns:a16="http://schemas.microsoft.com/office/drawing/2014/main" id="{3EE2F8C5-FC93-50C5-9EB6-81C0A353BCAA}"/>
                </a:ext>
              </a:extLst>
            </p:cNvPr>
            <p:cNvSpPr/>
            <p:nvPr/>
          </p:nvSpPr>
          <p:spPr>
            <a:xfrm>
              <a:off x="3987077" y="2996590"/>
              <a:ext cx="1280160" cy="731520"/>
            </a:xfrm>
            <a:prstGeom prst="roundRect">
              <a:avLst>
                <a:gd name="adj" fmla="val 12023"/>
              </a:avLst>
            </a:prstGeom>
            <a:solidFill>
              <a:sysClr val="window" lastClr="FFFFFF"/>
            </a:solidFill>
            <a:ln w="28575" cap="flat" cmpd="sng" algn="ctr">
              <a:solidFill>
                <a:srgbClr val="4BACC6">
                  <a:lumMod val="75000"/>
                </a:srgbClr>
              </a:solidFill>
              <a:prstDash val="solid"/>
            </a:ln>
            <a:effectLst/>
          </p:spPr>
          <p:txBody>
            <a:bodyPr lIns="360000" tIns="0" rIns="36000" bIns="0" anchor="ctr"/>
            <a:lstStyle/>
            <a:p>
              <a:pPr marL="0" marR="0" lvl="0" indent="0" defTabSz="457200" eaLnBrk="1" fontAlgn="auto" latinLnBrk="0" hangingPunct="1">
                <a:lnSpc>
                  <a:spcPts val="900"/>
                </a:lnSpc>
                <a:spcBef>
                  <a:spcPts val="0"/>
                </a:spcBef>
                <a:spcAft>
                  <a:spcPts val="0"/>
                </a:spcAft>
                <a:buClrTx/>
                <a:buSzTx/>
                <a:buFontTx/>
                <a:buNone/>
                <a:tabLst/>
                <a:defRPr/>
              </a:pPr>
              <a:r>
                <a:rPr kumimoji="0" lang="en-GB" sz="1000" b="0" i="0" u="none" strike="noStrike" kern="0" cap="none" spc="0" normalizeH="0" baseline="0" noProof="0">
                  <a:ln>
                    <a:noFill/>
                  </a:ln>
                  <a:solidFill>
                    <a:prstClr val="black"/>
                  </a:solidFill>
                  <a:effectLst/>
                  <a:uLnTx/>
                  <a:uFillTx/>
                  <a:latin typeface="Calibri"/>
                  <a:ea typeface="+mn-ea"/>
                  <a:cs typeface="+mn-cs"/>
                </a:rPr>
                <a:t>Receives admission acceptance notification </a:t>
              </a:r>
            </a:p>
          </p:txBody>
        </p:sp>
        <p:pic>
          <p:nvPicPr>
            <p:cNvPr id="58" name="Picture 57">
              <a:extLst>
                <a:ext uri="{FF2B5EF4-FFF2-40B4-BE49-F238E27FC236}">
                  <a16:creationId xmlns:a16="http://schemas.microsoft.com/office/drawing/2014/main" id="{C76FAFC3-B75C-E132-D90B-1AE14AC6B63E}"/>
                </a:ext>
              </a:extLst>
            </p:cNvPr>
            <p:cNvPicPr>
              <a:picLocks noChangeAspect="1"/>
            </p:cNvPicPr>
            <p:nvPr/>
          </p:nvPicPr>
          <p:blipFill>
            <a:blip r:embed="rId8"/>
            <a:stretch>
              <a:fillRect/>
            </a:stretch>
          </p:blipFill>
          <p:spPr>
            <a:xfrm>
              <a:off x="4061228" y="3119463"/>
              <a:ext cx="215504" cy="220515"/>
            </a:xfrm>
            <a:prstGeom prst="rect">
              <a:avLst/>
            </a:prstGeom>
          </p:spPr>
        </p:pic>
      </p:grpSp>
      <p:cxnSp>
        <p:nvCxnSpPr>
          <p:cNvPr id="59" name="Straight Arrow Connector 58">
            <a:extLst>
              <a:ext uri="{FF2B5EF4-FFF2-40B4-BE49-F238E27FC236}">
                <a16:creationId xmlns:a16="http://schemas.microsoft.com/office/drawing/2014/main" id="{557A8F83-87FA-1F8B-A755-22635FCDAAD0}"/>
              </a:ext>
            </a:extLst>
          </p:cNvPr>
          <p:cNvCxnSpPr>
            <a:cxnSpLocks/>
            <a:stCxn id="31" idx="2"/>
            <a:endCxn id="34" idx="0"/>
          </p:cNvCxnSpPr>
          <p:nvPr/>
        </p:nvCxnSpPr>
        <p:spPr>
          <a:xfrm>
            <a:off x="7946694" y="4329110"/>
            <a:ext cx="0" cy="505298"/>
          </a:xfrm>
          <a:prstGeom prst="straightConnector1">
            <a:avLst/>
          </a:prstGeom>
          <a:noFill/>
          <a:ln w="22225" cap="flat" cmpd="sng" algn="ctr">
            <a:solidFill>
              <a:sysClr val="window" lastClr="FFFFFF">
                <a:lumMod val="50000"/>
              </a:sysClr>
            </a:solidFill>
            <a:prstDash val="sysDash"/>
            <a:tailEnd type="triangle" w="med" len="med"/>
          </a:ln>
          <a:effectLst/>
        </p:spPr>
      </p:cxnSp>
      <p:sp>
        <p:nvSpPr>
          <p:cNvPr id="71" name="Rounded Rectangle 88">
            <a:extLst>
              <a:ext uri="{FF2B5EF4-FFF2-40B4-BE49-F238E27FC236}">
                <a16:creationId xmlns:a16="http://schemas.microsoft.com/office/drawing/2014/main" id="{E5951F61-42EC-FC0D-1DB3-79615FDF1601}"/>
              </a:ext>
            </a:extLst>
          </p:cNvPr>
          <p:cNvSpPr/>
          <p:nvPr/>
        </p:nvSpPr>
        <p:spPr>
          <a:xfrm>
            <a:off x="1435722" y="4805090"/>
            <a:ext cx="1280160" cy="731520"/>
          </a:xfrm>
          <a:prstGeom prst="roundRect">
            <a:avLst>
              <a:gd name="adj" fmla="val 12023"/>
            </a:avLst>
          </a:prstGeom>
          <a:solidFill>
            <a:sysClr val="window" lastClr="FFFFFF"/>
          </a:solidFill>
          <a:ln w="19050" cap="flat" cmpd="sng" algn="ctr">
            <a:solidFill>
              <a:sysClr val="windowText" lastClr="000000">
                <a:lumMod val="50000"/>
                <a:lumOff val="50000"/>
              </a:sysClr>
            </a:solidFill>
            <a:prstDash val="solid"/>
          </a:ln>
          <a:effectLst/>
        </p:spPr>
        <p:txBody>
          <a:bodyPr lIns="36000" tIns="0" rIns="36000" bIns="0" anchor="ctr"/>
          <a:lstStyle/>
          <a:p>
            <a:pPr algn="ctr"/>
            <a:r>
              <a:rPr lang="en-GB" sz="1000"/>
              <a:t>If the patient is referred from their neurologist at the specialist care, direct </a:t>
            </a:r>
          </a:p>
        </p:txBody>
      </p:sp>
    </p:spTree>
    <p:extLst>
      <p:ext uri="{BB962C8B-B14F-4D97-AF65-F5344CB8AC3E}">
        <p14:creationId xmlns:p14="http://schemas.microsoft.com/office/powerpoint/2010/main" val="1069988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tailEnd type="triangle"/>
        </a:ln>
      </a:spPr>
      <a:bodyPr/>
      <a:lstStyle/>
      <a:style>
        <a:lnRef idx="1">
          <a:schemeClr val="dk1"/>
        </a:lnRef>
        <a:fillRef idx="0">
          <a:schemeClr val="dk1"/>
        </a:fillRef>
        <a:effectRef idx="0">
          <a:schemeClr val="dk1"/>
        </a:effectRef>
        <a:fontRef idx="minor">
          <a:schemeClr val="tx1"/>
        </a:fontRef>
      </a:style>
    </a:lnDef>
    <a:txDef>
      <a:spPr>
        <a:noFill/>
        <a:ln w="12700">
          <a:solidFill>
            <a:schemeClr val="tx1"/>
          </a:solidFill>
        </a:ln>
      </a:spPr>
      <a:bodyPr wrap="square" rtlCol="0">
        <a:spAutoFit/>
      </a:bodyPr>
      <a:lstStyle>
        <a:defPPr algn="l">
          <a:defRPr sz="12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3.xml><?xml version="1.0" encoding="utf-8"?>
<a:theme xmlns:a="http://schemas.openxmlformats.org/drawingml/2006/main" name="1_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rpSiteZipContact xmlns="8bbd4995-53b7-43e2-b62f-10947586ac31" xsi:nil="true"/>
    <CorpSiteProjectLeader xmlns="8bbd4995-53b7-43e2-b62f-10947586ac31">
      <UserInfo>
        <DisplayName/>
        <AccountId xsi:nil="true"/>
        <AccountType/>
      </UserInfo>
    </CorpSiteProjectLeader>
    <CorpSiteSubTitle xmlns="8bbd4995-53b7-43e2-b62f-10947586ac31" xsi:nil="true"/>
    <CorpSiteTags xmlns="8bbd4995-53b7-43e2-b62f-10947586ac31" xsi:nil="true"/>
    <CorpSiteISBN xmlns="8bbd4995-53b7-43e2-b62f-10947586ac31" xsi:nil="true"/>
    <CorpSiteAccess xmlns="8bbd4995-53b7-43e2-b62f-10947586ac31">Kun navngitte medlemmer</CorpSiteAccess>
    <CorpWorkflowFeedback xmlns="8bbd4995-53b7-43e2-b62f-10947586ac31" xsi:nil="true"/>
    <CorpSiteRecipientPerson xmlns="8bbd4995-53b7-43e2-b62f-10947586ac31" xsi:nil="true"/>
    <CorpSiteProjectNumber xmlns="8bbd4995-53b7-43e2-b62f-10947586ac31" xsi:nil="true"/>
    <CorpDocInstitute xmlns="8bbd4995-53b7-43e2-b62f-10947586ac31" xsi:nil="true"/>
    <CorpSiteProjectName xmlns="8bbd4995-53b7-43e2-b62f-10947586ac31" xsi:nil="true"/>
    <CorpSiteInstitutePhone xmlns="8bbd4995-53b7-43e2-b62f-10947586ac31" xsi:nil="true"/>
    <CorpWorkflowStatus xmlns="8bbd4995-53b7-43e2-b62f-10947586ac31" xsi:nil="true"/>
    <CorpDocPageClassificationNbNo xmlns="8bbd4995-53b7-43e2-b62f-10947586ac31">Åpen</CorpDocPageClassificationNbNo>
    <CorpDocClassificationEnUs xmlns="8bbd4995-53b7-43e2-b62f-10947586ac31">Unrestricted</CorpDocClassificationEnUs>
    <CorpDocClassificationNbNo xmlns="8bbd4995-53b7-43e2-b62f-10947586ac31">Åpen</CorpDocClassificationNbNo>
    <CorpSiteProjectOwner xmlns="8bbd4995-53b7-43e2-b62f-10947586ac31">
      <UserInfo>
        <DisplayName/>
        <AccountId xsi:nil="true"/>
        <AccountType/>
      </UserInfo>
    </CorpSiteProjectOwner>
    <CorpSiteClassification xmlns="8bbd4995-53b7-43e2-b62f-10947586ac31">Åpen</CorpSiteClassification>
    <CorpSiteInstituteEmail xmlns="8bbd4995-53b7-43e2-b62f-10947586ac31" xsi:nil="true"/>
    <TaxCatchAll xmlns="e17d68e7-3aed-405b-8ea4-7d85968b9974" xsi:nil="true"/>
    <CorpSiteCoAuthors xmlns="8bbd4995-53b7-43e2-b62f-10947586ac31" xsi:nil="true"/>
    <CorpSiteInstituteEnUs xmlns="8bbd4995-53b7-43e2-b62f-10947586ac31" xsi:nil="true"/>
    <CorpSiteDocumentAuthor xmlns="8bbd4995-53b7-43e2-b62f-10947586ac31">
      <UserInfo>
        <DisplayName/>
        <AccountId xsi:nil="true"/>
        <AccountType/>
      </UserInfo>
    </CorpSiteDocumentAuthor>
    <CorpSiteMainAuthors xmlns="8bbd4995-53b7-43e2-b62f-10947586ac31" xsi:nil="true"/>
    <CorpSiteRecipientCompany xmlns="8bbd4995-53b7-43e2-b62f-10947586ac31" xsi:nil="true"/>
    <CorpSiteDocLanguage xmlns="8bbd4995-53b7-43e2-b62f-10947586ac31" xsi:nil="true"/>
    <CorpDocVersion xmlns="8bbd4995-53b7-43e2-b62f-10947586ac31" xsi:nil="true"/>
    <CorpWorkflowApproval xmlns="8bbd4995-53b7-43e2-b62f-10947586ac31" xsi:nil="true"/>
    <CorpSiteZipAddress xmlns="8bbd4995-53b7-43e2-b62f-10947586ac31" xsi:nil="true"/>
    <CorpSiteVATNumber xmlns="8bbd4995-53b7-43e2-b62f-10947586ac31" xsi:nil="true"/>
    <CorpSiteProjectQA xmlns="8bbd4995-53b7-43e2-b62f-10947586ac31">
      <UserInfo>
        <DisplayName/>
        <AccountId xsi:nil="true"/>
        <AccountType/>
      </UserInfo>
    </CorpSiteProjectQA>
    <ArchiveStatus xmlns="8bbd4995-53b7-43e2-b62f-10947586ac31" xsi:nil="true"/>
    <CorpSiteReportNumber xmlns="8bbd4995-53b7-43e2-b62f-10947586ac31" xsi:nil="true"/>
    <CorpSiteOurRef xmlns="8bbd4995-53b7-43e2-b62f-10947586ac31" xsi:nil="true"/>
    <CorpDocPageClassificationEnUs xmlns="8bbd4995-53b7-43e2-b62f-10947586ac31">Unrestricted</CorpDocPageClassificationEnUs>
    <lcf76f155ced4ddcb4097134ff3c332f xmlns="3ba0c5c5-7e56-42de-b0e7-a4e1f6d603bb">
      <Terms xmlns="http://schemas.microsoft.com/office/infopath/2007/PartnerControls"/>
    </lcf76f155ced4ddcb4097134ff3c332f>
    <CorpDocumentDate xmlns="8bbd4995-53b7-43e2-b62f-10947586ac3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Generic document" ma:contentTypeID="0x01010031B82B69D2361148B4D8F7EC156802130800760C9E1DDD1489429E1D84225F39AF65" ma:contentTypeVersion="54" ma:contentTypeDescription="Opprett et nytt dokument." ma:contentTypeScope="" ma:versionID="6cd506e8129bf2195220bdaba1b7201f">
  <xsd:schema xmlns:xsd="http://www.w3.org/2001/XMLSchema" xmlns:xs="http://www.w3.org/2001/XMLSchema" xmlns:p="http://schemas.microsoft.com/office/2006/metadata/properties" xmlns:ns2="8bbd4995-53b7-43e2-b62f-10947586ac31" xmlns:ns3="3ba0c5c5-7e56-42de-b0e7-a4e1f6d603bb" xmlns:ns4="e17d68e7-3aed-405b-8ea4-7d85968b9974" targetNamespace="http://schemas.microsoft.com/office/2006/metadata/properties" ma:root="true" ma:fieldsID="246038d0fc0ebedbe6f8ec063d623df9" ns2:_="" ns3:_="" ns4:_="">
    <xsd:import namespace="8bbd4995-53b7-43e2-b62f-10947586ac31"/>
    <xsd:import namespace="3ba0c5c5-7e56-42de-b0e7-a4e1f6d603bb"/>
    <xsd:import namespace="e17d68e7-3aed-405b-8ea4-7d85968b9974"/>
    <xsd:element name="properties">
      <xsd:complexType>
        <xsd:sequence>
          <xsd:element name="documentManagement">
            <xsd:complexType>
              <xsd:all>
                <xsd:element ref="ns2:CorpWorkflowStatus" minOccurs="0"/>
                <xsd:element ref="ns2:CorpSiteSubTitle" minOccurs="0"/>
                <xsd:element ref="ns2:CorpSiteAccess" minOccurs="0"/>
                <xsd:element ref="ns2:CorpSiteClassification" minOccurs="0"/>
                <xsd:element ref="ns2:CorpSiteTags" minOccurs="0"/>
                <xsd:element ref="ns2:CorpSiteReportNumber" minOccurs="0"/>
                <xsd:element ref="ns2:CorpSiteISBN" minOccurs="0"/>
                <xsd:element ref="ns2:CorpSiteMainAuthors" minOccurs="0"/>
                <xsd:element ref="ns2:CorpSiteCoAuthors" minOccurs="0"/>
                <xsd:element ref="ns2:CorpSiteRecipientCompany" minOccurs="0"/>
                <xsd:element ref="ns2:CorpSiteRecipientPerson" minOccurs="0"/>
                <xsd:element ref="ns2:CorpSiteOurRef" minOccurs="0"/>
                <xsd:element ref="ns2:CorpSiteZipAddress" minOccurs="0"/>
                <xsd:element ref="ns2:CorpSiteZipContact" minOccurs="0"/>
                <xsd:element ref="ns2:CorpSiteVATNumber" minOccurs="0"/>
                <xsd:element ref="ns2:CorpSiteInstituteEmail" minOccurs="0"/>
                <xsd:element ref="ns2:CorpDocPageClassificationNbNo" minOccurs="0"/>
                <xsd:element ref="ns2:CorpDocClassificationEnUs" minOccurs="0"/>
                <xsd:element ref="ns2:CorpDocPageClassificationEnUs" minOccurs="0"/>
                <xsd:element ref="ns2:CorpDocClassificationNbNo" minOccurs="0"/>
                <xsd:element ref="ns2:CorpSiteInstituteEnUs" minOccurs="0"/>
                <xsd:element ref="ns2:CorpSiteInstitutePhone" minOccurs="0"/>
                <xsd:element ref="ns2:CorpSiteDocLanguage" minOccurs="0"/>
                <xsd:element ref="ns2:CorpDocInstitute" minOccurs="0"/>
                <xsd:element ref="ns2:CorpDocVersion" minOccurs="0"/>
                <xsd:element ref="ns2:CorpSiteDocumentAuthor" minOccurs="0"/>
                <xsd:element ref="ns2:CorpSiteProjectQA" minOccurs="0"/>
                <xsd:element ref="ns2:CorpSiteProjectOwner" minOccurs="0"/>
                <xsd:element ref="ns2:CorpSiteProjectLeader" minOccurs="0"/>
                <xsd:element ref="ns2:ArchiveStatus" minOccurs="0"/>
                <xsd:element ref="ns2:CorpWorkflowFeedback" minOccurs="0"/>
                <xsd:element ref="ns2:CorpSiteProjectNumber" minOccurs="0"/>
                <xsd:element ref="ns2:CorpSiteProjectName"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3:lcf76f155ced4ddcb4097134ff3c332f" minOccurs="0"/>
                <xsd:element ref="ns4:TaxCatchAll" minOccurs="0"/>
                <xsd:element ref="ns3:MediaServiceObjectDetectorVersions" minOccurs="0"/>
                <xsd:element ref="ns3:MediaServiceSearchProperties" minOccurs="0"/>
                <xsd:element ref="ns3:MediaServiceLocation" minOccurs="0"/>
                <xsd:element ref="ns2:CorpWorkflowApproval" minOccurs="0"/>
                <xsd:element ref="ns2:CorpDocument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d4995-53b7-43e2-b62f-10947586ac31" elementFormDefault="qualified">
    <xsd:import namespace="http://schemas.microsoft.com/office/2006/documentManagement/types"/>
    <xsd:import namespace="http://schemas.microsoft.com/office/infopath/2007/PartnerControls"/>
    <xsd:element name="CorpWorkflowStatus" ma:index="2" nillable="true" ma:displayName="Workflow Status" ma:internalName="CorpWorkflowStatus">
      <xsd:simpleType>
        <xsd:restriction base="dms:Text">
          <xsd:maxLength value="255"/>
        </xsd:restriction>
      </xsd:simpleType>
    </xsd:element>
    <xsd:element name="CorpSiteSubTitle" ma:index="3" nillable="true" ma:displayName="Sub Title" ma:internalName="CorpSiteSubTitle">
      <xsd:simpleType>
        <xsd:restriction base="dms:Text">
          <xsd:maxLength value="255"/>
        </xsd:restriction>
      </xsd:simpleType>
    </xsd:element>
    <xsd:element name="CorpSiteAccess" ma:index="4" nillable="true" ma:displayName="Access level" ma:default="Kun navngitte medlemmer" ma:format="Dropdown" ma:internalName="CorpSiteAccess">
      <xsd:simpleType>
        <xsd:restriction base="dms:Choice">
          <xsd:enumeration value="Kun navngitte medlemmer"/>
          <xsd:enumeration value="SINTEF"/>
          <xsd:enumeration value="Institutt"/>
          <xsd:enumeration value="Avdeling"/>
          <xsd:maxLength value="255"/>
        </xsd:restriction>
      </xsd:simpleType>
    </xsd:element>
    <xsd:element name="CorpSiteClassification" ma:index="5" nillable="true" ma:displayName="Classification" ma:default="Åpen" ma:internalName="CorpSiteClassification">
      <xsd:simpleType>
        <xsd:restriction base="dms:Choice">
          <xsd:enumeration value="Åpen"/>
          <xsd:enumeration value="Fortrolig"/>
          <xsd:enumeration value="Strengt fortrolig"/>
          <xsd:maxLength value="255"/>
        </xsd:restriction>
      </xsd:simpleType>
    </xsd:element>
    <xsd:element name="CorpSiteTags" ma:index="6" nillable="true" ma:displayName="Tags" ma:internalName="CorpSiteTags">
      <xsd:simpleType>
        <xsd:restriction base="dms:Text">
          <xsd:maxLength value="255"/>
        </xsd:restriction>
      </xsd:simpleType>
    </xsd:element>
    <xsd:element name="CorpSiteReportNumber" ma:index="7" nillable="true" ma:displayName="Report Number" ma:internalName="CorpSiteReportNumber">
      <xsd:simpleType>
        <xsd:restriction base="dms:Text">
          <xsd:maxLength value="255"/>
        </xsd:restriction>
      </xsd:simpleType>
    </xsd:element>
    <xsd:element name="CorpSiteISBN" ma:index="8" nillable="true" ma:displayName="ISBN" ma:internalName="CorpSiteISBN">
      <xsd:simpleType>
        <xsd:restriction base="dms:Text">
          <xsd:maxLength value="255"/>
        </xsd:restriction>
      </xsd:simpleType>
    </xsd:element>
    <xsd:element name="CorpSiteMainAuthors" ma:index="9" nillable="true" ma:displayName="Hovedforfattere" ma:internalName="CorpSiteMainAuthors">
      <xsd:simpleType>
        <xsd:restriction base="dms:Text">
          <xsd:maxLength value="255"/>
        </xsd:restriction>
      </xsd:simpleType>
    </xsd:element>
    <xsd:element name="CorpSiteCoAuthors" ma:index="10" nillable="true" ma:displayName="Co Authors" ma:internalName="CorpSiteCoAuthors">
      <xsd:simpleType>
        <xsd:restriction base="dms:Text">
          <xsd:maxLength value="255"/>
        </xsd:restriction>
      </xsd:simpleType>
    </xsd:element>
    <xsd:element name="CorpSiteRecipientCompany" ma:index="11" nillable="true" ma:displayName="Recipient Company" ma:internalName="CorpSiteRecipientCompany">
      <xsd:simpleType>
        <xsd:restriction base="dms:Text">
          <xsd:maxLength value="255"/>
        </xsd:restriction>
      </xsd:simpleType>
    </xsd:element>
    <xsd:element name="CorpSiteRecipientPerson" ma:index="12" nillable="true" ma:displayName="Recipient Person" ma:internalName="CorpSiteRecipientPerson">
      <xsd:simpleType>
        <xsd:restriction base="dms:Text">
          <xsd:maxLength value="255"/>
        </xsd:restriction>
      </xsd:simpleType>
    </xsd:element>
    <xsd:element name="CorpSiteOurRef" ma:index="13" nillable="true" ma:displayName="Our Ref" ma:internalName="CorpSiteOurRef">
      <xsd:simpleType>
        <xsd:restriction base="dms:Text">
          <xsd:maxLength value="255"/>
        </xsd:restriction>
      </xsd:simpleType>
    </xsd:element>
    <xsd:element name="CorpSiteZipAddress" ma:index="14" nillable="true" ma:displayName="Address" ma:internalName="CorpSiteZipAddress">
      <xsd:simpleType>
        <xsd:restriction base="dms:Note">
          <xsd:maxLength value="255"/>
        </xsd:restriction>
      </xsd:simpleType>
    </xsd:element>
    <xsd:element name="CorpSiteZipContact" ma:index="15" nillable="true" ma:displayName="Contact" ma:internalName="CorpSiteZipContact">
      <xsd:simpleType>
        <xsd:restriction base="dms:Note">
          <xsd:maxLength value="255"/>
        </xsd:restriction>
      </xsd:simpleType>
    </xsd:element>
    <xsd:element name="CorpSiteVATNumber" ma:index="16" nillable="true" ma:displayName="VAT Number" ma:internalName="CorpSiteVATNumber">
      <xsd:simpleType>
        <xsd:restriction base="dms:Text">
          <xsd:maxLength value="255"/>
        </xsd:restriction>
      </xsd:simpleType>
    </xsd:element>
    <xsd:element name="CorpSiteInstituteEmail" ma:index="17" nillable="true" ma:displayName="Email Institute" ma:internalName="CorpSiteInstituteEmail">
      <xsd:simpleType>
        <xsd:restriction base="dms:Text">
          <xsd:maxLength value="255"/>
        </xsd:restriction>
      </xsd:simpleType>
    </xsd:element>
    <xsd:element name="CorpDocPageClassificationNbNo" ma:index="18" nillable="true" ma:displayName="Gradering Denne Siden" ma:default="Åpen" ma:internalName="CorpDocPageClassificationNbNo">
      <xsd:simpleType>
        <xsd:restriction base="dms:Choice">
          <xsd:enumeration value="Åpen"/>
          <xsd:enumeration value="Intern"/>
          <xsd:enumeration value="Fortrolig"/>
          <xsd:enumeration value="Strengt fortrolig"/>
          <xsd:maxLength value="255"/>
        </xsd:restriction>
      </xsd:simpleType>
    </xsd:element>
    <xsd:element name="CorpDocClassificationEnUs" ma:index="19" nillable="true" ma:displayName="Classification" ma:default="Unrestricted" ma:internalName="CorpDocClassificationEnUs">
      <xsd:simpleType>
        <xsd:restriction base="dms:Choice">
          <xsd:enumeration value="Unrestricted"/>
          <xsd:enumeration value="Internal"/>
          <xsd:enumeration value="Restricted"/>
          <xsd:enumeration value="Confidential"/>
          <xsd:maxLength value="255"/>
        </xsd:restriction>
      </xsd:simpleType>
    </xsd:element>
    <xsd:element name="CorpDocPageClassificationEnUs" ma:index="20" nillable="true" ma:displayName="Classification This Page" ma:default="Unrestricted" ma:internalName="CorpDocPageClassificationEnUs">
      <xsd:simpleType>
        <xsd:restriction base="dms:Choice">
          <xsd:enumeration value="Unrestricted"/>
          <xsd:enumeration value="Internal"/>
          <xsd:enumeration value="Restricted"/>
          <xsd:enumeration value="Confidential"/>
          <xsd:maxLength value="255"/>
        </xsd:restriction>
      </xsd:simpleType>
    </xsd:element>
    <xsd:element name="CorpDocClassificationNbNo" ma:index="21" nillable="true" ma:displayName="Gradering" ma:default="Åpen" ma:internalName="CorpDocClassificationNbNo">
      <xsd:simpleType>
        <xsd:restriction base="dms:Choice">
          <xsd:enumeration value="Åpen"/>
          <xsd:enumeration value="Intern"/>
          <xsd:enumeration value="Fortrolig"/>
          <xsd:enumeration value="Strengt fortrolig"/>
          <xsd:maxLength value="255"/>
        </xsd:restriction>
      </xsd:simpleType>
    </xsd:element>
    <xsd:element name="CorpSiteInstituteEnUs" ma:index="22" nillable="true" ma:displayName="InstituteEng" ma:internalName="CorpSiteInstituteEnUs">
      <xsd:simpleType>
        <xsd:restriction base="dms:Text">
          <xsd:maxLength value="255"/>
        </xsd:restriction>
      </xsd:simpleType>
    </xsd:element>
    <xsd:element name="CorpSiteInstitutePhone" ma:index="23" nillable="true" ma:displayName="Phone Instutute" ma:internalName="CorpSiteInstitutePhone">
      <xsd:simpleType>
        <xsd:restriction base="dms:Text">
          <xsd:maxLength value="255"/>
        </xsd:restriction>
      </xsd:simpleType>
    </xsd:element>
    <xsd:element name="CorpSiteDocLanguage" ma:index="24" nillable="true" ma:displayName="Language" ma:internalName="CorpSiteDocLanguage">
      <xsd:simpleType>
        <xsd:restriction base="dms:Text">
          <xsd:maxLength value="255"/>
        </xsd:restriction>
      </xsd:simpleType>
    </xsd:element>
    <xsd:element name="CorpDocInstitute" ma:index="25" nillable="true" ma:displayName="Institute" ma:internalName="CorpDocInstitute">
      <xsd:simpleType>
        <xsd:restriction base="dms:Text">
          <xsd:maxLength value="255"/>
        </xsd:restriction>
      </xsd:simpleType>
    </xsd:element>
    <xsd:element name="CorpDocVersion" ma:index="26" nillable="true" ma:displayName="Version" ma:internalName="CorpDocVersion">
      <xsd:simpleType>
        <xsd:restriction base="dms:Text">
          <xsd:maxLength value="255"/>
        </xsd:restriction>
      </xsd:simpleType>
    </xsd:element>
    <xsd:element name="CorpSiteDocumentAuthor" ma:index="27" nillable="true" ma:displayName="Document Author" ma:hidden="true" ma:internalName="CorpSiteDocument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QA" ma:index="32" nillable="true" ma:displayName="QA" ma:list="UserInfo" ma:SharePointGroup="0" ma:internalName="CorpSiteProjectQA"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Owner" ma:index="33" nillable="true" ma:displayName="Project Owner" ma:list="UserInfo" ma:SharePointGroup="0" ma:internalName="CorpSiteProjec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Leader" ma:index="34" nillable="true" ma:displayName="Project Leader" ma:list="UserInfo" ma:SharePointGroup="0" ma:internalName="CorpSiteProjectLead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chiveStatus" ma:index="36" nillable="true" ma:displayName="Archive Status" ma:internalName="ArchiveStatus">
      <xsd:simpleType>
        <xsd:restriction base="dms:Text">
          <xsd:maxLength value="255"/>
        </xsd:restriction>
      </xsd:simpleType>
    </xsd:element>
    <xsd:element name="CorpWorkflowFeedback" ma:index="37" nillable="true" ma:displayName="Reviewal Status" ma:internalName="CorpWorkflowFeedback">
      <xsd:simpleType>
        <xsd:restriction base="dms:Text">
          <xsd:maxLength value="255"/>
        </xsd:restriction>
      </xsd:simpleType>
    </xsd:element>
    <xsd:element name="CorpSiteProjectNumber" ma:index="39" nillable="true" ma:displayName="Project Number" ma:default="" ma:internalName="CorpSiteProjectNumber">
      <xsd:simpleType>
        <xsd:restriction base="dms:Text">
          <xsd:maxLength value="255"/>
        </xsd:restriction>
      </xsd:simpleType>
    </xsd:element>
    <xsd:element name="CorpSiteProjectName" ma:index="40" nillable="true" ma:displayName="Project Name" ma:internalName="CorpSiteProjectName">
      <xsd:simpleType>
        <xsd:restriction base="dms:Text">
          <xsd:maxLength value="255"/>
        </xsd:restriction>
      </xsd:simpleType>
    </xsd:element>
    <xsd:element name="CorpWorkflowApproval" ma:index="59" nillable="true" ma:displayName="Approval Status" ma:internalName="CorpWorkflowApproval">
      <xsd:simpleType>
        <xsd:restriction base="dms:Text">
          <xsd:maxLength value="255"/>
        </xsd:restriction>
      </xsd:simpleType>
    </xsd:element>
    <xsd:element name="CorpDocumentDate" ma:index="60" nillable="true" ma:displayName="Dokumentdato" ma:internalName="CorpDocument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a0c5c5-7e56-42de-b0e7-a4e1f6d603bb" elementFormDefault="qualified">
    <xsd:import namespace="http://schemas.microsoft.com/office/2006/documentManagement/types"/>
    <xsd:import namespace="http://schemas.microsoft.com/office/infopath/2007/PartnerControls"/>
    <xsd:element name="MediaServiceMetadata" ma:index="41" nillable="true" ma:displayName="MediaServiceMetadata" ma:hidden="true" ma:internalName="MediaServiceMetadata" ma:readOnly="true">
      <xsd:simpleType>
        <xsd:restriction base="dms:Note"/>
      </xsd:simpleType>
    </xsd:element>
    <xsd:element name="MediaServiceFastMetadata" ma:index="42" nillable="true" ma:displayName="MediaServiceFastMetadata" ma:hidden="true" ma:internalName="MediaServiceFastMetadata" ma:readOnly="true">
      <xsd:simpleType>
        <xsd:restriction base="dms:Note"/>
      </xsd:simpleType>
    </xsd:element>
    <xsd:element name="MediaServiceDateTaken" ma:index="43" nillable="true" ma:displayName="MediaServiceDateTaken" ma:hidden="true" ma:internalName="MediaServiceDateTaken" ma:readOnly="true">
      <xsd:simpleType>
        <xsd:restriction base="dms:Text"/>
      </xsd:simpleType>
    </xsd:element>
    <xsd:element name="MediaLengthInSeconds" ma:index="44" nillable="true" ma:displayName="Length (seconds)" ma:internalName="MediaLengthInSeconds" ma:readOnly="true">
      <xsd:simpleType>
        <xsd:restriction base="dms:Unknown"/>
      </xsd:simpleType>
    </xsd:element>
    <xsd:element name="MediaServiceAutoKeyPoints" ma:index="45" nillable="true" ma:displayName="MediaServiceAutoKeyPoints" ma:hidden="true" ma:internalName="MediaServiceAutoKeyPoints" ma:readOnly="true">
      <xsd:simpleType>
        <xsd:restriction base="dms:Note"/>
      </xsd:simpleType>
    </xsd:element>
    <xsd:element name="MediaServiceKeyPoints" ma:index="46" nillable="true" ma:displayName="KeyPoints" ma:internalName="MediaServiceKeyPoints" ma:readOnly="true">
      <xsd:simpleType>
        <xsd:restriction base="dms:Note">
          <xsd:maxLength value="255"/>
        </xsd:restriction>
      </xsd:simpleType>
    </xsd:element>
    <xsd:element name="MediaServiceAutoTags" ma:index="47" nillable="true" ma:displayName="Tags" ma:internalName="MediaServiceAutoTags" ma:readOnly="true">
      <xsd:simpleType>
        <xsd:restriction base="dms:Text"/>
      </xsd:simpleType>
    </xsd:element>
    <xsd:element name="MediaServiceOCR" ma:index="48" nillable="true" ma:displayName="Extracted Text" ma:internalName="MediaServiceOCR" ma:readOnly="true">
      <xsd:simpleType>
        <xsd:restriction base="dms:Note">
          <xsd:maxLength value="255"/>
        </xsd:restriction>
      </xsd:simpleType>
    </xsd:element>
    <xsd:element name="MediaServiceGenerationTime" ma:index="49" nillable="true" ma:displayName="MediaServiceGenerationTime" ma:hidden="true" ma:internalName="MediaServiceGenerationTime" ma:readOnly="true">
      <xsd:simpleType>
        <xsd:restriction base="dms:Text"/>
      </xsd:simpleType>
    </xsd:element>
    <xsd:element name="MediaServiceEventHashCode" ma:index="50" nillable="true" ma:displayName="MediaServiceEventHashCode" ma:hidden="true" ma:internalName="MediaServiceEventHashCode" ma:readOnly="true">
      <xsd:simpleType>
        <xsd:restriction base="dms:Text"/>
      </xsd:simpleType>
    </xsd:element>
    <xsd:element name="lcf76f155ced4ddcb4097134ff3c332f" ma:index="54" nillable="true" ma:taxonomy="true" ma:internalName="lcf76f155ced4ddcb4097134ff3c332f" ma:taxonomyFieldName="MediaServiceImageTags" ma:displayName="Bildemerkelapper" ma:readOnly="false" ma:fieldId="{5cf76f15-5ced-4ddc-b409-7134ff3c332f}" ma:taxonomyMulti="true" ma:sspId="322a372c-f9c2-4fd8-9939-aea158435b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56" nillable="true" ma:displayName="MediaServiceObjectDetectorVersions" ma:hidden="true" ma:indexed="true" ma:internalName="MediaServiceObjectDetectorVersions" ma:readOnly="true">
      <xsd:simpleType>
        <xsd:restriction base="dms:Text"/>
      </xsd:simpleType>
    </xsd:element>
    <xsd:element name="MediaServiceSearchProperties" ma:index="57" nillable="true" ma:displayName="MediaServiceSearchProperties" ma:hidden="true" ma:internalName="MediaServiceSearchProperties" ma:readOnly="true">
      <xsd:simpleType>
        <xsd:restriction base="dms:Note"/>
      </xsd:simpleType>
    </xsd:element>
    <xsd:element name="MediaServiceLocation" ma:index="5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7d68e7-3aed-405b-8ea4-7d85968b9974" elementFormDefault="qualified">
    <xsd:import namespace="http://schemas.microsoft.com/office/2006/documentManagement/types"/>
    <xsd:import namespace="http://schemas.microsoft.com/office/infopath/2007/PartnerControls"/>
    <xsd:element name="SharedWithUsers" ma:index="5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52" nillable="true" ma:displayName="Delingsdetaljer" ma:internalName="SharedWithDetails" ma:readOnly="true">
      <xsd:simpleType>
        <xsd:restriction base="dms:Note">
          <xsd:maxLength value="255"/>
        </xsd:restriction>
      </xsd:simpleType>
    </xsd:element>
    <xsd:element name="TaxCatchAll" ma:index="55" nillable="true" ma:displayName="Taxonomy Catch All Column" ma:hidden="true" ma:list="{1c6cceff-e09c-4d6b-87d4-1eb21f240f7b}" ma:internalName="TaxCatchAll" ma:showField="CatchAllData" ma:web="e17d68e7-3aed-405b-8ea4-7d85968b99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8" ma:displayName="Innholdstype"/>
        <xsd:element ref="dc:title" minOccurs="0" maxOccurs="1" ma:index="1"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C5171B-1060-42CB-9782-65684B412A21}">
  <ds:schemaRefs>
    <ds:schemaRef ds:uri="3ba0c5c5-7e56-42de-b0e7-a4e1f6d603bb"/>
    <ds:schemaRef ds:uri="8bbd4995-53b7-43e2-b62f-10947586ac31"/>
    <ds:schemaRef ds:uri="e17d68e7-3aed-405b-8ea4-7d85968b997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D3593F8-BB7E-4334-A336-9BBD1F441E6A}">
  <ds:schemaRefs>
    <ds:schemaRef ds:uri="http://schemas.microsoft.com/sharepoint/v3/contenttype/forms"/>
  </ds:schemaRefs>
</ds:datastoreItem>
</file>

<file path=customXml/itemProps3.xml><?xml version="1.0" encoding="utf-8"?>
<ds:datastoreItem xmlns:ds="http://schemas.openxmlformats.org/officeDocument/2006/customXml" ds:itemID="{2CDE1C1E-B4D3-4275-970F-820FFD996E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bd4995-53b7-43e2-b62f-10947586ac31"/>
    <ds:schemaRef ds:uri="3ba0c5c5-7e56-42de-b0e7-a4e1f6d603bb"/>
    <ds:schemaRef ds:uri="e17d68e7-3aed-405b-8ea4-7d85968b99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e68ff4-e554-434b-b800-e36c930c6276}" enabled="1" method="Standard" siteId="{e1f00f39-6041-45b0-b309-e0210d8b32af}" removed="0"/>
</clbl:labelList>
</file>

<file path=docProps/app.xml><?xml version="1.0" encoding="utf-8"?>
<Properties xmlns="http://schemas.openxmlformats.org/officeDocument/2006/extended-properties" xmlns:vt="http://schemas.openxmlformats.org/officeDocument/2006/docPropsVTypes">
  <TotalTime>0</TotalTime>
  <Words>1802</Words>
  <Application>Microsoft Office PowerPoint</Application>
  <PresentationFormat>Widescreen</PresentationFormat>
  <Paragraphs>196</Paragraphs>
  <Slides>15</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15</vt:i4>
      </vt:variant>
    </vt:vector>
  </HeadingPairs>
  <TitlesOfParts>
    <vt:vector size="22" baseType="lpstr">
      <vt:lpstr>Arial</vt:lpstr>
      <vt:lpstr>Calibri</vt:lpstr>
      <vt:lpstr>Calibri Light</vt:lpstr>
      <vt:lpstr>Wingdings</vt:lpstr>
      <vt:lpstr>Office Theme</vt:lpstr>
      <vt:lpstr>SINTEF Lys</vt:lpstr>
      <vt:lpstr>1_SINTEF Lys</vt:lpstr>
      <vt:lpstr>Mapping of MS pathways - rehabilitation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Comments to the MS Rehab pathway model</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Ragnhild Halvorsrud</dc:creator>
  <cp:lastModifiedBy>Binyam Bogale Bungudo</cp:lastModifiedBy>
  <cp:revision>3</cp:revision>
  <cp:lastPrinted>2025-03-11T14:07:34Z</cp:lastPrinted>
  <dcterms:created xsi:type="dcterms:W3CDTF">2023-10-26T12:36:45Z</dcterms:created>
  <dcterms:modified xsi:type="dcterms:W3CDTF">2026-01-16T12:24:09Z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0x01010031B82B69D2361148B4D8F7EC156802130800760C9E1DDD1489429E1D84225F39AF65</vt:lpwstr>
  </property>
  <property fmtid="{D5CDD505-2E9C-101B-9397-08002B2CF9AE}" pid="3" name="MediaServiceImageTags">
    <vt:lpwstr/>
  </property>
</Properties>
</file>