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21"/>
  </p:notesMasterIdLst>
  <p:sldIdLst>
    <p:sldId id="3948" r:id="rId7"/>
    <p:sldId id="3966" r:id="rId8"/>
    <p:sldId id="3975" r:id="rId9"/>
    <p:sldId id="3971" r:id="rId10"/>
    <p:sldId id="4017" r:id="rId11"/>
    <p:sldId id="3980" r:id="rId12"/>
    <p:sldId id="3985" r:id="rId13"/>
    <p:sldId id="3986" r:id="rId14"/>
    <p:sldId id="4007" r:id="rId15"/>
    <p:sldId id="4008" r:id="rId16"/>
    <p:sldId id="3981" r:id="rId17"/>
    <p:sldId id="4005" r:id="rId18"/>
    <p:sldId id="4006" r:id="rId19"/>
    <p:sldId id="4016" r:id="rId2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33" userDrawn="1">
          <p15:clr>
            <a:srgbClr val="A4A3A4"/>
          </p15:clr>
        </p15:guide>
        <p15:guide id="2" pos="597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5085BF-E3D4-1B3F-1A43-C0A04F01ADA6}" name="binyadad" initials="bi" userId="S::binyadad_gmail.com#ext#@sintef.onmicrosoft.com::8a1da339-5b3d-4821-861f-7116c15c346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12E"/>
    <a:srgbClr val="2AA963"/>
    <a:srgbClr val="7EC376"/>
    <a:srgbClr val="5B9BD5"/>
    <a:srgbClr val="A6C9E8"/>
    <a:srgbClr val="FFCCCC"/>
    <a:srgbClr val="9999FF"/>
    <a:srgbClr val="C8E6C9"/>
    <a:srgbClr val="FF99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D63C82-ABBD-E242-A6E4-EA26FEBFE9B0}" v="1" dt="2026-01-20T14:46:53.8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>
        <p:guide orient="horz" pos="4133"/>
        <p:guide pos="5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e Gjermestad" userId="S::kristine.gjermestad@sintef.no::ab376bc2-563a-44cd-8008-8395aad23542" providerId="AD" clId="Web-{784CC87A-4EA1-47B8-643E-2289491DBDAF}"/>
    <pc:docChg chg="modSld">
      <pc:chgData name="Kristine Gjermestad" userId="S::kristine.gjermestad@sintef.no::ab376bc2-563a-44cd-8008-8395aad23542" providerId="AD" clId="Web-{784CC87A-4EA1-47B8-643E-2289491DBDAF}" dt="2026-01-06T10:55:14.445" v="0" actId="20577"/>
      <pc:docMkLst>
        <pc:docMk/>
      </pc:docMkLst>
      <pc:sldChg chg="modSp">
        <pc:chgData name="Kristine Gjermestad" userId="S::kristine.gjermestad@sintef.no::ab376bc2-563a-44cd-8008-8395aad23542" providerId="AD" clId="Web-{784CC87A-4EA1-47B8-643E-2289491DBDAF}" dt="2026-01-06T10:55:14.445" v="0" actId="20577"/>
        <pc:sldMkLst>
          <pc:docMk/>
          <pc:sldMk cId="324746621" sldId="3985"/>
        </pc:sldMkLst>
        <pc:spChg chg="mod">
          <ac:chgData name="Kristine Gjermestad" userId="S::kristine.gjermestad@sintef.no::ab376bc2-563a-44cd-8008-8395aad23542" providerId="AD" clId="Web-{784CC87A-4EA1-47B8-643E-2289491DBDAF}" dt="2026-01-06T10:55:14.445" v="0" actId="20577"/>
          <ac:spMkLst>
            <pc:docMk/>
            <pc:sldMk cId="324746621" sldId="3985"/>
            <ac:spMk id="5" creationId="{F52F564E-534F-55F2-26D2-803DC02A5014}"/>
          </ac:spMkLst>
        </pc:spChg>
      </pc:sldChg>
    </pc:docChg>
  </pc:docChgLst>
  <pc:docChgLst>
    <pc:chgData name="Kristine Gjermestad" userId="S::kristine.gjermestad@sintef.no::ab376bc2-563a-44cd-8008-8395aad23542" providerId="AD" clId="Web-{46A23E7A-E8DF-E700-F9A2-AB1AC4CDC7BD}"/>
    <pc:docChg chg="modSld">
      <pc:chgData name="Kristine Gjermestad" userId="S::kristine.gjermestad@sintef.no::ab376bc2-563a-44cd-8008-8395aad23542" providerId="AD" clId="Web-{46A23E7A-E8DF-E700-F9A2-AB1AC4CDC7BD}" dt="2026-01-14T13:32:57.662" v="4" actId="14100"/>
      <pc:docMkLst>
        <pc:docMk/>
      </pc:docMkLst>
      <pc:sldChg chg="modSp">
        <pc:chgData name="Kristine Gjermestad" userId="S::kristine.gjermestad@sintef.no::ab376bc2-563a-44cd-8008-8395aad23542" providerId="AD" clId="Web-{46A23E7A-E8DF-E700-F9A2-AB1AC4CDC7BD}" dt="2026-01-14T13:32:57.662" v="4" actId="14100"/>
        <pc:sldMkLst>
          <pc:docMk/>
          <pc:sldMk cId="3354769652" sldId="3948"/>
        </pc:sldMkLst>
        <pc:spChg chg="mod">
          <ac:chgData name="Kristine Gjermestad" userId="S::kristine.gjermestad@sintef.no::ab376bc2-563a-44cd-8008-8395aad23542" providerId="AD" clId="Web-{46A23E7A-E8DF-E700-F9A2-AB1AC4CDC7BD}" dt="2026-01-14T13:32:57.662" v="4" actId="14100"/>
          <ac:spMkLst>
            <pc:docMk/>
            <pc:sldMk cId="3354769652" sldId="3948"/>
            <ac:spMk id="17" creationId="{4B0D9BB1-6FBD-28DB-BBB8-BC939D447E2B}"/>
          </ac:spMkLst>
        </pc:spChg>
      </pc:sldChg>
    </pc:docChg>
  </pc:docChgLst>
  <pc:docChgLst>
    <pc:chgData name="Kristine Gjermestad" userId="S::kristine.gjermestad@sintef.no::ab376bc2-563a-44cd-8008-8395aad23542" providerId="AD" clId="Web-{8DD63C82-ABBD-E242-A6E4-EA26FEBFE9B0}"/>
    <pc:docChg chg="modSld">
      <pc:chgData name="Kristine Gjermestad" userId="S::kristine.gjermestad@sintef.no::ab376bc2-563a-44cd-8008-8395aad23542" providerId="AD" clId="Web-{8DD63C82-ABBD-E242-A6E4-EA26FEBFE9B0}" dt="2026-01-20T14:46:53.869" v="0" actId="20577"/>
      <pc:docMkLst>
        <pc:docMk/>
      </pc:docMkLst>
      <pc:sldChg chg="modSp">
        <pc:chgData name="Kristine Gjermestad" userId="S::kristine.gjermestad@sintef.no::ab376bc2-563a-44cd-8008-8395aad23542" providerId="AD" clId="Web-{8DD63C82-ABBD-E242-A6E4-EA26FEBFE9B0}" dt="2026-01-20T14:46:53.869" v="0" actId="20577"/>
        <pc:sldMkLst>
          <pc:docMk/>
          <pc:sldMk cId="3354769652" sldId="3948"/>
        </pc:sldMkLst>
        <pc:spChg chg="mod">
          <ac:chgData name="Kristine Gjermestad" userId="S::kristine.gjermestad@sintef.no::ab376bc2-563a-44cd-8008-8395aad23542" providerId="AD" clId="Web-{8DD63C82-ABBD-E242-A6E4-EA26FEBFE9B0}" dt="2026-01-20T14:46:53.869" v="0" actId="20577"/>
          <ac:spMkLst>
            <pc:docMk/>
            <pc:sldMk cId="3354769652" sldId="3948"/>
            <ac:spMk id="3" creationId="{FEA76CFE-5A64-516F-2FC4-A4B911AAFEF8}"/>
          </ac:spMkLst>
        </pc:spChg>
      </pc:sldChg>
    </pc:docChg>
  </pc:docChgLst>
  <pc:docChgLst>
    <pc:chgData name="Kristine Gjermestad" userId="S::kristine.gjermestad@sintef.no::ab376bc2-563a-44cd-8008-8395aad23542" providerId="AD" clId="Web-{DF227006-F5E4-661C-184F-8881EE61EE4F}"/>
    <pc:docChg chg="modSld">
      <pc:chgData name="Kristine Gjermestad" userId="S::kristine.gjermestad@sintef.no::ab376bc2-563a-44cd-8008-8395aad23542" providerId="AD" clId="Web-{DF227006-F5E4-661C-184F-8881EE61EE4F}" dt="2026-01-14T11:25:43.689" v="0" actId="20577"/>
      <pc:docMkLst>
        <pc:docMk/>
      </pc:docMkLst>
      <pc:sldChg chg="modSp">
        <pc:chgData name="Kristine Gjermestad" userId="S::kristine.gjermestad@sintef.no::ab376bc2-563a-44cd-8008-8395aad23542" providerId="AD" clId="Web-{DF227006-F5E4-661C-184F-8881EE61EE4F}" dt="2026-01-14T11:25:43.689" v="0" actId="20577"/>
        <pc:sldMkLst>
          <pc:docMk/>
          <pc:sldMk cId="3354769652" sldId="3948"/>
        </pc:sldMkLst>
        <pc:spChg chg="mod">
          <ac:chgData name="Kristine Gjermestad" userId="S::kristine.gjermestad@sintef.no::ab376bc2-563a-44cd-8008-8395aad23542" providerId="AD" clId="Web-{DF227006-F5E4-661C-184F-8881EE61EE4F}" dt="2026-01-14T11:25:43.689" v="0" actId="20577"/>
          <ac:spMkLst>
            <pc:docMk/>
            <pc:sldMk cId="3354769652" sldId="3948"/>
            <ac:spMk id="2" creationId="{C1C8D153-386D-D098-0BD5-F14273D12635}"/>
          </ac:spMkLst>
        </pc:spChg>
      </pc:sldChg>
    </pc:docChg>
  </pc:docChgLst>
  <pc:docChgLst>
    <pc:chgData name="Kristine Gjermestad" userId="S::kristine.gjermestad@sintef.no::ab376bc2-563a-44cd-8008-8395aad23542" providerId="AD" clId="Web-{2FB10037-7A6D-06D0-B89A-D71F9C8297D7}"/>
    <pc:docChg chg="modSld">
      <pc:chgData name="Kristine Gjermestad" userId="S::kristine.gjermestad@sintef.no::ab376bc2-563a-44cd-8008-8395aad23542" providerId="AD" clId="Web-{2FB10037-7A6D-06D0-B89A-D71F9C8297D7}" dt="2026-01-14T11:44:51.586" v="1" actId="1076"/>
      <pc:docMkLst>
        <pc:docMk/>
      </pc:docMkLst>
      <pc:sldChg chg="addSp modSp">
        <pc:chgData name="Kristine Gjermestad" userId="S::kristine.gjermestad@sintef.no::ab376bc2-563a-44cd-8008-8395aad23542" providerId="AD" clId="Web-{2FB10037-7A6D-06D0-B89A-D71F9C8297D7}" dt="2026-01-14T11:44:51.586" v="1" actId="1076"/>
        <pc:sldMkLst>
          <pc:docMk/>
          <pc:sldMk cId="3354769652" sldId="3948"/>
        </pc:sldMkLst>
        <pc:spChg chg="add">
          <ac:chgData name="Kristine Gjermestad" userId="S::kristine.gjermestad@sintef.no::ab376bc2-563a-44cd-8008-8395aad23542" providerId="AD" clId="Web-{2FB10037-7A6D-06D0-B89A-D71F9C8297D7}" dt="2026-01-14T11:44:44.398" v="0"/>
          <ac:spMkLst>
            <pc:docMk/>
            <pc:sldMk cId="3354769652" sldId="3948"/>
            <ac:spMk id="7" creationId="{683423AD-3EF2-C45A-2F3B-BD26C4E09F94}"/>
          </ac:spMkLst>
        </pc:spChg>
        <pc:grpChg chg="add mod">
          <ac:chgData name="Kristine Gjermestad" userId="S::kristine.gjermestad@sintef.no::ab376bc2-563a-44cd-8008-8395aad23542" providerId="AD" clId="Web-{2FB10037-7A6D-06D0-B89A-D71F9C8297D7}" dt="2026-01-14T11:44:51.586" v="1" actId="1076"/>
          <ac:grpSpMkLst>
            <pc:docMk/>
            <pc:sldMk cId="3354769652" sldId="3948"/>
            <ac:grpSpMk id="4" creationId="{5C631411-0236-6B76-80C1-0E9551724DAA}"/>
          </ac:grpSpMkLst>
        </pc:grpChg>
        <pc:picChg chg="add">
          <ac:chgData name="Kristine Gjermestad" userId="S::kristine.gjermestad@sintef.no::ab376bc2-563a-44cd-8008-8395aad23542" providerId="AD" clId="Web-{2FB10037-7A6D-06D0-B89A-D71F9C8297D7}" dt="2026-01-14T11:44:44.398" v="0"/>
          <ac:picMkLst>
            <pc:docMk/>
            <pc:sldMk cId="3354769652" sldId="3948"/>
            <ac:picMk id="5" creationId="{F13DC5D5-1923-CF1D-4493-FE97E2494FC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7633C-3AA1-4874-9D0B-76E6150BAF9F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21B66-EEAF-4134-B938-41A5B9977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5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8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732-DB9F-0F2E-C372-D0280A57B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AF83A-0AC3-51D1-84B3-B53D894FF0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64C0B-47C2-1B97-8D4C-978AAF6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EFA4-2590-7AD8-F790-B4AFED4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DEBA0-6341-EA42-A267-FDCB44CE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B5A-53B1-CAD3-939B-B5FBF7F4E1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9DB7A-7633-A8BE-24A1-F6FCFCC5C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627-C47E-B998-7CE5-B58B029B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C101-2CD0-AF9B-8053-B9C311CA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0F919-CA95-EDA5-2D99-1118E9B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9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97FBD-B743-E330-029A-62A3A8480B05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49952-2875-5135-8802-D08DA4775F6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4E532-C64E-78F0-694A-09AC03C8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F9AC-3C38-B4BC-E48B-6D7A1E8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213F-DE9E-7B88-05FD-42F0D78F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72831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49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586740" y="2424685"/>
            <a:ext cx="11230205" cy="2081394"/>
          </a:xfrm>
          <a:noFill/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GB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Click to edit Master title style</a:t>
            </a:r>
            <a:br>
              <a:rPr lang="nb-NO"/>
            </a:br>
            <a:r>
              <a:rPr lang="nb-NO"/>
              <a:t>sdfsdf 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1005840" y="4576134"/>
            <a:ext cx="10036903" cy="1895785"/>
          </a:xfrm>
        </p:spPr>
        <p:txBody>
          <a:bodyPr/>
          <a:lstStyle>
            <a:lvl1pPr marL="180000" indent="0" algn="l" defTabSz="9145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GB" sz="2400" kern="1200" baseline="0" dirty="0">
                <a:solidFill>
                  <a:srgbClr val="2E75B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b-NO"/>
              <a:t>Ola Nordmann</a:t>
            </a:r>
          </a:p>
        </p:txBody>
      </p:sp>
      <p:pic>
        <p:nvPicPr>
          <p:cNvPr id="12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79759300-AAF4-3BF5-79F3-6641203993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6016856"/>
            <a:ext cx="1358087" cy="5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83BC87-2B79-49D8-C75C-0DD07CE2D5BB}"/>
              </a:ext>
            </a:extLst>
          </p:cNvPr>
          <p:cNvSpPr txBox="1"/>
          <p:nvPr userDrawn="1"/>
        </p:nvSpPr>
        <p:spPr>
          <a:xfrm>
            <a:off x="10639426" y="6495276"/>
            <a:ext cx="1514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/>
              <a:t>Copyright © SINTEF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12CAA-4597-01E3-48EF-F5E245F12D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74607" y="179748"/>
            <a:ext cx="3285631" cy="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10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129742" y="2706389"/>
            <a:ext cx="9931043" cy="1427223"/>
          </a:xfrm>
          <a:solidFill>
            <a:schemeClr val="bg1"/>
          </a:solidFill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515892" y="4695515"/>
            <a:ext cx="3888486" cy="688522"/>
          </a:xfrm>
        </p:spPr>
        <p:txBody>
          <a:bodyPr/>
          <a:lstStyle>
            <a:lvl1pPr marL="18000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72699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710023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5445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24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73A5-6238-5CB9-A640-652633F41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FC398-66F0-E475-DE95-F21C0D3C6E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7623-C77C-899B-F680-C8043DCD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B4A6-ED27-7855-DA21-F5B9027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3839-A7F6-A2AD-2A02-35931369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3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49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7017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76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6903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020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632508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281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00176" y="2706389"/>
            <a:ext cx="9360609" cy="1427223"/>
          </a:xfrm>
          <a:solidFill>
            <a:schemeClr val="bg1"/>
          </a:solidFill>
        </p:spPr>
        <p:txBody>
          <a:bodyPr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903738" y="5652707"/>
            <a:ext cx="3888486" cy="688522"/>
          </a:xfrm>
        </p:spPr>
        <p:txBody>
          <a:bodyPr/>
          <a:lstStyle>
            <a:lvl1pPr marL="180000" indent="0">
              <a:spcBef>
                <a:spcPts val="0"/>
              </a:spcBef>
              <a:spcAft>
                <a:spcPts val="10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  <p:pic>
        <p:nvPicPr>
          <p:cNvPr id="7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4C957E1B-D03B-477B-8E7D-59BABA760D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940" y="5897828"/>
            <a:ext cx="1659485" cy="65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40506E-A3DC-461B-880C-054BDFEFCC08}"/>
              </a:ext>
            </a:extLst>
          </p:cNvPr>
          <p:cNvSpPr txBox="1"/>
          <p:nvPr userDrawn="1"/>
        </p:nvSpPr>
        <p:spPr>
          <a:xfrm>
            <a:off x="10334625" y="6495276"/>
            <a:ext cx="179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/>
              <a:t>Copyright © SINTEF 2022</a:t>
            </a:r>
          </a:p>
        </p:txBody>
      </p:sp>
    </p:spTree>
    <p:extLst>
      <p:ext uri="{BB962C8B-B14F-4D97-AF65-F5344CB8AC3E}">
        <p14:creationId xmlns:p14="http://schemas.microsoft.com/office/powerpoint/2010/main" val="24721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9716703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73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B23E-52A6-6053-B133-14D62BA4C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2C461-81DE-5B5C-B0C1-960DD9E3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04E4-04EC-F55A-3150-24BCFE52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F9E0F-48E3-9092-4BEA-E8ACE38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BE0E4-13E8-B165-A088-6326507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098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08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2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65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2569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2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595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1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A089-DABE-F191-ACCC-867DF9DB5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7D502-F796-ED95-268F-B71B050D0BA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F237C-3DDB-F677-FAA7-F7FA1845F6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D9FF-98A7-F3CC-7B91-105A9A00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89FFF-419A-0838-5281-13754CE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4BD0-7B85-43B9-2547-E1DDC80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0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F14E-7460-1B1C-03D7-F0D29A61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A9FDD-12E7-6A1B-1726-6CA21F6987F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87AF6-4BA1-6CEC-968F-81189E79BE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E396-F66A-490A-ED96-2AB8FD0A80B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69D1A-39A6-2B86-7FE7-7A928CF2B78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955F5-4D00-1AC0-DF3E-F9C4394F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560-5E59-6990-2C6F-F1C1A8F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D83D-A596-4FBE-8C30-DD9803C4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41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E871-707E-9384-FD2A-EDE76E900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4A9F-651D-571F-2D22-57505F9B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B0F47-9979-F931-D4B5-2ACEF85E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69D5-C36A-D6C0-89D2-FFE92D86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09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84114-4895-C774-0F48-1B479654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0373D-48AD-5A1A-863A-71396CAD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240-9051-23B4-C7DA-A501280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0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478C-CA8B-0CA0-3457-43F733D90F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7569-0B31-7653-B957-A566295A4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2B7E-4F60-9887-497C-6B8C1965ED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0BCB9-C648-21EE-EF5F-C84B686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96E80-5E03-622F-BC56-30C5EADE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490C5-AF95-2A9A-6F3B-08921D98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987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536C-F4C8-0FE6-5D90-7B8A94F62B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D5E24-9E65-E778-B5F3-72014050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8D00-8633-3122-B6B4-7531F80C984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0172A-AEBA-2646-4BA2-8702E3D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BF3-87F3-B3F0-7E2E-727F84F6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47EC1-22B0-D173-70F0-70F55175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61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em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emf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790-A1D4-B379-0124-5BE89FDF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805A3-2801-7AA2-4C97-DC4FD127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FF63-C7BC-9190-2106-A19A9DF53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C4BF-8077-4AB4-98D8-33BF85F7AC04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267D-0CF9-3120-A37C-BD0DB8556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1F95-791D-7F9A-ED85-AA63A8DE5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AA5B-BB66-4E6E-B557-78F2939AC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9" name="sinteflogo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1" y="6514982"/>
            <a:ext cx="981013" cy="214063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D7A6B1-9FB3-3FD9-BE7F-AFBB620A4D66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336779" y="6251524"/>
            <a:ext cx="765264" cy="5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7B33E1DD-7084-4FD3-AB2B-B00D756A4FC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049" y="6321118"/>
            <a:ext cx="584551" cy="4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http://www.cjml.no/health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D153-386D-D098-0BD5-F14273D1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3" y="1642731"/>
            <a:ext cx="10924037" cy="992510"/>
          </a:xfrm>
        </p:spPr>
        <p:txBody>
          <a:bodyPr anchor="ctr">
            <a:normAutofit fontScale="90000"/>
          </a:bodyPr>
          <a:lstStyle/>
          <a:p>
            <a:r>
              <a:rPr lang="en-US" dirty="0"/>
              <a:t>Patient Pathways in Neurology Care: Healthcare Providers’ Perspectives</a:t>
            </a:r>
            <a:endParaRPr lang="nb-NO">
              <a:ea typeface="Calibri Light"/>
              <a:cs typeface="Calibri Ligh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76CFE-5A64-516F-2FC4-A4B911AA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080" y="3332285"/>
            <a:ext cx="7703909" cy="211993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Responsible:	 Binyam Bogale, University of Oslo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Date:		 Dec 1, 2025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>
                <a:solidFill>
                  <a:schemeClr val="bg2">
                    <a:lumMod val="25000"/>
                  </a:schemeClr>
                </a:solidFill>
              </a:rPr>
              <a:t>Version:  		v3 </a:t>
            </a:r>
            <a:endParaRPr lang="en-GB" sz="16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Type:		Patient pathway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Health condition:	Neurological conditions with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emphasis on MS and related pathways</a:t>
            </a: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Language: 		English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192538-0EBA-AC7D-8EC8-E4446E014A00}"/>
              </a:ext>
            </a:extLst>
          </p:cNvPr>
          <p:cNvSpPr txBox="1"/>
          <p:nvPr/>
        </p:nvSpPr>
        <p:spPr>
          <a:xfrm>
            <a:off x="2695787" y="170113"/>
            <a:ext cx="7340842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Related toolbox element: Method 8 - </a:t>
            </a:r>
            <a:r>
              <a:rPr lang="en-US" sz="2000" dirty="0"/>
              <a:t>Qualitative adaptation of CPSET</a:t>
            </a:r>
            <a:endParaRPr lang="nb-NO" sz="2000" dirty="0"/>
          </a:p>
        </p:txBody>
      </p:sp>
      <p:pic>
        <p:nvPicPr>
          <p:cNvPr id="6" name="Picture 5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C569EA5-931D-8279-AE70-0E3FFA03D3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B0D9BB1-6FBD-28DB-BBB8-BC939D447E2B}"/>
              </a:ext>
            </a:extLst>
          </p:cNvPr>
          <p:cNvSpPr txBox="1"/>
          <p:nvPr/>
        </p:nvSpPr>
        <p:spPr>
          <a:xfrm>
            <a:off x="731838" y="170113"/>
            <a:ext cx="16219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solidFill>
                  <a:schemeClr val="accent2">
                    <a:lumMod val="75000"/>
                  </a:schemeClr>
                </a:solidFill>
              </a:rPr>
              <a:t>Case study 11</a:t>
            </a:r>
            <a:endParaRPr lang="nb-NO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4" name="Group 8">
            <a:extLst>
              <a:ext uri="{FF2B5EF4-FFF2-40B4-BE49-F238E27FC236}">
                <a16:creationId xmlns:a16="http://schemas.microsoft.com/office/drawing/2014/main" id="{5C631411-0236-6B76-80C1-0E9551724DAA}"/>
              </a:ext>
            </a:extLst>
          </p:cNvPr>
          <p:cNvGrpSpPr/>
          <p:nvPr/>
        </p:nvGrpSpPr>
        <p:grpSpPr>
          <a:xfrm>
            <a:off x="10360408" y="6065650"/>
            <a:ext cx="1777325" cy="699118"/>
            <a:chOff x="10427643" y="5830326"/>
            <a:chExt cx="1777325" cy="699118"/>
          </a:xfrm>
        </p:grpSpPr>
        <p:pic>
          <p:nvPicPr>
            <p:cNvPr id="5" name="Picture 6">
              <a:extLst>
                <a:ext uri="{FF2B5EF4-FFF2-40B4-BE49-F238E27FC236}">
                  <a16:creationId xmlns:a16="http://schemas.microsoft.com/office/drawing/2014/main" id="{F13DC5D5-1923-CF1D-4493-FE97E2494F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07952" y="6031151"/>
              <a:ext cx="1261757" cy="498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683423AD-3EF2-C45A-2F3B-BD26C4E09F94}"/>
                </a:ext>
              </a:extLst>
            </p:cNvPr>
            <p:cNvSpPr txBox="1"/>
            <p:nvPr/>
          </p:nvSpPr>
          <p:spPr>
            <a:xfrm>
              <a:off x="10427643" y="5830326"/>
              <a:ext cx="177732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b-NO"/>
              </a:defPPr>
              <a:lvl1pPr marL="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63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394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25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57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789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2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5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000" dirty="0"/>
                <a:t>© The authors, Pathway,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4769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6C138-A410-7A9A-16D9-E5EC5EEF8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8A913-3D1A-BA49-8365-4B3798ABE808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nb-NO" dirty="0" err="1"/>
              <a:t>Siloed</a:t>
            </a:r>
            <a:r>
              <a:rPr lang="nb-NO" dirty="0"/>
              <a:t> Digital Systems </a:t>
            </a:r>
            <a:r>
              <a:rPr lang="en-US" dirty="0"/>
              <a:t>(4/4)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A6F5A-7D9E-32D5-B26C-1B341E1646EB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397282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Fragmented IT systems and incomplete access to patient information</a:t>
            </a:r>
            <a:endParaRPr lang="en-US" sz="2400" dirty="0"/>
          </a:p>
          <a:p>
            <a:r>
              <a:rPr lang="en-US" sz="2400" dirty="0"/>
              <a:t>Electronic health records remain siloed across institutions, limiting timely access to diagnostic and clinical data.</a:t>
            </a:r>
          </a:p>
          <a:p>
            <a:r>
              <a:rPr lang="en-US" sz="2400" dirty="0"/>
              <a:t>Providers describe duplicate diagnostic testing due to unavailable prior records.</a:t>
            </a:r>
          </a:p>
          <a:p>
            <a:r>
              <a:rPr lang="en-US" sz="2400" dirty="0"/>
              <a:t>Patients frequently act as messengers of information between sites, resulting in inefficiencies and safety risks.</a:t>
            </a:r>
          </a:p>
        </p:txBody>
      </p:sp>
      <p:sp>
        <p:nvSpPr>
          <p:cNvPr id="4" name="Bildeforklaring: bøyd linje med kantlinje og uthevingsstrek 3">
            <a:extLst>
              <a:ext uri="{FF2B5EF4-FFF2-40B4-BE49-F238E27FC236}">
                <a16:creationId xmlns:a16="http://schemas.microsoft.com/office/drawing/2014/main" id="{453D6327-AD90-0C3D-C2BD-E4A39A86A977}"/>
              </a:ext>
            </a:extLst>
          </p:cNvPr>
          <p:cNvSpPr/>
          <p:nvPr/>
        </p:nvSpPr>
        <p:spPr>
          <a:xfrm>
            <a:off x="3417570" y="5387157"/>
            <a:ext cx="5356860" cy="789806"/>
          </a:xfrm>
          <a:prstGeom prst="accentBorderCallout2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i="1" dirty="0">
                <a:cs typeface="Calibri"/>
              </a:rPr>
              <a:t>“I talk to a clinician in the hallway than waiting for a reply in DIPS.” -Coordinator #2 </a:t>
            </a:r>
          </a:p>
        </p:txBody>
      </p:sp>
    </p:spTree>
    <p:extLst>
      <p:ext uri="{BB962C8B-B14F-4D97-AF65-F5344CB8AC3E}">
        <p14:creationId xmlns:p14="http://schemas.microsoft.com/office/powerpoint/2010/main" val="4138847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C05BE5-5F5C-B04D-F909-52804C2E2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15672456-4A19-506B-713F-CE43DA58F2B6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More information</a:t>
            </a:r>
            <a:endParaRPr lang="nb-NO" sz="4800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9AF068F-1D2C-6E1B-6AA2-C546CD5E6C8B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Lessons learned</a:t>
            </a:r>
          </a:p>
          <a:p>
            <a:r>
              <a:rPr lang="en-GB" sz="2400" dirty="0"/>
              <a:t>Summary</a:t>
            </a:r>
            <a:endParaRPr lang="en-GB" sz="2400" noProof="0" dirty="0"/>
          </a:p>
          <a:p>
            <a:r>
              <a:rPr lang="en-GB" sz="2400" noProof="0" dirty="0"/>
              <a:t>Relevant publications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26C414F-33A7-31FD-0665-D4414EFB08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969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71BA3-16E7-4DA6-E212-62E8F6E1C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F9AA-8441-7A70-D422-24BB0CA3E207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Lessons learned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FA14D-A0B2-3FF0-76CA-77E562CB898A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2400" dirty="0"/>
              <a:t>Mixed-language data collection works well, but only when back-translation routines are established early.</a:t>
            </a:r>
          </a:p>
          <a:p>
            <a:pPr lvl="0">
              <a:defRPr/>
            </a:pPr>
            <a:r>
              <a:rPr lang="en-US" sz="2400" dirty="0"/>
              <a:t>Interviews with healthcare providers often drift toward system-level critique; the interviewer must gently guide the conversation back to concrete pathway examples.</a:t>
            </a:r>
          </a:p>
          <a:p>
            <a:pPr lvl="0">
              <a:defRPr/>
            </a:pPr>
            <a:r>
              <a:rPr lang="en-US" sz="2400" dirty="0"/>
              <a:t>Some participants struggled with abstract concepts (e.g., “structured pathways”, “process ownership”), which required substantial probing to translate into concrete examples.</a:t>
            </a:r>
          </a:p>
          <a:p>
            <a:pPr lvl="0">
              <a:defRPr/>
            </a:pPr>
            <a:r>
              <a:rPr lang="en-US" sz="2400" dirty="0"/>
              <a:t>Terminology varied widely across professional groups and institutions; this made cross-case comparison more complex and required additional rounds of coding and harmonization.</a:t>
            </a:r>
          </a:p>
          <a:p>
            <a:pPr lvl="0">
              <a:defRPr/>
            </a:pPr>
            <a:r>
              <a:rPr lang="en-US" sz="2400" dirty="0"/>
              <a:t>Recruitment through clinical contacts biased the sample slightly toward professionals already engaged in coordination activities; frontline clinicians less involved in pathway planning were harder to reach.</a:t>
            </a:r>
          </a:p>
          <a:p>
            <a:pPr lvl="0">
              <a:defRPr/>
            </a:pPr>
            <a:endParaRPr lang="en-US" sz="2400" dirty="0"/>
          </a:p>
          <a:p>
            <a:pPr lvl="0">
              <a:defRPr/>
            </a:pPr>
            <a:endParaRPr lang="en-US" sz="2400" dirty="0"/>
          </a:p>
          <a:p>
            <a:pPr lvl="0"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2251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00C04-8AFD-FEFC-FD2C-77956F56D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BE3BA-7308-E989-94E3-63477E521B3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Summary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BDD59-5E73-B9F3-054F-48468FB55DD9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Coordination responsibilities are unevenly distributed, with GPs absorbing pressure from systemic gaps.</a:t>
            </a:r>
          </a:p>
          <a:p>
            <a:pPr lvl="0"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Patients experience long, communication-poor waiting periods that undermine continuity of care.</a:t>
            </a:r>
          </a:p>
          <a:p>
            <a:pPr lvl="0"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Providers lack sufficient time to address all patient communication needs during consultations.</a:t>
            </a:r>
          </a:p>
          <a:p>
            <a:pPr lvl="0"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Fragmented digital systems impede efficient information flow, leading to unnecessary repetition of diagnostics and reliance on patients to bridge institutional divides.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BCA1D35A-08F4-7C6A-F0A7-27D68521EB7C}"/>
              </a:ext>
            </a:extLst>
          </p:cNvPr>
          <p:cNvSpPr/>
          <p:nvPr/>
        </p:nvSpPr>
        <p:spPr>
          <a:xfrm>
            <a:off x="1112520" y="5059680"/>
            <a:ext cx="9631680" cy="11172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These insights highlight the need for </a:t>
            </a:r>
            <a:r>
              <a:rPr lang="en-US" b="1" dirty="0"/>
              <a:t>standardized pathways</a:t>
            </a:r>
            <a:r>
              <a:rPr lang="en-US" dirty="0"/>
              <a:t>, </a:t>
            </a:r>
            <a:r>
              <a:rPr lang="en-US" b="1" dirty="0"/>
              <a:t>binding timelines</a:t>
            </a:r>
            <a:r>
              <a:rPr lang="en-US" dirty="0"/>
              <a:t>, and </a:t>
            </a:r>
            <a:r>
              <a:rPr lang="en-US" b="1" dirty="0"/>
              <a:t>integrated digital infrastructures</a:t>
            </a:r>
            <a:r>
              <a:rPr lang="en-US" dirty="0"/>
              <a:t> to strengthen continuity, reduce inefficiency, and improve patient outcomes.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54363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F217F-3FFA-4D91-F795-F1E291CFD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4C08C-CC8B-269E-A946-2180E5706AA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Relevant publications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B34D9-758A-1C7C-BC2A-2FFA8C9B070A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sz="2400" dirty="0">
                <a:solidFill>
                  <a:prstClr val="black"/>
                </a:solidFill>
              </a:rPr>
              <a:t>Bogale B, Solem IKL, Celius EG, Halvorsrud R. Visual </a:t>
            </a:r>
            <a:r>
              <a:rPr lang="en-GB" sz="2400" dirty="0" err="1">
                <a:solidFill>
                  <a:prstClr val="black"/>
                </a:solidFill>
              </a:rPr>
              <a:t>Modeling</a:t>
            </a:r>
            <a:r>
              <a:rPr lang="en-GB" sz="2400" dirty="0">
                <a:solidFill>
                  <a:prstClr val="black"/>
                </a:solidFill>
              </a:rPr>
              <a:t> of Multiple Sclerosis Patient Pathways: The Healthcare Workers’ Perspectives. In: </a:t>
            </a:r>
            <a:r>
              <a:rPr lang="en-GB" sz="2400" dirty="0" err="1">
                <a:solidFill>
                  <a:prstClr val="black"/>
                </a:solidFill>
              </a:rPr>
              <a:t>Särestöniemi</a:t>
            </a:r>
            <a:r>
              <a:rPr lang="en-GB" sz="2400" dirty="0">
                <a:solidFill>
                  <a:prstClr val="black"/>
                </a:solidFill>
              </a:rPr>
              <a:t> M, </a:t>
            </a:r>
            <a:r>
              <a:rPr lang="en-GB" sz="2400" dirty="0" err="1">
                <a:solidFill>
                  <a:prstClr val="black"/>
                </a:solidFill>
              </a:rPr>
              <a:t>Keikhosrokiani</a:t>
            </a:r>
            <a:r>
              <a:rPr lang="en-GB" sz="2400" dirty="0">
                <a:solidFill>
                  <a:prstClr val="black"/>
                </a:solidFill>
              </a:rPr>
              <a:t> P, Singh </a:t>
            </a:r>
            <a:r>
              <a:rPr lang="en-GB" sz="2400" dirty="0" err="1">
                <a:solidFill>
                  <a:prstClr val="black"/>
                </a:solidFill>
              </a:rPr>
              <a:t>D,Harjula</a:t>
            </a:r>
            <a:r>
              <a:rPr lang="en-GB" sz="2400" dirty="0">
                <a:solidFill>
                  <a:prstClr val="black"/>
                </a:solidFill>
              </a:rPr>
              <a:t> E, </a:t>
            </a:r>
            <a:r>
              <a:rPr lang="en-GB" sz="2400" dirty="0" err="1">
                <a:solidFill>
                  <a:prstClr val="black"/>
                </a:solidFill>
              </a:rPr>
              <a:t>Tiulpin</a:t>
            </a:r>
            <a:r>
              <a:rPr lang="en-GB" sz="2400" dirty="0">
                <a:solidFill>
                  <a:prstClr val="black"/>
                </a:solidFill>
              </a:rPr>
              <a:t> A, Jansson M, et al., editors. Digital Health and Wireless Solutions. Cham: Springer Nature Switzerland; 2024. p. 303–17. </a:t>
            </a:r>
          </a:p>
          <a:p>
            <a:pPr lvl="0">
              <a:defRPr/>
            </a:pPr>
            <a:r>
              <a:rPr lang="nb-NO" sz="2400" dirty="0"/>
              <a:t>Bogale, B., Solem, I. K. L., Larsen, A. G., Celius, E. G., &amp; Halvorsrud, R. (2025). </a:t>
            </a:r>
            <a:r>
              <a:rPr lang="nb-NO" sz="2400" dirty="0" err="1"/>
              <a:t>Patient</a:t>
            </a:r>
            <a:r>
              <a:rPr lang="nb-NO" sz="2400" dirty="0"/>
              <a:t> </a:t>
            </a:r>
            <a:r>
              <a:rPr lang="nb-NO" sz="2400" dirty="0" err="1"/>
              <a:t>Pathways</a:t>
            </a:r>
            <a:r>
              <a:rPr lang="nb-NO" sz="2400" dirty="0"/>
              <a:t> </a:t>
            </a:r>
            <a:r>
              <a:rPr lang="nb-NO" sz="2400" dirty="0" err="1"/>
              <a:t>Inefficiencies</a:t>
            </a:r>
            <a:r>
              <a:rPr lang="nb-NO" sz="2400" dirty="0"/>
              <a:t> in </a:t>
            </a:r>
            <a:r>
              <a:rPr lang="nb-NO" sz="2400" dirty="0" err="1"/>
              <a:t>Neurology</a:t>
            </a:r>
            <a:r>
              <a:rPr lang="nb-NO" sz="2400" dirty="0"/>
              <a:t> Care: Providers’ </a:t>
            </a:r>
            <a:r>
              <a:rPr lang="nb-NO" sz="2400" dirty="0" err="1"/>
              <a:t>Perspectives</a:t>
            </a:r>
            <a:r>
              <a:rPr lang="nb-NO" sz="2400" dirty="0"/>
              <a:t>. In </a:t>
            </a:r>
            <a:r>
              <a:rPr lang="nb-NO" sz="2400" i="1" dirty="0"/>
              <a:t>MEDINFO 2025—Healthcare Smart× </a:t>
            </a:r>
            <a:r>
              <a:rPr lang="nb-NO" sz="2400" i="1" dirty="0" err="1"/>
              <a:t>Medicine</a:t>
            </a:r>
            <a:r>
              <a:rPr lang="nb-NO" sz="2400" i="1" dirty="0"/>
              <a:t> Deep</a:t>
            </a:r>
            <a:r>
              <a:rPr lang="nb-NO" sz="2400" dirty="0"/>
              <a:t> (</a:t>
            </a:r>
            <a:r>
              <a:rPr lang="nb-NO" sz="2400" dirty="0" err="1"/>
              <a:t>pp</a:t>
            </a:r>
            <a:r>
              <a:rPr lang="nb-NO" sz="2400" dirty="0"/>
              <a:t>. 1676-1677). IOS Press.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236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3C864D5-99D8-8617-70A1-3DF66DBCEF28}"/>
              </a:ext>
            </a:extLst>
          </p:cNvPr>
          <p:cNvSpPr txBox="1">
            <a:spLocks/>
          </p:cNvSpPr>
          <p:nvPr/>
        </p:nvSpPr>
        <p:spPr>
          <a:xfrm>
            <a:off x="972252" y="1453943"/>
            <a:ext cx="4641570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About the case study</a:t>
            </a:r>
          </a:p>
          <a:p>
            <a:r>
              <a:rPr lang="en-GB" sz="2000" dirty="0"/>
              <a:t>Key findings</a:t>
            </a:r>
          </a:p>
          <a:p>
            <a:r>
              <a:rPr lang="en-GB" sz="2000" dirty="0"/>
              <a:t>More information</a:t>
            </a:r>
          </a:p>
        </p:txBody>
      </p:sp>
      <p:pic>
        <p:nvPicPr>
          <p:cNvPr id="13" name="Picture 12" descr="Logo UiO - NIFRO">
            <a:extLst>
              <a:ext uri="{FF2B5EF4-FFF2-40B4-BE49-F238E27FC236}">
                <a16:creationId xmlns:a16="http://schemas.microsoft.com/office/drawing/2014/main" id="{2E36FCA5-517E-FB1C-B5B3-6FBEC282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984" y="6053636"/>
            <a:ext cx="1342191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Aalto-universitetets tekniska högskola – Wikipedia">
            <a:extLst>
              <a:ext uri="{FF2B5EF4-FFF2-40B4-BE49-F238E27FC236}">
                <a16:creationId xmlns:a16="http://schemas.microsoft.com/office/drawing/2014/main" id="{671D2AF3-950F-3E36-782D-E031EF30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676" y="5903270"/>
            <a:ext cx="1104094" cy="88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SINTEF logo-blue-PNG (002) - Sinpro">
            <a:extLst>
              <a:ext uri="{FF2B5EF4-FFF2-40B4-BE49-F238E27FC236}">
                <a16:creationId xmlns:a16="http://schemas.microsoft.com/office/drawing/2014/main" id="{967F50DC-6AC0-C03A-8E11-DD2C4B5689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" t="28398" r="3280" b="29522"/>
          <a:stretch/>
        </p:blipFill>
        <p:spPr bwMode="auto">
          <a:xfrm>
            <a:off x="6273792" y="6053636"/>
            <a:ext cx="2626794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5A432A-7387-5344-E2A7-879538C6B056}"/>
              </a:ext>
            </a:extLst>
          </p:cNvPr>
          <p:cNvSpPr txBox="1">
            <a:spLocks/>
          </p:cNvSpPr>
          <p:nvPr/>
        </p:nvSpPr>
        <p:spPr>
          <a:xfrm>
            <a:off x="6353800" y="630544"/>
            <a:ext cx="413093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About</a:t>
            </a:r>
            <a:endParaRPr lang="nb-NO" sz="4000" b="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B9AF8891-86AC-0A1A-CC76-0E99C4AFD889}"/>
              </a:ext>
            </a:extLst>
          </p:cNvPr>
          <p:cNvSpPr txBox="1">
            <a:spLocks/>
          </p:cNvSpPr>
          <p:nvPr/>
        </p:nvSpPr>
        <p:spPr>
          <a:xfrm>
            <a:off x="6353799" y="1453943"/>
            <a:ext cx="5175055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This document is part of the Pathway Toolbox </a:t>
            </a:r>
            <a:r>
              <a:rPr lang="en-GB" sz="2000" dirty="0">
                <a:hlinkClick r:id="rId5"/>
              </a:rPr>
              <a:t>www.cjml.no/health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Developed within the Pathway research project (2021–2025) </a:t>
            </a:r>
          </a:p>
          <a:p>
            <a:pPr marL="0" indent="0">
              <a:buNone/>
            </a:pPr>
            <a:r>
              <a:rPr lang="en-GB" sz="2000" b="1" dirty="0"/>
              <a:t>Project partners: 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SINTEF Digital,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University of Oslo,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Aalto University, Finland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Funded by:</a:t>
            </a:r>
          </a:p>
          <a:p>
            <a:pPr marL="0" indent="0">
              <a:buNone/>
            </a:pPr>
            <a:r>
              <a:rPr lang="en-GB" sz="2000" dirty="0"/>
              <a:t>The Research Council of Norway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92D5DBE-F197-D6A8-5D05-6EFB80242C87}"/>
              </a:ext>
            </a:extLst>
          </p:cNvPr>
          <p:cNvSpPr txBox="1">
            <a:spLocks/>
          </p:cNvSpPr>
          <p:nvPr/>
        </p:nvSpPr>
        <p:spPr>
          <a:xfrm>
            <a:off x="845105" y="630544"/>
            <a:ext cx="386383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Content</a:t>
            </a:r>
            <a:endParaRPr lang="nb-NO" sz="4000" b="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5D740-42FD-EF1F-D1FE-A03319828A8C}"/>
              </a:ext>
            </a:extLst>
          </p:cNvPr>
          <p:cNvSpPr/>
          <p:nvPr/>
        </p:nvSpPr>
        <p:spPr>
          <a:xfrm>
            <a:off x="5754504" y="0"/>
            <a:ext cx="107913" cy="6858000"/>
          </a:xfrm>
          <a:prstGeom prst="rect">
            <a:avLst/>
          </a:prstGeom>
          <a:solidFill>
            <a:srgbClr val="2AA963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8" name="Picture 27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508E4F2-62C4-2161-3E6D-8BF9FEF238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0" y="5848652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636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50A93-4AB9-FA01-D27B-9295215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35A310-7AEB-9920-B111-683A0D2BA0F9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About the case study</a:t>
            </a:r>
            <a:endParaRPr lang="nb-NO" sz="4800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B92AB99-EEE4-5CB6-6C5A-C6BEA3963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38F242-BD30-7C22-EC1E-4AB8BEEBA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26A2-803E-E1C0-CA71-88F444C50F1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Purpose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5FF4F-C130-9E2C-182D-A0C34B541087}"/>
              </a:ext>
            </a:extLst>
          </p:cNvPr>
          <p:cNvSpPr txBox="1">
            <a:spLocks/>
          </p:cNvSpPr>
          <p:nvPr/>
        </p:nvSpPr>
        <p:spPr>
          <a:xfrm>
            <a:off x="838200" y="1414328"/>
            <a:ext cx="10515600" cy="532335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Neurological patient pathways - particularly for chronic, long-term conditions such as MS - depend on coordinated, cross-level care, yet are often fragmented across settings, systems, and institutions.</a:t>
            </a:r>
          </a:p>
          <a:p>
            <a:r>
              <a:rPr lang="en-US" dirty="0"/>
              <a:t>Understanding how clinicians conceptualize, navigate, and experience these pathways is essential for improving quality, flow, and patient-centeredness.</a:t>
            </a:r>
          </a:p>
          <a:p>
            <a:r>
              <a:rPr lang="en-US" dirty="0"/>
              <a:t>This case provides insight into real-world coordination practices, not idealized pathway descriptions.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17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2AA40-D36D-CF0B-29CD-A8E4624C9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37D09-6C6A-B526-FFF9-FF1A2AAD510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About the case study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AA74A-AFF5-E5F5-90A8-781C7294B66D}"/>
              </a:ext>
            </a:extLst>
          </p:cNvPr>
          <p:cNvSpPr txBox="1">
            <a:spLocks/>
          </p:cNvSpPr>
          <p:nvPr/>
        </p:nvSpPr>
        <p:spPr>
          <a:xfrm>
            <a:off x="838200" y="1414328"/>
            <a:ext cx="10515600" cy="5323355"/>
          </a:xfrm>
          <a:prstGeom prst="rect">
            <a:avLst/>
          </a:prstGeom>
        </p:spPr>
        <p:txBody>
          <a:bodyPr lIns="91440" tIns="45720" rIns="91440" bIns="45720" anchor="t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Context</a:t>
            </a:r>
          </a:p>
          <a:p>
            <a:pPr lvl="1"/>
            <a:r>
              <a:rPr lang="en-US" dirty="0"/>
              <a:t>This case study examines how patient pathways in neurological services are organized and coordinated across primary and specialist care, as perceived and described by healthcare professionals.</a:t>
            </a:r>
          </a:p>
          <a:p>
            <a:pPr lvl="1"/>
            <a:r>
              <a:rPr lang="en-US" dirty="0"/>
              <a:t>The case builds on seven interviews with clinicians,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health secretary, and coordinators in the South-East health region (October 2022–May 2023).</a:t>
            </a:r>
            <a:endParaRPr lang="en-GB" dirty="0"/>
          </a:p>
          <a:p>
            <a:r>
              <a:rPr lang="en-GB" dirty="0"/>
              <a:t>Researchers involved</a:t>
            </a:r>
          </a:p>
          <a:p>
            <a:pPr lvl="1" fontAlgn="base"/>
            <a:r>
              <a:rPr lang="en-GB" dirty="0"/>
              <a:t>Binyam Bogale, Oslo University</a:t>
            </a:r>
            <a:r>
              <a:rPr lang="en-US" dirty="0"/>
              <a:t>​</a:t>
            </a:r>
            <a:endParaRPr lang="en-US" sz="3600" dirty="0"/>
          </a:p>
          <a:p>
            <a:pPr lvl="1" fontAlgn="base"/>
            <a:r>
              <a:rPr lang="en-GB" dirty="0"/>
              <a:t>Elisabeth Gulowsen Celius, Oslo University and Oslo University Hospital</a:t>
            </a:r>
            <a:r>
              <a:rPr lang="en-US" dirty="0"/>
              <a:t>​</a:t>
            </a:r>
            <a:endParaRPr lang="en-US" sz="3600" dirty="0"/>
          </a:p>
          <a:p>
            <a:pPr lvl="1" fontAlgn="base"/>
            <a:r>
              <a:rPr lang="en-GB" dirty="0"/>
              <a:t>Ragnhild Halvorsrud, SINTEF Digital</a:t>
            </a:r>
            <a:r>
              <a:rPr lang="en-US" dirty="0"/>
              <a:t>​</a:t>
            </a:r>
          </a:p>
          <a:p>
            <a:pPr lvl="1" fontAlgn="base"/>
            <a:r>
              <a:rPr lang="en-GB" dirty="0"/>
              <a:t>Ingrid Konstanse Ledel Solem , SINTEF Digital</a:t>
            </a:r>
            <a:endParaRPr lang="en-US" sz="3600" dirty="0"/>
          </a:p>
          <a:p>
            <a:pPr lvl="1" fontAlgn="base"/>
            <a:r>
              <a:rPr lang="en-GB" dirty="0"/>
              <a:t>Kristine Gjermestad, SINTEF Digital</a:t>
            </a:r>
          </a:p>
          <a:p>
            <a:r>
              <a:rPr lang="en-GB" dirty="0"/>
              <a:t>Method</a:t>
            </a:r>
          </a:p>
          <a:p>
            <a:pPr lvl="1"/>
            <a:r>
              <a:rPr lang="en-US" dirty="0"/>
              <a:t>Semi-structured in-depth interviews guided by the validated Care Process Self-Evaluation Tool (CPSET) and prior methodological frameworks from the Pathway project.</a:t>
            </a:r>
          </a:p>
          <a:p>
            <a:pPr lvl="1"/>
            <a:r>
              <a:rPr lang="en-US" dirty="0"/>
              <a:t>Participants were recruited through specialist neurology clinics, general practitioners in collaborating municipalities, and networks facilitated by the clinical research team.</a:t>
            </a:r>
          </a:p>
          <a:p>
            <a:pPr lvl="1"/>
            <a:r>
              <a:rPr lang="en-US" dirty="0"/>
              <a:t>Data were analyzed using thematic analysis, supported by categories inspired by CPSET subscales  (coordination, communication, roles/responsibilities, patient involvement, and follow-up).</a:t>
            </a:r>
          </a:p>
        </p:txBody>
      </p:sp>
    </p:spTree>
    <p:extLst>
      <p:ext uri="{BB962C8B-B14F-4D97-AF65-F5344CB8AC3E}">
        <p14:creationId xmlns:p14="http://schemas.microsoft.com/office/powerpoint/2010/main" val="226402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6FD78B-93DC-C7AE-335B-F8901DAF5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942F4D6C-C292-03D3-EBEF-DA37F1B9CCA2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Key Findings</a:t>
            </a:r>
            <a:endParaRPr lang="nb-NO" sz="4800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E6BB20B-1ED3-212D-F2A5-0466D007C517}"/>
              </a:ext>
            </a:extLst>
          </p:cNvPr>
          <p:cNvSpPr txBox="1">
            <a:spLocks/>
          </p:cNvSpPr>
          <p:nvPr/>
        </p:nvSpPr>
        <p:spPr>
          <a:xfrm>
            <a:off x="838200" y="3565282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This case is based on empirical work presented at </a:t>
            </a:r>
            <a:r>
              <a:rPr lang="en-US" sz="2400" dirty="0" err="1"/>
              <a:t>MedInfo</a:t>
            </a:r>
            <a:r>
              <a:rPr lang="en-US" sz="2400" dirty="0"/>
              <a:t> 2025 summarized in a conference abstract, focusing on structural inefficiencies and providers’ experiences of pathway coordination challenges.</a:t>
            </a:r>
            <a:endParaRPr lang="nb-NO" sz="2400" dirty="0"/>
          </a:p>
        </p:txBody>
      </p:sp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70C3B0A-8E6C-B2D1-4030-DBF55A0BD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14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CA3EFA-6977-A5D4-67A1-4E7F441C1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1DC86-5F4A-D180-0E80-C8AD3B7CE80B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dirty="0"/>
              <a:t>The GP “Hub” Under Pressure (1/4)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36B45-7353-BECF-3333-FF72FC2583EA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397282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Strained coordination role of primary care</a:t>
            </a:r>
            <a:endParaRPr lang="en-US" sz="2400" dirty="0"/>
          </a:p>
          <a:p>
            <a:r>
              <a:rPr lang="en-US" sz="2400" dirty="0"/>
              <a:t>General practitioners continue to hold a pivotal “hub” role in linking patients across services.</a:t>
            </a:r>
          </a:p>
          <a:p>
            <a:r>
              <a:rPr lang="en-US" sz="2400" dirty="0"/>
              <a:t>Providers reported that this coordinating function is increasingly difficult to maintain due to high workloads and inconsistent information flow from specialist care.</a:t>
            </a:r>
          </a:p>
          <a:p>
            <a:r>
              <a:rPr lang="en-US" sz="2400" dirty="0"/>
              <a:t>Limited feedback loops from hospitals contribute to follow-up gaps in primary care.</a:t>
            </a:r>
          </a:p>
        </p:txBody>
      </p:sp>
      <p:sp>
        <p:nvSpPr>
          <p:cNvPr id="5" name="Bildeforklaring: bøyd linje med kantlinje og uthevingsstrek 4">
            <a:extLst>
              <a:ext uri="{FF2B5EF4-FFF2-40B4-BE49-F238E27FC236}">
                <a16:creationId xmlns:a16="http://schemas.microsoft.com/office/drawing/2014/main" id="{F52F564E-534F-55F2-26D2-803DC02A5014}"/>
              </a:ext>
            </a:extLst>
          </p:cNvPr>
          <p:cNvSpPr/>
          <p:nvPr/>
        </p:nvSpPr>
        <p:spPr>
          <a:xfrm>
            <a:off x="3417570" y="5387157"/>
            <a:ext cx="5356860" cy="789806"/>
          </a:xfrm>
          <a:prstGeom prst="accentBorderCallout2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i="1" dirty="0">
                <a:cs typeface="Calibri"/>
              </a:rPr>
              <a:t>«Your GP will do this and that…we are at the point of collapsing.» -Clinician #1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4746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D33264-6916-4C01-C6EA-615F5478E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E3B87-8283-1951-9883-36BAE8D7D0F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nb-NO" dirty="0"/>
              <a:t>Long, Silent </a:t>
            </a:r>
            <a:r>
              <a:rPr lang="nb-NO" dirty="0" err="1"/>
              <a:t>Waiting</a:t>
            </a:r>
            <a:r>
              <a:rPr lang="nb-NO" dirty="0"/>
              <a:t> </a:t>
            </a:r>
            <a:r>
              <a:rPr lang="nb-NO" dirty="0" err="1"/>
              <a:t>Periods</a:t>
            </a:r>
            <a:r>
              <a:rPr lang="nb-NO" dirty="0"/>
              <a:t> </a:t>
            </a:r>
            <a:r>
              <a:rPr lang="en-US" dirty="0"/>
              <a:t>(2/4)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C5DFD-EC86-0C39-CDF5-1646A62237CB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397282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Referral delays and uncertainty for patients</a:t>
            </a:r>
            <a:endParaRPr lang="en-US" sz="2400" dirty="0"/>
          </a:p>
          <a:p>
            <a:r>
              <a:rPr lang="en-US" sz="2400" dirty="0"/>
              <a:t>Referral assessment procedures are lengthy and create extended periods with no communication from specialist services.</a:t>
            </a:r>
          </a:p>
          <a:p>
            <a:r>
              <a:rPr lang="en-US" sz="2400" dirty="0"/>
              <a:t>Patients often become responsible for initiating follow-up when delays occur.</a:t>
            </a:r>
          </a:p>
          <a:p>
            <a:r>
              <a:rPr lang="en-US" sz="2400" dirty="0"/>
              <a:t>Non-binding timelines and overloaded waiting lists reduce predictability for both patients and clinicians.</a:t>
            </a:r>
          </a:p>
        </p:txBody>
      </p:sp>
      <p:sp>
        <p:nvSpPr>
          <p:cNvPr id="4" name="Bildeforklaring: bøyd linje med kantlinje og uthevingsstrek 3">
            <a:extLst>
              <a:ext uri="{FF2B5EF4-FFF2-40B4-BE49-F238E27FC236}">
                <a16:creationId xmlns:a16="http://schemas.microsoft.com/office/drawing/2014/main" id="{BA89DFD4-BA1C-D44E-FF60-EC3F2E46BC14}"/>
              </a:ext>
            </a:extLst>
          </p:cNvPr>
          <p:cNvSpPr/>
          <p:nvPr/>
        </p:nvSpPr>
        <p:spPr>
          <a:xfrm>
            <a:off x="3417570" y="5387157"/>
            <a:ext cx="5356860" cy="789806"/>
          </a:xfrm>
          <a:prstGeom prst="accentBorderCallout2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/>
              <a:t>“…always a room for improvements” </a:t>
            </a:r>
            <a:r>
              <a:rPr lang="en-GB" i="1" dirty="0">
                <a:cs typeface="Calibri"/>
              </a:rPr>
              <a:t>-Clinician #1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26846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A36CD-E75B-3ACE-A23D-1675A93CC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BFC53-AEC2-EC3B-B307-70B1FE23C83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nb-NO" dirty="0" err="1"/>
              <a:t>Communication</a:t>
            </a:r>
            <a:r>
              <a:rPr lang="nb-NO" dirty="0"/>
              <a:t> </a:t>
            </a:r>
            <a:r>
              <a:rPr lang="nb-NO" dirty="0" err="1"/>
              <a:t>Constraints</a:t>
            </a:r>
            <a:r>
              <a:rPr lang="nb-NO" dirty="0"/>
              <a:t> </a:t>
            </a:r>
            <a:r>
              <a:rPr lang="en-US" dirty="0"/>
              <a:t>(3/4)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BFDD9-47E5-D739-EC8F-A3A522D06238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397282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Insufficient time and fragmented information exchange</a:t>
            </a:r>
            <a:endParaRPr lang="en-US" sz="2400" dirty="0"/>
          </a:p>
          <a:p>
            <a:r>
              <a:rPr lang="en-US" sz="2400" dirty="0"/>
              <a:t>Clinicians strive to address patients’ communication needs, but available consultation time is often inadequate.</a:t>
            </a:r>
          </a:p>
          <a:p>
            <a:r>
              <a:rPr lang="en-US" sz="2400" dirty="0"/>
              <a:t>Providers report that important information may be delivered but not fully absorbed due to time pressures.</a:t>
            </a:r>
          </a:p>
          <a:p>
            <a:r>
              <a:rPr lang="en-US" sz="2400" dirty="0"/>
              <a:t>Communication overload for patients is exacerbated by the absence of structured, cross-site information flows.</a:t>
            </a:r>
          </a:p>
        </p:txBody>
      </p:sp>
      <p:sp>
        <p:nvSpPr>
          <p:cNvPr id="4" name="Bildeforklaring: bøyd linje med kantlinje og uthevingsstrek 3">
            <a:extLst>
              <a:ext uri="{FF2B5EF4-FFF2-40B4-BE49-F238E27FC236}">
                <a16:creationId xmlns:a16="http://schemas.microsoft.com/office/drawing/2014/main" id="{A7CA54D5-BCE8-3497-0AFB-71E202B58447}"/>
              </a:ext>
            </a:extLst>
          </p:cNvPr>
          <p:cNvSpPr/>
          <p:nvPr/>
        </p:nvSpPr>
        <p:spPr>
          <a:xfrm>
            <a:off x="3417570" y="5387157"/>
            <a:ext cx="5356860" cy="789806"/>
          </a:xfrm>
          <a:prstGeom prst="accentBorderCallout2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/>
              <a:t>“We can never have enough time.” </a:t>
            </a:r>
            <a:r>
              <a:rPr lang="en-GB" i="1" dirty="0">
                <a:cs typeface="Calibri"/>
              </a:rPr>
              <a:t>-Coordinator #3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43397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 w="12700">
          <a:solidFill>
            <a:schemeClr val="tx1"/>
          </a:solidFill>
        </a:ln>
      </a:spPr>
      <a:bodyPr wrap="square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3.xml><?xml version="1.0" encoding="utf-8"?>
<a:theme xmlns:a="http://schemas.openxmlformats.org/drawingml/2006/main" name="1_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60C9E1DDD1489429E1D84225F39AF65" ma:contentTypeVersion="54" ma:contentTypeDescription="Create a new document." ma:contentTypeScope="" ma:versionID="0d7103435dfe0e8f875301f6eec2395a">
  <xsd:schema xmlns:xsd="http://www.w3.org/2001/XMLSchema" xmlns:xs="http://www.w3.org/2001/XMLSchema" xmlns:p="http://schemas.microsoft.com/office/2006/metadata/properties" xmlns:ns2="8bbd4995-53b7-43e2-b62f-10947586ac31" xmlns:ns3="3ba0c5c5-7e56-42de-b0e7-a4e1f6d603bb" xmlns:ns4="e17d68e7-3aed-405b-8ea4-7d85968b9974" targetNamespace="http://schemas.microsoft.com/office/2006/metadata/properties" ma:root="true" ma:fieldsID="0e4cd608ca614af976097329f3a34207" ns2:_="" ns3:_="" ns4:_="">
    <xsd:import namespace="8bbd4995-53b7-43e2-b62f-10947586ac31"/>
    <xsd:import namespace="3ba0c5c5-7e56-42de-b0e7-a4e1f6d603bb"/>
    <xsd:import namespace="e17d68e7-3aed-405b-8ea4-7d85968b9974"/>
    <xsd:element name="properties">
      <xsd:complexType>
        <xsd:sequence>
          <xsd:element name="documentManagement">
            <xsd:complexType>
              <xsd:all>
                <xsd:element ref="ns2:CorpWorkflowStatus" minOccurs="0"/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2:CorpWorkflowApproval" minOccurs="0"/>
                <xsd:element ref="ns2:CorpDocumen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WorkflowStatus" ma:index="2" nillable="true" ma:displayName="Workflow Status" ma:internalName="CorpWorkflowStatus">
      <xsd:simpleType>
        <xsd:restriction base="dms:Text">
          <xsd:maxLength value="255"/>
        </xsd:restriction>
      </xsd:simpleType>
    </xsd:element>
    <xsd:element name="CorpSiteSubTitle" ma:index="3" nillable="true" ma:displayName="Sub Title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Access level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Classification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eport Numb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Co Authors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Recipient Company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Recipient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Ou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dress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Contac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VAT Numb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mail Institute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Phone Instutute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Language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e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i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Document Autho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QA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ject Own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ject Lea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chive 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Reviewal Status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ject Numb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ject Name" ma:internalName="CorpSiteProjectName">
      <xsd:simpleType>
        <xsd:restriction base="dms:Text">
          <xsd:maxLength value="255"/>
        </xsd:restriction>
      </xsd:simpleType>
    </xsd:element>
    <xsd:element name="CorpWorkflowApproval" ma:index="59" nillable="true" ma:displayName="Approval Status" ma:internalName="CorpWorkflowApproval">
      <xsd:simpleType>
        <xsd:restriction base="dms:Text">
          <xsd:maxLength value="255"/>
        </xsd:restriction>
      </xsd:simpleType>
    </xsd:element>
    <xsd:element name="CorpDocumentDate" ma:index="60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0c5c5-7e56-42de-b0e7-a4e1f6d6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7" nillable="true" ma:displayName="Tags" ma:internalName="MediaServiceAutoTags" ma:readOnly="true">
      <xsd:simpleType>
        <xsd:restriction base="dms:Text"/>
      </xsd:simpleType>
    </xsd:element>
    <xsd:element name="MediaServiceOCR" ma:index="4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54" nillable="true" ma:taxonomy="true" ma:internalName="lcf76f155ced4ddcb4097134ff3c332f" ma:taxonomyFieldName="MediaServiceImageTags" ma:displayName="Image Tags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5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5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68e7-3aed-405b-8ea4-7d85968b9974" elementFormDefault="qualified">
    <xsd:import namespace="http://schemas.microsoft.com/office/2006/documentManagement/types"/>
    <xsd:import namespace="http://schemas.microsoft.com/office/infopath/2007/PartnerControls"/>
    <xsd:element name="SharedWithUsers" ma:index="5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55" nillable="true" ma:displayName="Taxonomy Catch All Column" ma:hidden="true" ma:list="{1c6cceff-e09c-4d6b-87d4-1eb21f240f7b}" ma:internalName="TaxCatchAll" ma:showField="CatchAllData" ma:web="e17d68e7-3aed-405b-8ea4-7d85968b9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SiteAccess xmlns="8bbd4995-53b7-43e2-b62f-10947586ac31">Kun navngitte medlemmer</CorpSiteAccess>
    <CorpWorkflowFeedback xmlns="8bbd4995-53b7-43e2-b62f-10947586ac31" xsi:nil="true"/>
    <CorpSiteRecipientPerson xmlns="8bbd4995-53b7-43e2-b62f-10947586ac31" xsi:nil="true"/>
    <CorpSiteProjectNumber xmlns="8bbd4995-53b7-43e2-b62f-10947586ac31" xsi:nil="true"/>
    <CorpDocInstitute xmlns="8bbd4995-53b7-43e2-b62f-10947586ac31" xsi:nil="true"/>
    <CorpSiteProjectName xmlns="8bbd4995-53b7-43e2-b62f-10947586ac31" xsi:nil="true"/>
    <CorpSiteInstitutePhone xmlns="8bbd4995-53b7-43e2-b62f-10947586ac31" xsi:nil="true"/>
    <CorpWorkflowStatus xmlns="8bbd4995-53b7-43e2-b62f-10947586ac31" xsi:nil="true"/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ProjectOwner xmlns="8bbd4995-53b7-43e2-b62f-10947586ac31">
      <UserInfo>
        <DisplayName/>
        <AccountId xsi:nil="true"/>
        <AccountType/>
      </UserInfo>
    </CorpSiteProjectOwner>
    <CorpSiteClassification xmlns="8bbd4995-53b7-43e2-b62f-10947586ac31">Åpen</CorpSiteClassification>
    <CorpSiteInstituteEmail xmlns="8bbd4995-53b7-43e2-b62f-10947586ac31" xsi:nil="true"/>
    <TaxCatchAll xmlns="e17d68e7-3aed-405b-8ea4-7d85968b9974" xsi:nil="true"/>
    <CorpSiteCoAuthors xmlns="8bbd4995-53b7-43e2-b62f-10947586ac31" xsi:nil="true"/>
    <CorpSiteInstituteEnU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MainAuthor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CorpSiteZipAddress xmlns="8bbd4995-53b7-43e2-b62f-10947586ac31" xsi:nil="true"/>
    <CorpSiteVATNumber xmlns="8bbd4995-53b7-43e2-b62f-10947586ac31" xsi:nil="true"/>
    <CorpSiteProjectQA xmlns="8bbd4995-53b7-43e2-b62f-10947586ac31">
      <UserInfo>
        <DisplayName/>
        <AccountId xsi:nil="true"/>
        <AccountType/>
      </UserInfo>
    </CorpSiteProjectQA>
    <ArchiveStatus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3ba0c5c5-7e56-42de-b0e7-a4e1f6d603bb">
      <Terms xmlns="http://schemas.microsoft.com/office/infopath/2007/PartnerControls"/>
    </lcf76f155ced4ddcb4097134ff3c332f>
    <CorpDocumentDate xmlns="8bbd4995-53b7-43e2-b62f-10947586ac31" xsi:nil="true"/>
  </documentManagement>
</p:properties>
</file>

<file path=customXml/itemProps1.xml><?xml version="1.0" encoding="utf-8"?>
<ds:datastoreItem xmlns:ds="http://schemas.openxmlformats.org/officeDocument/2006/customXml" ds:itemID="{ED3593F8-BB7E-4334-A336-9BBD1F441E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D87FFE-C6DA-421B-8E0D-3B257CD86912}"/>
</file>

<file path=customXml/itemProps3.xml><?xml version="1.0" encoding="utf-8"?>
<ds:datastoreItem xmlns:ds="http://schemas.openxmlformats.org/officeDocument/2006/customXml" ds:itemID="{E0C5171B-1060-42CB-9782-65684B412A21}">
  <ds:schemaRefs>
    <ds:schemaRef ds:uri="3ba0c5c5-7e56-42de-b0e7-a4e1f6d603bb"/>
    <ds:schemaRef ds:uri="8bbd4995-53b7-43e2-b62f-10947586ac31"/>
    <ds:schemaRef ds:uri="e17d68e7-3aed-405b-8ea4-7d85968b997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ee68ff4-e554-434b-b800-e36c930c6276}" enabled="1" method="Standard" siteId="{e1f00f39-6041-45b0-b309-e0210d8b32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10971</TotalTime>
  <Words>1069</Words>
  <Application>Microsoft Office PowerPoint</Application>
  <PresentationFormat>Widescreen</PresentationFormat>
  <Paragraphs>91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14</vt:i4>
      </vt:variant>
    </vt:vector>
  </HeadingPairs>
  <TitlesOfParts>
    <vt:vector size="17" baseType="lpstr">
      <vt:lpstr>Office Theme</vt:lpstr>
      <vt:lpstr>SINTEF Lys</vt:lpstr>
      <vt:lpstr>1_SINTEF Lys</vt:lpstr>
      <vt:lpstr>Patient Pathways in Neurology Care: Healthcare Providers’ Perspectives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 Halvorsrud</dc:creator>
  <cp:lastModifiedBy>Kristine Gjermestad</cp:lastModifiedBy>
  <cp:revision>45</cp:revision>
  <cp:lastPrinted>2025-03-11T14:07:34Z</cp:lastPrinted>
  <dcterms:created xsi:type="dcterms:W3CDTF">2023-10-26T12:36:45Z</dcterms:created>
  <dcterms:modified xsi:type="dcterms:W3CDTF">2026-01-20T14:46:54Z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0x01010031B82B69D2361148B4D8F7EC156802130800760C9E1DDD1489429E1D84225F39AF65</vt:lpwstr>
  </property>
  <property fmtid="{D5CDD505-2E9C-101B-9397-08002B2CF9AE}" pid="3" name="MediaServiceImageTags">
    <vt:lpwstr/>
  </property>
</Properties>
</file>