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29"/>
  </p:notesMasterIdLst>
  <p:sldIdLst>
    <p:sldId id="3948" r:id="rId7"/>
    <p:sldId id="3966" r:id="rId8"/>
    <p:sldId id="3975" r:id="rId9"/>
    <p:sldId id="3992" r:id="rId10"/>
    <p:sldId id="3971" r:id="rId11"/>
    <p:sldId id="3980" r:id="rId12"/>
    <p:sldId id="3985" r:id="rId13"/>
    <p:sldId id="4002" r:id="rId14"/>
    <p:sldId id="3998" r:id="rId15"/>
    <p:sldId id="3999" r:id="rId16"/>
    <p:sldId id="4000" r:id="rId17"/>
    <p:sldId id="3986" r:id="rId18"/>
    <p:sldId id="3994" r:id="rId19"/>
    <p:sldId id="3993" r:id="rId20"/>
    <p:sldId id="3995" r:id="rId21"/>
    <p:sldId id="4001" r:id="rId22"/>
    <p:sldId id="4003" r:id="rId23"/>
    <p:sldId id="4005" r:id="rId24"/>
    <p:sldId id="3981" r:id="rId25"/>
    <p:sldId id="3997" r:id="rId26"/>
    <p:sldId id="3988" r:id="rId27"/>
    <p:sldId id="3989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963"/>
    <a:srgbClr val="7EC376"/>
    <a:srgbClr val="5B9BD5"/>
    <a:srgbClr val="A6C9E8"/>
    <a:srgbClr val="FFCCCC"/>
    <a:srgbClr val="9999FF"/>
    <a:srgbClr val="C8E6C9"/>
    <a:srgbClr val="FF99FF"/>
    <a:srgbClr val="4472C4"/>
    <a:srgbClr val="F7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960895-C4BD-D539-4D4B-50961F21CA69}" v="3" dt="2026-01-14T11:26:35.142"/>
    <p1510:client id="{A0DD425C-15CF-3FB8-5AB2-C1DF485114DB}" v="66" dt="2026-01-14T12:30:31.559"/>
    <p1510:client id="{D03A060D-13FE-E597-788F-CF8655BF2A5C}" v="21" dt="2026-01-14T13:31:44.162"/>
    <p1510:client id="{E9315D88-F8A6-402D-FAC0-24DBF63AC260}" v="2" dt="2026-01-14T11:45:18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2" autoAdjust="0"/>
    <p:restoredTop sz="94364" autoAdjust="0"/>
  </p:normalViewPr>
  <p:slideViewPr>
    <p:cSldViewPr snapToGrid="0">
      <p:cViewPr>
        <p:scale>
          <a:sx n="50" d="100"/>
          <a:sy n="50" d="100"/>
        </p:scale>
        <p:origin x="-130" y="600"/>
      </p:cViewPr>
      <p:guideLst>
        <p:guide orient="horz" pos="4133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e Gjermestad" userId="S::kristine.gjermestad@sintef.no::ab376bc2-563a-44cd-8008-8395aad23542" providerId="AD" clId="Web-{D03A060D-13FE-E597-788F-CF8655BF2A5C}"/>
    <pc:docChg chg="modSld">
      <pc:chgData name="Kristine Gjermestad" userId="S::kristine.gjermestad@sintef.no::ab376bc2-563a-44cd-8008-8395aad23542" providerId="AD" clId="Web-{D03A060D-13FE-E597-788F-CF8655BF2A5C}" dt="2026-01-14T13:31:44.099" v="17" actId="14100"/>
      <pc:docMkLst>
        <pc:docMk/>
      </pc:docMkLst>
      <pc:sldChg chg="modSp">
        <pc:chgData name="Kristine Gjermestad" userId="S::kristine.gjermestad@sintef.no::ab376bc2-563a-44cd-8008-8395aad23542" providerId="AD" clId="Web-{D03A060D-13FE-E597-788F-CF8655BF2A5C}" dt="2026-01-14T13:31:44.099" v="17" actId="14100"/>
        <pc:sldMkLst>
          <pc:docMk/>
          <pc:sldMk cId="3354769652" sldId="3948"/>
        </pc:sldMkLst>
        <pc:spChg chg="mod">
          <ac:chgData name="Kristine Gjermestad" userId="S::kristine.gjermestad@sintef.no::ab376bc2-563a-44cd-8008-8395aad23542" providerId="AD" clId="Web-{D03A060D-13FE-E597-788F-CF8655BF2A5C}" dt="2026-01-14T13:31:44.099" v="17" actId="14100"/>
          <ac:spMkLst>
            <pc:docMk/>
            <pc:sldMk cId="3354769652" sldId="3948"/>
            <ac:spMk id="17" creationId="{4B0D9BB1-6FBD-28DB-BBB8-BC939D447E2B}"/>
          </ac:spMkLst>
        </pc:spChg>
      </pc:sldChg>
      <pc:sldChg chg="modSp">
        <pc:chgData name="Kristine Gjermestad" userId="S::kristine.gjermestad@sintef.no::ab376bc2-563a-44cd-8008-8395aad23542" providerId="AD" clId="Web-{D03A060D-13FE-E597-788F-CF8655BF2A5C}" dt="2026-01-14T13:31:35.224" v="12" actId="20577"/>
        <pc:sldMkLst>
          <pc:docMk/>
          <pc:sldMk cId="2746174360" sldId="3971"/>
        </pc:sldMkLst>
        <pc:spChg chg="mod">
          <ac:chgData name="Kristine Gjermestad" userId="S::kristine.gjermestad@sintef.no::ab376bc2-563a-44cd-8008-8395aad23542" providerId="AD" clId="Web-{D03A060D-13FE-E597-788F-CF8655BF2A5C}" dt="2026-01-14T13:31:35.224" v="12" actId="20577"/>
          <ac:spMkLst>
            <pc:docMk/>
            <pc:sldMk cId="2746174360" sldId="3971"/>
            <ac:spMk id="3" creationId="{B585FF4F-C130-9E2C-182D-A0C34B541087}"/>
          </ac:spMkLst>
        </pc:spChg>
      </pc:sldChg>
    </pc:docChg>
  </pc:docChgLst>
  <pc:docChgLst>
    <pc:chgData name="Kristine Gjermestad" userId="S::kristine.gjermestad@sintef.no::ab376bc2-563a-44cd-8008-8395aad23542" providerId="AD" clId="Web-{A0DD425C-15CF-3FB8-5AB2-C1DF485114DB}"/>
    <pc:docChg chg="addSld delSld modSld">
      <pc:chgData name="Kristine Gjermestad" userId="S::kristine.gjermestad@sintef.no::ab376bc2-563a-44cd-8008-8395aad23542" providerId="AD" clId="Web-{A0DD425C-15CF-3FB8-5AB2-C1DF485114DB}" dt="2026-01-14T12:30:31.559" v="56" actId="20577"/>
      <pc:docMkLst>
        <pc:docMk/>
      </pc:docMkLst>
      <pc:sldChg chg="modSp">
        <pc:chgData name="Kristine Gjermestad" userId="S::kristine.gjermestad@sintef.no::ab376bc2-563a-44cd-8008-8395aad23542" providerId="AD" clId="Web-{A0DD425C-15CF-3FB8-5AB2-C1DF485114DB}" dt="2026-01-14T12:06:55.601" v="5" actId="20577"/>
        <pc:sldMkLst>
          <pc:docMk/>
          <pc:sldMk cId="3354769652" sldId="3948"/>
        </pc:sldMkLst>
        <pc:spChg chg="mod">
          <ac:chgData name="Kristine Gjermestad" userId="S::kristine.gjermestad@sintef.no::ab376bc2-563a-44cd-8008-8395aad23542" providerId="AD" clId="Web-{A0DD425C-15CF-3FB8-5AB2-C1DF485114DB}" dt="2026-01-14T12:06:55.601" v="5" actId="20577"/>
          <ac:spMkLst>
            <pc:docMk/>
            <pc:sldMk cId="3354769652" sldId="3948"/>
            <ac:spMk id="3" creationId="{FEA76CFE-5A64-516F-2FC4-A4B911AAFEF8}"/>
          </ac:spMkLst>
        </pc:spChg>
      </pc:sldChg>
      <pc:sldChg chg="modSp add del">
        <pc:chgData name="Kristine Gjermestad" userId="S::kristine.gjermestad@sintef.no::ab376bc2-563a-44cd-8008-8395aad23542" providerId="AD" clId="Web-{A0DD425C-15CF-3FB8-5AB2-C1DF485114DB}" dt="2026-01-14T12:30:31.559" v="56" actId="20577"/>
        <pc:sldMkLst>
          <pc:docMk/>
          <pc:sldMk cId="2746174360" sldId="3971"/>
        </pc:sldMkLst>
        <pc:spChg chg="mod">
          <ac:chgData name="Kristine Gjermestad" userId="S::kristine.gjermestad@sintef.no::ab376bc2-563a-44cd-8008-8395aad23542" providerId="AD" clId="Web-{A0DD425C-15CF-3FB8-5AB2-C1DF485114DB}" dt="2026-01-14T12:30:31.559" v="56" actId="20577"/>
          <ac:spMkLst>
            <pc:docMk/>
            <pc:sldMk cId="2746174360" sldId="3971"/>
            <ac:spMk id="3" creationId="{B585FF4F-C130-9E2C-182D-A0C34B541087}"/>
          </ac:spMkLst>
        </pc:spChg>
      </pc:sldChg>
      <pc:sldChg chg="modSp">
        <pc:chgData name="Kristine Gjermestad" userId="S::kristine.gjermestad@sintef.no::ab376bc2-563a-44cd-8008-8395aad23542" providerId="AD" clId="Web-{A0DD425C-15CF-3FB8-5AB2-C1DF485114DB}" dt="2026-01-14T12:17:55.268" v="25" actId="20577"/>
        <pc:sldMkLst>
          <pc:docMk/>
          <pc:sldMk cId="324746621" sldId="3985"/>
        </pc:sldMkLst>
        <pc:spChg chg="mod">
          <ac:chgData name="Kristine Gjermestad" userId="S::kristine.gjermestad@sintef.no::ab376bc2-563a-44cd-8008-8395aad23542" providerId="AD" clId="Web-{A0DD425C-15CF-3FB8-5AB2-C1DF485114DB}" dt="2026-01-14T12:17:55.268" v="25" actId="20577"/>
          <ac:spMkLst>
            <pc:docMk/>
            <pc:sldMk cId="324746621" sldId="3985"/>
            <ac:spMk id="3" creationId="{0CD36B45-7353-BECF-3333-FF72FC2583EA}"/>
          </ac:spMkLst>
        </pc:spChg>
      </pc:sldChg>
      <pc:sldChg chg="modSp">
        <pc:chgData name="Kristine Gjermestad" userId="S::kristine.gjermestad@sintef.no::ab376bc2-563a-44cd-8008-8395aad23542" providerId="AD" clId="Web-{A0DD425C-15CF-3FB8-5AB2-C1DF485114DB}" dt="2026-01-14T12:27:24.183" v="54" actId="20577"/>
        <pc:sldMkLst>
          <pc:docMk/>
          <pc:sldMk cId="1839314689" sldId="3988"/>
        </pc:sldMkLst>
        <pc:spChg chg="mod">
          <ac:chgData name="Kristine Gjermestad" userId="S::kristine.gjermestad@sintef.no::ab376bc2-563a-44cd-8008-8395aad23542" providerId="AD" clId="Web-{A0DD425C-15CF-3FB8-5AB2-C1DF485114DB}" dt="2026-01-14T12:27:24.183" v="54" actId="20577"/>
          <ac:spMkLst>
            <pc:docMk/>
            <pc:sldMk cId="1839314689" sldId="3988"/>
            <ac:spMk id="3" creationId="{2FB069B7-90E2-9776-CF1C-1F19CB52680A}"/>
          </ac:spMkLst>
        </pc:spChg>
      </pc:sldChg>
      <pc:sldChg chg="modSp">
        <pc:chgData name="Kristine Gjermestad" userId="S::kristine.gjermestad@sintef.no::ab376bc2-563a-44cd-8008-8395aad23542" providerId="AD" clId="Web-{A0DD425C-15CF-3FB8-5AB2-C1DF485114DB}" dt="2026-01-14T12:10:16.931" v="17" actId="20577"/>
        <pc:sldMkLst>
          <pc:docMk/>
          <pc:sldMk cId="1321218697" sldId="3995"/>
        </pc:sldMkLst>
        <pc:spChg chg="mod">
          <ac:chgData name="Kristine Gjermestad" userId="S::kristine.gjermestad@sintef.no::ab376bc2-563a-44cd-8008-8395aad23542" providerId="AD" clId="Web-{A0DD425C-15CF-3FB8-5AB2-C1DF485114DB}" dt="2026-01-14T12:10:16.931" v="17" actId="20577"/>
          <ac:spMkLst>
            <pc:docMk/>
            <pc:sldMk cId="1321218697" sldId="3995"/>
            <ac:spMk id="3" creationId="{7D07C130-EA28-A014-602B-3AC5EA2967D6}"/>
          </ac:spMkLst>
        </pc:spChg>
      </pc:sldChg>
      <pc:sldChg chg="modSp">
        <pc:chgData name="Kristine Gjermestad" userId="S::kristine.gjermestad@sintef.no::ab376bc2-563a-44cd-8008-8395aad23542" providerId="AD" clId="Web-{A0DD425C-15CF-3FB8-5AB2-C1DF485114DB}" dt="2026-01-14T12:14:46.229" v="22" actId="20577"/>
        <pc:sldMkLst>
          <pc:docMk/>
          <pc:sldMk cId="1128525067" sldId="3999"/>
        </pc:sldMkLst>
        <pc:spChg chg="mod">
          <ac:chgData name="Kristine Gjermestad" userId="S::kristine.gjermestad@sintef.no::ab376bc2-563a-44cd-8008-8395aad23542" providerId="AD" clId="Web-{A0DD425C-15CF-3FB8-5AB2-C1DF485114DB}" dt="2026-01-14T12:14:46.229" v="22" actId="20577"/>
          <ac:spMkLst>
            <pc:docMk/>
            <pc:sldMk cId="1128525067" sldId="3999"/>
            <ac:spMk id="3" creationId="{9BAD33D8-D627-61D1-DAD9-15DE20F8C85D}"/>
          </ac:spMkLst>
        </pc:spChg>
      </pc:sldChg>
      <pc:sldChg chg="addSp delSp modSp del">
        <pc:chgData name="Kristine Gjermestad" userId="S::kristine.gjermestad@sintef.no::ab376bc2-563a-44cd-8008-8395aad23542" providerId="AD" clId="Web-{A0DD425C-15CF-3FB8-5AB2-C1DF485114DB}" dt="2026-01-14T12:25:33.260" v="48"/>
        <pc:sldMkLst>
          <pc:docMk/>
          <pc:sldMk cId="1249793407" sldId="4004"/>
        </pc:sldMkLst>
        <pc:picChg chg="add del mod">
          <ac:chgData name="Kristine Gjermestad" userId="S::kristine.gjermestad@sintef.no::ab376bc2-563a-44cd-8008-8395aad23542" providerId="AD" clId="Web-{A0DD425C-15CF-3FB8-5AB2-C1DF485114DB}" dt="2026-01-14T12:20:19.006" v="28"/>
          <ac:picMkLst>
            <pc:docMk/>
            <pc:sldMk cId="1249793407" sldId="4004"/>
            <ac:picMk id="3" creationId="{19425F7E-7D69-35B0-13B5-89E1D8BC040C}"/>
          </ac:picMkLst>
        </pc:picChg>
        <pc:picChg chg="add del mod">
          <ac:chgData name="Kristine Gjermestad" userId="S::kristine.gjermestad@sintef.no::ab376bc2-563a-44cd-8008-8395aad23542" providerId="AD" clId="Web-{A0DD425C-15CF-3FB8-5AB2-C1DF485114DB}" dt="2026-01-14T12:20:31.147" v="30"/>
          <ac:picMkLst>
            <pc:docMk/>
            <pc:sldMk cId="1249793407" sldId="4004"/>
            <ac:picMk id="5" creationId="{007ED3E6-86CB-6EC6-BAA0-3790B0F7ED59}"/>
          </ac:picMkLst>
        </pc:picChg>
        <pc:picChg chg="add del mod">
          <ac:chgData name="Kristine Gjermestad" userId="S::kristine.gjermestad@sintef.no::ab376bc2-563a-44cd-8008-8395aad23542" providerId="AD" clId="Web-{A0DD425C-15CF-3FB8-5AB2-C1DF485114DB}" dt="2026-01-14T12:21:28.382" v="34"/>
          <ac:picMkLst>
            <pc:docMk/>
            <pc:sldMk cId="1249793407" sldId="4004"/>
            <ac:picMk id="6" creationId="{7CF055C8-B544-F4D4-DC91-0C420670C176}"/>
          </ac:picMkLst>
        </pc:picChg>
        <pc:picChg chg="add del mod">
          <ac:chgData name="Kristine Gjermestad" userId="S::kristine.gjermestad@sintef.no::ab376bc2-563a-44cd-8008-8395aad23542" providerId="AD" clId="Web-{A0DD425C-15CF-3FB8-5AB2-C1DF485114DB}" dt="2026-01-14T12:21:37.164" v="36"/>
          <ac:picMkLst>
            <pc:docMk/>
            <pc:sldMk cId="1249793407" sldId="4004"/>
            <ac:picMk id="7" creationId="{CBB6CFD2-454B-59E6-7BD3-7F09C9F8AF65}"/>
          </ac:picMkLst>
        </pc:picChg>
      </pc:sldChg>
      <pc:sldChg chg="addSp delSp modSp add del replId">
        <pc:chgData name="Kristine Gjermestad" userId="S::kristine.gjermestad@sintef.no::ab376bc2-563a-44cd-8008-8395aad23542" providerId="AD" clId="Web-{A0DD425C-15CF-3FB8-5AB2-C1DF485114DB}" dt="2026-01-14T12:25:49.073" v="52" actId="1076"/>
        <pc:sldMkLst>
          <pc:docMk/>
          <pc:sldMk cId="1972236678" sldId="4005"/>
        </pc:sldMkLst>
        <pc:spChg chg="mod">
          <ac:chgData name="Kristine Gjermestad" userId="S::kristine.gjermestad@sintef.no::ab376bc2-563a-44cd-8008-8395aad23542" providerId="AD" clId="Web-{A0DD425C-15CF-3FB8-5AB2-C1DF485114DB}" dt="2026-01-14T12:25:41.042" v="50" actId="14100"/>
          <ac:spMkLst>
            <pc:docMk/>
            <pc:sldMk cId="1972236678" sldId="4005"/>
            <ac:spMk id="4" creationId="{3AB86F9D-BE5D-A8EC-C2DC-65DCABA64070}"/>
          </ac:spMkLst>
        </pc:spChg>
        <pc:picChg chg="add del mod">
          <ac:chgData name="Kristine Gjermestad" userId="S::kristine.gjermestad@sintef.no::ab376bc2-563a-44cd-8008-8395aad23542" providerId="AD" clId="Web-{A0DD425C-15CF-3FB8-5AB2-C1DF485114DB}" dt="2026-01-14T12:23:47.197" v="42"/>
          <ac:picMkLst>
            <pc:docMk/>
            <pc:sldMk cId="1972236678" sldId="4005"/>
            <ac:picMk id="3" creationId="{F78CAF9C-7E92-A25E-1138-9F2002FDCF95}"/>
          </ac:picMkLst>
        </pc:picChg>
        <pc:picChg chg="add mod">
          <ac:chgData name="Kristine Gjermestad" userId="S::kristine.gjermestad@sintef.no::ab376bc2-563a-44cd-8008-8395aad23542" providerId="AD" clId="Web-{A0DD425C-15CF-3FB8-5AB2-C1DF485114DB}" dt="2026-01-14T12:25:49.073" v="52" actId="1076"/>
          <ac:picMkLst>
            <pc:docMk/>
            <pc:sldMk cId="1972236678" sldId="4005"/>
            <ac:picMk id="5" creationId="{7E0E985A-C1CA-95CB-1E2D-0E8850890732}"/>
          </ac:picMkLst>
        </pc:picChg>
        <pc:picChg chg="add del mod">
          <ac:chgData name="Kristine Gjermestad" userId="S::kristine.gjermestad@sintef.no::ab376bc2-563a-44cd-8008-8395aad23542" providerId="AD" clId="Web-{A0DD425C-15CF-3FB8-5AB2-C1DF485114DB}" dt="2026-01-14T12:25:10.135" v="47"/>
          <ac:picMkLst>
            <pc:docMk/>
            <pc:sldMk cId="1972236678" sldId="4005"/>
            <ac:picMk id="6" creationId="{E5770034-17F4-9EF8-22A1-8EF3000CEAE2}"/>
          </ac:picMkLst>
        </pc:picChg>
        <pc:picChg chg="del">
          <ac:chgData name="Kristine Gjermestad" userId="S::kristine.gjermestad@sintef.no::ab376bc2-563a-44cd-8008-8395aad23542" providerId="AD" clId="Web-{A0DD425C-15CF-3FB8-5AB2-C1DF485114DB}" dt="2026-01-14T12:22:22.883" v="38"/>
          <ac:picMkLst>
            <pc:docMk/>
            <pc:sldMk cId="1972236678" sldId="4005"/>
            <ac:picMk id="25" creationId="{B89079B4-91F7-754A-C124-1EE8A74B647D}"/>
          </ac:picMkLst>
        </pc:picChg>
      </pc:sldChg>
    </pc:docChg>
  </pc:docChgLst>
  <pc:docChgLst>
    <pc:chgData name="Kristine Gjermestad" userId="S::kristine.gjermestad@sintef.no::ab376bc2-563a-44cd-8008-8395aad23542" providerId="AD" clId="Web-{62960895-C4BD-D539-4D4B-50961F21CA69}"/>
    <pc:docChg chg="modSld">
      <pc:chgData name="Kristine Gjermestad" userId="S::kristine.gjermestad@sintef.no::ab376bc2-563a-44cd-8008-8395aad23542" providerId="AD" clId="Web-{62960895-C4BD-D539-4D4B-50961F21CA69}" dt="2026-01-14T11:26:33.048" v="1" actId="20577"/>
      <pc:docMkLst>
        <pc:docMk/>
      </pc:docMkLst>
      <pc:sldChg chg="modSp">
        <pc:chgData name="Kristine Gjermestad" userId="S::kristine.gjermestad@sintef.no::ab376bc2-563a-44cd-8008-8395aad23542" providerId="AD" clId="Web-{62960895-C4BD-D539-4D4B-50961F21CA69}" dt="2026-01-14T11:26:33.048" v="1" actId="20577"/>
        <pc:sldMkLst>
          <pc:docMk/>
          <pc:sldMk cId="3354769652" sldId="3948"/>
        </pc:sldMkLst>
        <pc:spChg chg="mod">
          <ac:chgData name="Kristine Gjermestad" userId="S::kristine.gjermestad@sintef.no::ab376bc2-563a-44cd-8008-8395aad23542" providerId="AD" clId="Web-{62960895-C4BD-D539-4D4B-50961F21CA69}" dt="2026-01-14T11:26:33.048" v="1" actId="20577"/>
          <ac:spMkLst>
            <pc:docMk/>
            <pc:sldMk cId="3354769652" sldId="3948"/>
            <ac:spMk id="2" creationId="{C1C8D153-386D-D098-0BD5-F14273D12635}"/>
          </ac:spMkLst>
        </pc:spChg>
      </pc:sldChg>
    </pc:docChg>
  </pc:docChgLst>
  <pc:docChgLst>
    <pc:chgData name="Kristine Gjermestad" userId="S::kristine.gjermestad@sintef.no::ab376bc2-563a-44cd-8008-8395aad23542" providerId="AD" clId="Web-{E9315D88-F8A6-402D-FAC0-24DBF63AC260}"/>
    <pc:docChg chg="modSld">
      <pc:chgData name="Kristine Gjermestad" userId="S::kristine.gjermestad@sintef.no::ab376bc2-563a-44cd-8008-8395aad23542" providerId="AD" clId="Web-{E9315D88-F8A6-402D-FAC0-24DBF63AC260}" dt="2026-01-14T11:45:18.316" v="1" actId="1076"/>
      <pc:docMkLst>
        <pc:docMk/>
      </pc:docMkLst>
      <pc:sldChg chg="addSp modSp">
        <pc:chgData name="Kristine Gjermestad" userId="S::kristine.gjermestad@sintef.no::ab376bc2-563a-44cd-8008-8395aad23542" providerId="AD" clId="Web-{E9315D88-F8A6-402D-FAC0-24DBF63AC260}" dt="2026-01-14T11:45:18.316" v="1" actId="1076"/>
        <pc:sldMkLst>
          <pc:docMk/>
          <pc:sldMk cId="3354769652" sldId="3948"/>
        </pc:sldMkLst>
        <pc:spChg chg="add">
          <ac:chgData name="Kristine Gjermestad" userId="S::kristine.gjermestad@sintef.no::ab376bc2-563a-44cd-8008-8395aad23542" providerId="AD" clId="Web-{E9315D88-F8A6-402D-FAC0-24DBF63AC260}" dt="2026-01-14T11:45:11.035" v="0"/>
          <ac:spMkLst>
            <pc:docMk/>
            <pc:sldMk cId="3354769652" sldId="3948"/>
            <ac:spMk id="7" creationId="{683423AD-3EF2-C45A-2F3B-BD26C4E09F94}"/>
          </ac:spMkLst>
        </pc:spChg>
        <pc:grpChg chg="add mod">
          <ac:chgData name="Kristine Gjermestad" userId="S::kristine.gjermestad@sintef.no::ab376bc2-563a-44cd-8008-8395aad23542" providerId="AD" clId="Web-{E9315D88-F8A6-402D-FAC0-24DBF63AC260}" dt="2026-01-14T11:45:18.316" v="1" actId="1076"/>
          <ac:grpSpMkLst>
            <pc:docMk/>
            <pc:sldMk cId="3354769652" sldId="3948"/>
            <ac:grpSpMk id="4" creationId="{5C631411-0236-6B76-80C1-0E9551724DAA}"/>
          </ac:grpSpMkLst>
        </pc:grpChg>
        <pc:picChg chg="add">
          <ac:chgData name="Kristine Gjermestad" userId="S::kristine.gjermestad@sintef.no::ab376bc2-563a-44cd-8008-8395aad23542" providerId="AD" clId="Web-{E9315D88-F8A6-402D-FAC0-24DBF63AC260}" dt="2026-01-14T11:45:11.035" v="0"/>
          <ac:picMkLst>
            <pc:docMk/>
            <pc:sldMk cId="3354769652" sldId="3948"/>
            <ac:picMk id="5" creationId="{F13DC5D5-1923-CF1D-4493-FE97E2494FC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7633C-3AA1-4874-9D0B-76E6150BAF9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21B66-EEAF-4134-B938-41A5B9977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21B66-EEAF-4134-B938-41A5B9977D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8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21B66-EEAF-4134-B938-41A5B9977D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7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21B66-EEAF-4134-B938-41A5B9977DC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4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21B66-EEAF-4134-B938-41A5B9977DC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3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5FAC6-1854-1799-DE58-0AFC8B713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9F9D0C-5471-DE99-E57D-6C6E17CEB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56156CE-8BC0-36E0-C33A-2F05985EE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21D338F-CEDF-BC0C-4297-4E877CC8FF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21B66-EEAF-4134-B938-41A5B9977DC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7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732-DB9F-0F2E-C372-D0280A57B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AF83A-0AC3-51D1-84B3-B53D894FF0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4C0B-47C2-1B97-8D4C-978AAF62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EFA4-2590-7AD8-F790-B4AFED4A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EBA0-6341-EA42-A267-FDCB44CE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B5A-53B1-CAD3-939B-B5FBF7F4E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9DB7A-7633-A8BE-24A1-F6FCFCC5C1A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627-C47E-B998-7CE5-B58B029B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C101-2CD0-AF9B-8053-B9C311CA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0F919-CA95-EDA5-2D99-1118E9B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91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97FBD-B743-E330-029A-62A3A8480B0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49952-2875-5135-8802-D08DA4775F6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E532-C64E-78F0-694A-09AC03C8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F9AC-3C38-B4BC-E48B-6D7A1E83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213F-DE9E-7B88-05FD-42F0D78F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15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72831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49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86740" y="2424685"/>
            <a:ext cx="11230205" cy="2081394"/>
          </a:xfrm>
          <a:noFill/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GB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Click to edit Master title style</a:t>
            </a:r>
            <a:br>
              <a:rPr lang="nb-NO"/>
            </a:br>
            <a:r>
              <a:rPr lang="nb-NO"/>
              <a:t>sdfsdf 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005840" y="4576134"/>
            <a:ext cx="10036903" cy="1895785"/>
          </a:xfrm>
        </p:spPr>
        <p:txBody>
          <a:bodyPr/>
          <a:lstStyle>
            <a:lvl1pPr marL="180000" indent="0" algn="l" defTabSz="9145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400" kern="1200" baseline="0" dirty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Ola Nordmann</a:t>
            </a:r>
          </a:p>
        </p:txBody>
      </p:sp>
      <p:pic>
        <p:nvPicPr>
          <p:cNvPr id="12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79759300-AAF4-3BF5-79F3-664120399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38" y="6016856"/>
            <a:ext cx="1358087" cy="5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83BC87-2B79-49D8-C75C-0DD07CE2D5BB}"/>
              </a:ext>
            </a:extLst>
          </p:cNvPr>
          <p:cNvSpPr txBox="1"/>
          <p:nvPr userDrawn="1"/>
        </p:nvSpPr>
        <p:spPr>
          <a:xfrm>
            <a:off x="10639426" y="6495276"/>
            <a:ext cx="1514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Copyright © SINTEF 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612CAA-4597-01E3-48EF-F5E245F12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4607" y="179748"/>
            <a:ext cx="3285631" cy="8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129742" y="2706389"/>
            <a:ext cx="9931043" cy="1427223"/>
          </a:xfrm>
          <a:solidFill>
            <a:schemeClr val="bg1"/>
          </a:solidFill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515892" y="4695515"/>
            <a:ext cx="3888486" cy="688522"/>
          </a:xfrm>
        </p:spPr>
        <p:txBody>
          <a:bodyPr/>
          <a:lstStyle>
            <a:lvl1pPr marL="18000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72699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710023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544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2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73A5-6238-5CB9-A640-652633F41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C398-66F0-E475-DE95-F21C0D3C6EF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7623-C77C-899B-F680-C8043DCD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B4A6-ED27-7855-DA21-F5B9027C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3839-A7F6-A2AD-2A02-35931369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32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49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017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7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90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020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632508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281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  <p:pic>
        <p:nvPicPr>
          <p:cNvPr id="7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4C957E1B-D03B-477B-8E7D-59BABA760D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40" y="5897828"/>
            <a:ext cx="1659485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40506E-A3DC-461B-880C-054BDFEFCC08}"/>
              </a:ext>
            </a:extLst>
          </p:cNvPr>
          <p:cNvSpPr txBox="1"/>
          <p:nvPr userDrawn="1"/>
        </p:nvSpPr>
        <p:spPr>
          <a:xfrm>
            <a:off x="10334625" y="6495276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Copyright © SINTEF 2022</a:t>
            </a:r>
          </a:p>
        </p:txBody>
      </p:sp>
    </p:spTree>
    <p:extLst>
      <p:ext uri="{BB962C8B-B14F-4D97-AF65-F5344CB8AC3E}">
        <p14:creationId xmlns:p14="http://schemas.microsoft.com/office/powerpoint/2010/main" val="247212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971670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736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B23E-52A6-6053-B133-14D62BA4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2C461-81DE-5B5C-B0C1-960DD9E343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04E4-04EC-F55A-3150-24BCFE52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9E0F-48E3-9092-4BEA-E8ACE386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BE0E4-13E8-B165-A088-63265075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09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08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32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659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56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512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95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7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A089-DABE-F191-ACCC-867DF9DB5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D502-F796-ED95-268F-B71B050D0BA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F237C-3DDB-F677-FAA7-F7FA1845F6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DD9FF-98A7-F3CC-7B91-105A9A00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89FFF-419A-0838-5281-13754CEC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E4BD0-7B85-43B9-2547-E1DDC803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0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F14E-7460-1B1C-03D7-F0D29A61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A9FDD-12E7-6A1B-1726-6CA21F6987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87AF6-4BA1-6CEC-968F-81189E79BE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2E396-F66A-490A-ED96-2AB8FD0A80B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69D1A-39A6-2B86-7FE7-7A928CF2B78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955F5-4D00-1AC0-DF3E-F9C4394F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74560-5E59-6990-2C6F-F1C1A8F9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8D83D-A596-4FBE-8C30-DD9803C4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E871-707E-9384-FD2A-EDE76E900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14A9F-651D-571F-2D22-57505F9B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B0F47-9979-F931-D4B5-2ACEF85E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069D5-C36A-D6C0-89D2-FFE92D86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09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84114-4895-C774-0F48-1B479654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0373D-48AD-5A1A-863A-71396CAD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8B240-9051-23B4-C7DA-A501280D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478C-CA8B-0CA0-3457-43F733D90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7569-0B31-7653-B957-A566295A4F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D2B7E-4F60-9887-497C-6B8C1965EDE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0BCB9-C648-21EE-EF5F-C84B686B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96E80-5E03-622F-BC56-30C5EADE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490C5-AF95-2A9A-6F3B-08921D98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87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536C-F4C8-0FE6-5D90-7B8A94F62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D5E24-9E65-E778-B5F3-720140509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98D00-8633-3122-B6B4-7531F80C98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0172A-AEBA-2646-4BA2-8702E3D6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32BF3-87F3-B3F0-7E2E-727F84F6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47EC1-22B0-D173-70F0-70F55175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1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07790-A1D4-B379-0124-5BE89FDF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05A3-2801-7AA2-4C97-DC4FD127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8FF63-C7BC-9190-2106-A19A9DF53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C4BF-8077-4AB4-98D8-33BF85F7AC04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267D-0CF9-3120-A37C-BD0DB8556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1F95-791D-7F9A-ED85-AA63A8DE5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AA5B-BB66-4E6E-B557-78F2939AC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6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" y="65149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6D7A6B1-9FB3-3FD9-BE7F-AFBB620A4D6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336779" y="6251524"/>
            <a:ext cx="765264" cy="5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7B33E1DD-7084-4FD3-AB2B-B00D756A4FC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49" y="6321118"/>
            <a:ext cx="584551" cy="4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www.cjml.no/health" TargetMode="Externa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5" Type="http://schemas.openxmlformats.org/officeDocument/2006/relationships/image" Target="../media/image4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svg"/><Relationship Id="rId10" Type="http://schemas.openxmlformats.org/officeDocument/2006/relationships/image" Target="../media/image28.svg"/><Relationship Id="rId19" Type="http://schemas.openxmlformats.org/officeDocument/2006/relationships/image" Target="../media/image37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Relationship Id="rId22" Type="http://schemas.openxmlformats.org/officeDocument/2006/relationships/image" Target="../media/image40.svg"/><Relationship Id="rId27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D153-386D-D098-0BD5-F14273D1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1642731"/>
            <a:ext cx="10924037" cy="992510"/>
          </a:xfrm>
        </p:spPr>
        <p:txBody>
          <a:bodyPr anchor="ctr">
            <a:normAutofit fontScale="90000"/>
          </a:bodyPr>
          <a:lstStyle/>
          <a:p>
            <a:r>
              <a:rPr lang="fr-FR" dirty="0"/>
              <a:t>A Service-Dominant Logic perspective</a:t>
            </a:r>
            <a:endParaRPr lang="fr-FR" dirty="0">
              <a:ea typeface="Calibri Light"/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6CFE-5A64-516F-2FC4-A4B911AAF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80" y="3332285"/>
            <a:ext cx="6703521" cy="21199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Responsible:	 Kristine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</a:rPr>
              <a:t>Gjermestad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, SINTEF Digital​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Date:		January 8,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Version: 		v1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Type:		A dual study on Patient pathways and Patient journeys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Health condition:	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Multiple sclerosis (MS) and kidney cancer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Language: 		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92538-0EBA-AC7D-8EC8-E4446E014A00}"/>
              </a:ext>
            </a:extLst>
          </p:cNvPr>
          <p:cNvSpPr txBox="1"/>
          <p:nvPr/>
        </p:nvSpPr>
        <p:spPr>
          <a:xfrm>
            <a:off x="2695786" y="170113"/>
            <a:ext cx="8023013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Related toolbox element: </a:t>
            </a:r>
            <a:r>
              <a:rPr lang="en-US" sz="2000" dirty="0"/>
              <a:t>Method 2: Mapping of patient journeys (CJA), Method 3: Mapping of patient pathways, and Method 8: Qualitative adaptation of CPSET</a:t>
            </a:r>
            <a:endParaRPr lang="nb-NO" sz="2000" dirty="0"/>
          </a:p>
        </p:txBody>
      </p:sp>
      <p:pic>
        <p:nvPicPr>
          <p:cNvPr id="6" name="Picture 5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C569EA5-931D-8279-AE70-0E3FFA03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0D9BB1-6FBD-28DB-BBB8-BC939D447E2B}"/>
              </a:ext>
            </a:extLst>
          </p:cNvPr>
          <p:cNvSpPr txBox="1"/>
          <p:nvPr/>
        </p:nvSpPr>
        <p:spPr>
          <a:xfrm>
            <a:off x="731838" y="170113"/>
            <a:ext cx="162199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Case study 12</a:t>
            </a:r>
            <a:endParaRPr lang="nb-NO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5C631411-0236-6B76-80C1-0E9551724DAA}"/>
              </a:ext>
            </a:extLst>
          </p:cNvPr>
          <p:cNvGrpSpPr/>
          <p:nvPr/>
        </p:nvGrpSpPr>
        <p:grpSpPr>
          <a:xfrm>
            <a:off x="10360408" y="6065650"/>
            <a:ext cx="1777325" cy="699118"/>
            <a:chOff x="10427643" y="5830326"/>
            <a:chExt cx="1777325" cy="69911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13DC5D5-1923-CF1D-4493-FE97E2494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7952" y="6031151"/>
              <a:ext cx="1261757" cy="498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683423AD-3EF2-C45A-2F3B-BD26C4E09F94}"/>
                </a:ext>
              </a:extLst>
            </p:cNvPr>
            <p:cNvSpPr txBox="1"/>
            <p:nvPr/>
          </p:nvSpPr>
          <p:spPr>
            <a:xfrm>
              <a:off x="10427643" y="5830326"/>
              <a:ext cx="1777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3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4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5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7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dirty="0"/>
                <a:t>© The authors, Pathway,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476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35CA3-FC62-F0B1-3106-64BE138D0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72CA-D8B9-BEC8-5241-DB1887E356E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b-NO" dirty="0"/>
              <a:t>Analysis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D33D8-D627-61D1-DAD9-15DE20F8C85D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analysis combined </a:t>
            </a:r>
            <a:r>
              <a:rPr lang="en-US" b="1" dirty="0"/>
              <a:t>Gioia methodology</a:t>
            </a:r>
            <a:r>
              <a:rPr lang="en-US" dirty="0"/>
              <a:t> and </a:t>
            </a:r>
            <a:r>
              <a:rPr lang="en-US" b="1" dirty="0"/>
              <a:t>Customer Journey Analysis (CJA)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Gioia methodology supported inductive development of themes grounded in participants’ accounts, while CJA enabled structured longitudinal mapping of patient journeys.</a:t>
            </a:r>
          </a:p>
          <a:p>
            <a:r>
              <a:rPr lang="en-US" b="1" dirty="0"/>
              <a:t>Customer Journey Modelling Language (CJML)</a:t>
            </a:r>
            <a:r>
              <a:rPr lang="en-US" dirty="0"/>
              <a:t> was used as the modelling language for visual representations of both planned pathways and actual journeys. </a:t>
            </a:r>
          </a:p>
          <a:p>
            <a:r>
              <a:rPr lang="en-US" dirty="0"/>
              <a:t>Triangulation across methods, participant groups, and analytical approaches strengthened credibility, reliability, and internal validity.</a:t>
            </a:r>
          </a:p>
        </p:txBody>
      </p:sp>
    </p:spTree>
    <p:extLst>
      <p:ext uri="{BB962C8B-B14F-4D97-AF65-F5344CB8AC3E}">
        <p14:creationId xmlns:p14="http://schemas.microsoft.com/office/powerpoint/2010/main" val="112852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8F3E3-7E79-84D3-B149-B7C64F349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7F706B2-07B3-4EAF-499C-1EE55DA3D014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Results</a:t>
            </a:r>
          </a:p>
          <a:p>
            <a:r>
              <a:rPr lang="en-GB" sz="4800" dirty="0"/>
              <a:t>  </a:t>
            </a:r>
            <a:endParaRPr lang="nb-NO" sz="4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5518C6A-0676-6632-552C-FC91E145644B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C07C73F0-B13E-D613-E755-47863550D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6E9986-5B96-BFCE-CD3C-6F68220D1F7A}"/>
              </a:ext>
            </a:extLst>
          </p:cNvPr>
          <p:cNvSpPr txBox="1">
            <a:spLocks/>
          </p:cNvSpPr>
          <p:nvPr/>
        </p:nvSpPr>
        <p:spPr>
          <a:xfrm>
            <a:off x="1186441" y="35286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results bridge the gap between formal pathway descriptions and lived patient experience by showing how value creation is influenced by coordination practices, institutional constraints, and patient agency over time.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1012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D33264-6916-4C01-C6EA-615F5478E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3B87-8283-1951-9883-36BAE8D7D0F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b-NO" dirty="0"/>
              <a:t>CJA: </a:t>
            </a:r>
            <a:r>
              <a:rPr lang="nb-NO" dirty="0" err="1"/>
              <a:t>Planned</a:t>
            </a:r>
            <a:r>
              <a:rPr lang="nb-NO" dirty="0"/>
              <a:t> </a:t>
            </a:r>
            <a:r>
              <a:rPr lang="nb-NO" dirty="0" err="1"/>
              <a:t>patient</a:t>
            </a:r>
            <a:r>
              <a:rPr lang="nb-NO" dirty="0"/>
              <a:t> </a:t>
            </a:r>
            <a:r>
              <a:rPr lang="nb-NO" dirty="0" err="1"/>
              <a:t>pathway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5DFD-EC86-0C39-CDF5-1646A62237CB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planned patient pathway represents the formal and standardized description of how care is intended to be organized for a specific patient group.</a:t>
            </a:r>
          </a:p>
          <a:p>
            <a:r>
              <a:rPr lang="en-US" dirty="0"/>
              <a:t>It typically reflects:</a:t>
            </a:r>
          </a:p>
          <a:p>
            <a:pPr lvl="1"/>
            <a:r>
              <a:rPr lang="en-US" dirty="0"/>
              <a:t>Clinical guidelines and institutional standards</a:t>
            </a:r>
          </a:p>
          <a:p>
            <a:pPr lvl="1"/>
            <a:r>
              <a:rPr lang="en-US" dirty="0"/>
              <a:t>Predefined sequences of activities and interventions</a:t>
            </a:r>
          </a:p>
          <a:p>
            <a:pPr lvl="1"/>
            <a:r>
              <a:rPr lang="en-US" dirty="0"/>
              <a:t>Assigned roles and responsibilities</a:t>
            </a:r>
          </a:p>
          <a:p>
            <a:pPr lvl="1"/>
            <a:r>
              <a:rPr lang="en-US" dirty="0"/>
              <a:t>Intended coordination mechanisms across services and levels of care</a:t>
            </a:r>
          </a:p>
          <a:p>
            <a:r>
              <a:rPr lang="en-US" dirty="0"/>
              <a:t>Planned pathways are primarily designed to support predictability, efficiency, and organizational coordination.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84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77886-C3CE-B6EF-B96A-D7420447A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9431-76B8-A858-B576-EA41B0D4097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b-NO" dirty="0"/>
              <a:t>CJA: </a:t>
            </a:r>
            <a:r>
              <a:rPr lang="nb-NO" dirty="0" err="1"/>
              <a:t>Planned</a:t>
            </a:r>
            <a:r>
              <a:rPr lang="nb-NO" dirty="0"/>
              <a:t> </a:t>
            </a:r>
            <a:r>
              <a:rPr lang="nb-NO" dirty="0" err="1"/>
              <a:t>patient</a:t>
            </a:r>
            <a:r>
              <a:rPr lang="nb-NO" dirty="0"/>
              <a:t> </a:t>
            </a:r>
            <a:r>
              <a:rPr lang="nb-NO" dirty="0" err="1"/>
              <a:t>pathway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F4F04-8F70-504A-118F-6688D1D7A7EA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1049000" cy="215183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visual illustrates the </a:t>
            </a:r>
            <a:r>
              <a:rPr lang="en-US" b="1" dirty="0"/>
              <a:t>planned patient pathway</a:t>
            </a:r>
            <a:r>
              <a:rPr lang="en-US" dirty="0"/>
              <a:t>, showing how care is formally structured across services and actors.</a:t>
            </a:r>
          </a:p>
          <a:p>
            <a:r>
              <a:rPr lang="en-US" dirty="0"/>
              <a:t>The diagram highlights:</a:t>
            </a:r>
          </a:p>
          <a:p>
            <a:pPr lvl="1"/>
            <a:r>
              <a:rPr lang="en-US" dirty="0"/>
              <a:t>Sequential steps in the pathway</a:t>
            </a:r>
          </a:p>
          <a:p>
            <a:pPr lvl="1"/>
            <a:r>
              <a:rPr lang="en-US" dirty="0"/>
              <a:t>Key transitions between care providers</a:t>
            </a:r>
          </a:p>
          <a:p>
            <a:pPr lvl="1"/>
            <a:r>
              <a:rPr lang="en-US" dirty="0"/>
              <a:t>Decision points and coordination mechanisms</a:t>
            </a:r>
          </a:p>
          <a:p>
            <a:r>
              <a:rPr lang="en-US" dirty="0"/>
              <a:t>The visualization reflects how the pathway is intended to function from an organizational perspective.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4AEFF4E-650C-C5C2-7FD5-8848E9957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045" y="3288819"/>
            <a:ext cx="5103222" cy="288814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A8E2759-1BF7-6DB7-AC49-A3AA878E6F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76"/>
          <a:stretch>
            <a:fillRect/>
          </a:stretch>
        </p:blipFill>
        <p:spPr>
          <a:xfrm>
            <a:off x="1071880" y="3288819"/>
            <a:ext cx="4844195" cy="28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0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0EC37-B092-9592-41F6-79647AD5D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4BB18-2636-61F3-D6D6-F18A8C3F2E1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b-NO" dirty="0"/>
              <a:t>CJA: </a:t>
            </a:r>
            <a:r>
              <a:rPr lang="nb-NO" dirty="0" err="1"/>
              <a:t>Actual</a:t>
            </a:r>
            <a:r>
              <a:rPr lang="nb-NO" dirty="0"/>
              <a:t> </a:t>
            </a:r>
            <a:r>
              <a:rPr lang="nb-NO" dirty="0" err="1"/>
              <a:t>patient</a:t>
            </a:r>
            <a:r>
              <a:rPr lang="nb-NO" dirty="0"/>
              <a:t> </a:t>
            </a:r>
            <a:r>
              <a:rPr lang="nb-NO" dirty="0" err="1"/>
              <a:t>journey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78F68-37CD-120A-BCA4-D65432B092F9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actual patient journey captures how patients experience and navigate care in practice over time.</a:t>
            </a:r>
          </a:p>
          <a:p>
            <a:r>
              <a:rPr lang="en-US" dirty="0"/>
              <a:t>Findings from this case show that patient journeys are often:</a:t>
            </a:r>
          </a:p>
          <a:p>
            <a:pPr lvl="1"/>
            <a:r>
              <a:rPr lang="en-US" dirty="0"/>
              <a:t>Non-linear and subject to change</a:t>
            </a:r>
          </a:p>
          <a:p>
            <a:pPr lvl="1"/>
            <a:r>
              <a:rPr lang="en-US" dirty="0"/>
              <a:t>Shaped by waiting periods, uncertainty, and adaptation</a:t>
            </a:r>
          </a:p>
          <a:p>
            <a:pPr lvl="1"/>
            <a:r>
              <a:rPr lang="en-US" dirty="0"/>
              <a:t>Dependent on patients’ own efforts to coordinate care</a:t>
            </a:r>
          </a:p>
          <a:p>
            <a:pPr lvl="1"/>
            <a:r>
              <a:rPr lang="en-US" dirty="0"/>
              <a:t>Influenced by communication gaps and institutional boundaries</a:t>
            </a:r>
          </a:p>
          <a:p>
            <a:r>
              <a:rPr lang="en-US" dirty="0"/>
              <a:t>This highlights important differences between formal pathway descriptions and lived patient experiences.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63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DD443-2306-22D0-32F9-06153AA99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2833-D192-3A06-85AF-7182526AEB6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b-NO" dirty="0"/>
              <a:t>CJA: </a:t>
            </a:r>
            <a:r>
              <a:rPr lang="nb-NO" dirty="0" err="1"/>
              <a:t>Actual</a:t>
            </a:r>
            <a:r>
              <a:rPr lang="nb-NO" dirty="0"/>
              <a:t> </a:t>
            </a:r>
            <a:r>
              <a:rPr lang="nb-NO" dirty="0" err="1"/>
              <a:t>patient</a:t>
            </a:r>
            <a:r>
              <a:rPr lang="nb-NO" dirty="0"/>
              <a:t> </a:t>
            </a:r>
            <a:r>
              <a:rPr lang="nb-NO" dirty="0" err="1"/>
              <a:t>journey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7C130-EA28-A014-602B-3AC5EA2967D6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2716313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visual snippet presents the </a:t>
            </a:r>
            <a:r>
              <a:rPr lang="en-US" b="1" dirty="0"/>
              <a:t>actual patient journey</a:t>
            </a:r>
            <a:r>
              <a:rPr lang="en-US" dirty="0"/>
              <a:t>, mapped longitudinally across time.</a:t>
            </a:r>
          </a:p>
          <a:p>
            <a:r>
              <a:rPr lang="en-US" dirty="0"/>
              <a:t>The diagram highlights:</a:t>
            </a:r>
          </a:p>
          <a:p>
            <a:pPr lvl="1"/>
            <a:r>
              <a:rPr lang="en-US" dirty="0"/>
              <a:t>Deviations from the planned pathway</a:t>
            </a:r>
          </a:p>
          <a:p>
            <a:pPr lvl="1"/>
            <a:r>
              <a:rPr lang="en-US" dirty="0"/>
              <a:t>Critical touchpoints and moments of uncertainty</a:t>
            </a:r>
          </a:p>
          <a:p>
            <a:pPr lvl="1"/>
            <a:r>
              <a:rPr lang="en-US" dirty="0"/>
              <a:t>Breakdowns or gaps in coordination</a:t>
            </a:r>
          </a:p>
          <a:p>
            <a:pPr lvl="1"/>
            <a:r>
              <a:rPr lang="en-US" dirty="0"/>
              <a:t>Interactions across organizational and institutional boundaries</a:t>
            </a:r>
            <a:endParaRPr lang="en-US" dirty="0">
              <a:ea typeface="Calibri"/>
              <a:cs typeface="Calibri"/>
            </a:endParaRPr>
          </a:p>
          <a:p>
            <a:pPr lvl="1"/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596EAE59-F8C8-45D6-7451-164D356AB74F}"/>
              </a:ext>
            </a:extLst>
          </p:cNvPr>
          <p:cNvGrpSpPr/>
          <p:nvPr/>
        </p:nvGrpSpPr>
        <p:grpSpPr>
          <a:xfrm>
            <a:off x="763935" y="5051118"/>
            <a:ext cx="10664129" cy="1125845"/>
            <a:chOff x="689673" y="4904456"/>
            <a:chExt cx="12656757" cy="1155425"/>
          </a:xfrm>
        </p:grpSpPr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5C9B761D-9537-8AF2-7C5C-50F0316EC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16474" y="4905630"/>
              <a:ext cx="2029956" cy="1147370"/>
            </a:xfrm>
            <a:prstGeom prst="rect">
              <a:avLst/>
            </a:prstGeom>
          </p:spPr>
        </p:pic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9D98AD0B-2991-6676-E242-922E37A01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3867"/>
            <a:stretch>
              <a:fillRect/>
            </a:stretch>
          </p:blipFill>
          <p:spPr>
            <a:xfrm>
              <a:off x="9524140" y="4906309"/>
              <a:ext cx="1962008" cy="1153572"/>
            </a:xfrm>
            <a:prstGeom prst="rect">
              <a:avLst/>
            </a:prstGeom>
          </p:spPr>
        </p:pic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9544252B-71D7-060A-0BCA-4EBA9D4F3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3260"/>
            <a:stretch>
              <a:fillRect/>
            </a:stretch>
          </p:blipFill>
          <p:spPr>
            <a:xfrm>
              <a:off x="7747777" y="4905956"/>
              <a:ext cx="1962008" cy="1146340"/>
            </a:xfrm>
            <a:prstGeom prst="rect">
              <a:avLst/>
            </a:prstGeom>
          </p:spPr>
        </p:pic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88C04120-2E5D-0F7E-3F92-B4DB1CBF7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820"/>
            <a:stretch>
              <a:fillRect/>
            </a:stretch>
          </p:blipFill>
          <p:spPr>
            <a:xfrm>
              <a:off x="5969993" y="4904456"/>
              <a:ext cx="1935418" cy="1149340"/>
            </a:xfrm>
            <a:prstGeom prst="rect">
              <a:avLst/>
            </a:prstGeom>
          </p:spPr>
        </p:pic>
        <p:pic>
          <p:nvPicPr>
            <p:cNvPr id="11" name="Bilde 10">
              <a:extLst>
                <a:ext uri="{FF2B5EF4-FFF2-40B4-BE49-F238E27FC236}">
                  <a16:creationId xmlns:a16="http://schemas.microsoft.com/office/drawing/2014/main" id="{58F7D959-966E-81DF-DE2B-CC5E85001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4849"/>
            <a:stretch>
              <a:fillRect/>
            </a:stretch>
          </p:blipFill>
          <p:spPr>
            <a:xfrm>
              <a:off x="4199101" y="4906015"/>
              <a:ext cx="1935418" cy="1149686"/>
            </a:xfrm>
            <a:prstGeom prst="rect">
              <a:avLst/>
            </a:prstGeom>
          </p:spPr>
        </p:pic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8932AB85-5167-5A92-773E-0E0EB6056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7060"/>
            <a:stretch>
              <a:fillRect/>
            </a:stretch>
          </p:blipFill>
          <p:spPr>
            <a:xfrm>
              <a:off x="2466862" y="4908430"/>
              <a:ext cx="1889873" cy="1149340"/>
            </a:xfrm>
            <a:prstGeom prst="rect">
              <a:avLst/>
            </a:prstGeom>
          </p:spPr>
        </p:pic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499F370A-AD3A-7E0C-F8BB-13721E9FA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r="4821"/>
            <a:stretch>
              <a:fillRect/>
            </a:stretch>
          </p:blipFill>
          <p:spPr>
            <a:xfrm>
              <a:off x="689673" y="4908430"/>
              <a:ext cx="1935418" cy="1149346"/>
            </a:xfrm>
            <a:prstGeom prst="rect">
              <a:avLst/>
            </a:prstGeom>
          </p:spPr>
        </p:pic>
      </p:grpSp>
      <p:sp>
        <p:nvSpPr>
          <p:cNvPr id="17" name="Bildeforklaring: linje med kantlinje og uthevingsstrek 16">
            <a:extLst>
              <a:ext uri="{FF2B5EF4-FFF2-40B4-BE49-F238E27FC236}">
                <a16:creationId xmlns:a16="http://schemas.microsoft.com/office/drawing/2014/main" id="{BE307F79-5D1F-1A54-DD0F-4CB9595882F2}"/>
              </a:ext>
            </a:extLst>
          </p:cNvPr>
          <p:cNvSpPr/>
          <p:nvPr/>
        </p:nvSpPr>
        <p:spPr>
          <a:xfrm>
            <a:off x="3720853" y="4330883"/>
            <a:ext cx="4346187" cy="2161991"/>
          </a:xfrm>
          <a:prstGeom prst="accentBorderCallout1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B20FB2E3-E85F-146F-ABFE-C017021EE8A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938" b="18243"/>
          <a:stretch>
            <a:fillRect/>
          </a:stretch>
        </p:blipFill>
        <p:spPr>
          <a:xfrm>
            <a:off x="3871045" y="4466565"/>
            <a:ext cx="4014385" cy="193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1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A1003-04FC-CF5B-2C05-4109C7247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D9F20-1B4F-CCBD-156A-692C860AAD5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Gioia: Inductive thematical analysis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81E86-F10A-037A-F907-5BE50A3E793F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Analysis revealed several recurring themes that help explain how patient pathways function as service ecosystems:</a:t>
            </a:r>
          </a:p>
          <a:p>
            <a:pPr lvl="1"/>
            <a:r>
              <a:rPr lang="en-US" b="1" dirty="0"/>
              <a:t>Value-in-healthcare-context:</a:t>
            </a:r>
            <a:r>
              <a:rPr lang="en-US" dirty="0"/>
              <a:t> Value emerges through interactions, not isolated service encounters</a:t>
            </a:r>
          </a:p>
          <a:p>
            <a:pPr lvl="1"/>
            <a:r>
              <a:rPr lang="en-US" b="1" dirty="0"/>
              <a:t>Healthcare co-creation:</a:t>
            </a:r>
            <a:r>
              <a:rPr lang="en-US" dirty="0"/>
              <a:t> Patients and professionals jointly shape care processes and outcomes</a:t>
            </a:r>
          </a:p>
          <a:p>
            <a:pPr lvl="1"/>
            <a:r>
              <a:rPr lang="en-US" b="1" dirty="0"/>
              <a:t>Aggregation levels:</a:t>
            </a:r>
            <a:r>
              <a:rPr lang="en-US" dirty="0"/>
              <a:t> Pathway dynamics operate across micro (patient), </a:t>
            </a:r>
            <a:r>
              <a:rPr lang="en-US" dirty="0" err="1"/>
              <a:t>meso</a:t>
            </a:r>
            <a:r>
              <a:rPr lang="en-US" dirty="0"/>
              <a:t> (organizational), and macro (systemic) levels</a:t>
            </a:r>
          </a:p>
          <a:p>
            <a:pPr lvl="1"/>
            <a:r>
              <a:rPr lang="en-US" b="1" dirty="0"/>
              <a:t>Shared institutionalized language:</a:t>
            </a:r>
            <a:r>
              <a:rPr lang="en-US" dirty="0"/>
              <a:t> Common concepts and representations support coordination</a:t>
            </a:r>
          </a:p>
          <a:p>
            <a:pPr lvl="1"/>
            <a:r>
              <a:rPr lang="en-US" b="1" dirty="0"/>
              <a:t>Institutionalized responsibilities:</a:t>
            </a:r>
            <a:r>
              <a:rPr lang="en-US" dirty="0"/>
              <a:t> Unclear ownership creates coordination gaps</a:t>
            </a:r>
          </a:p>
          <a:p>
            <a:pPr lvl="1"/>
            <a:r>
              <a:rPr lang="en-US" b="1" dirty="0"/>
              <a:t>Actor-to-actor interactions:</a:t>
            </a:r>
            <a:r>
              <a:rPr lang="en-US" dirty="0"/>
              <a:t> Informal communication often compensates for system limitations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89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79638-5095-9C53-AE67-7DB608F3E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32FA-E32D-DD55-5F01-DC09804CBBA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Conclusion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0DC82-B3DC-4B63-6FC0-64D26287C0F8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39864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study culminates in the development of the </a:t>
            </a:r>
            <a:r>
              <a:rPr lang="en-US" b="1" dirty="0"/>
              <a:t>Healthcare Value Dynamics Framework</a:t>
            </a:r>
            <a:r>
              <a:rPr lang="en-US" dirty="0"/>
              <a:t>, integrating theoretical insights from Service-Dominant Logic with empirical findings from patient pathway research.</a:t>
            </a:r>
          </a:p>
          <a:p>
            <a:r>
              <a:rPr lang="en-US" dirty="0"/>
              <a:t>The framework conceptualizes value creation as a dynamic process shaped by interaction, coordination, and institutional conditions across levels of care, and signals an operational logic shift toward adaptability and flexibility in healthcare management.</a:t>
            </a:r>
          </a:p>
          <a:p>
            <a:r>
              <a:rPr lang="en-US" dirty="0"/>
              <a:t>The framework links healthcare communication, management, and co-creation across micro and macro levels. It emphasizes how shared institutionalized language and clearly articulated responsibilities create conditions for coordinated action, while actor-to-actor interactions enable value creation in practice.</a:t>
            </a:r>
          </a:p>
        </p:txBody>
      </p:sp>
    </p:spTree>
    <p:extLst>
      <p:ext uri="{BB962C8B-B14F-4D97-AF65-F5344CB8AC3E}">
        <p14:creationId xmlns:p14="http://schemas.microsoft.com/office/powerpoint/2010/main" val="1280749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936D8-4A5E-D4E0-4F53-067738A90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0A577-A440-2CC9-0F3D-27BB50F619A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Conclusion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B86F9D-BE5D-A8EC-C2DC-65DCABA64070}"/>
              </a:ext>
            </a:extLst>
          </p:cNvPr>
          <p:cNvSpPr txBox="1">
            <a:spLocks/>
          </p:cNvSpPr>
          <p:nvPr/>
        </p:nvSpPr>
        <p:spPr>
          <a:xfrm>
            <a:off x="838200" y="2459358"/>
            <a:ext cx="10515600" cy="439864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framework serves as a conceptual tool for understanding and improving pathway design within complex healthcare ecosystems.</a:t>
            </a:r>
          </a:p>
          <a:p>
            <a:endParaRPr lang="en-US" dirty="0"/>
          </a:p>
        </p:txBody>
      </p:sp>
      <p:pic>
        <p:nvPicPr>
          <p:cNvPr id="5" name="Bilde 4" descr="Et bilde som inneholder tekst, skjermbilde, Font, Grafikk&#10;&#10;KI-generert innhold kan være feil.">
            <a:extLst>
              <a:ext uri="{FF2B5EF4-FFF2-40B4-BE49-F238E27FC236}">
                <a16:creationId xmlns:a16="http://schemas.microsoft.com/office/drawing/2014/main" id="{7E0E985A-C1CA-95CB-1E2D-0E8850890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17" y="1096207"/>
            <a:ext cx="10333183" cy="46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36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C05BE5-5F5C-B04D-F909-52804C2E2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5672456-4A19-506B-713F-CE43DA58F2B6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More information</a:t>
            </a:r>
            <a:endParaRPr lang="nb-NO" sz="4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9AF068F-1D2C-6E1B-6AA2-C546CD5E6C8B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noProof="0" dirty="0"/>
              <a:t>Lessons learned</a:t>
            </a:r>
          </a:p>
          <a:p>
            <a:r>
              <a:rPr lang="en-GB" sz="2400" dirty="0"/>
              <a:t>Key takeaway</a:t>
            </a:r>
            <a:endParaRPr lang="en-GB" sz="2400" noProof="0" dirty="0"/>
          </a:p>
          <a:p>
            <a:r>
              <a:rPr lang="en-GB" sz="2400" noProof="0" dirty="0"/>
              <a:t>Relevant publications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26C414F-33A7-31FD-0665-D4414EFB0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6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3C864D5-99D8-8617-70A1-3DF66DBCEF28}"/>
              </a:ext>
            </a:extLst>
          </p:cNvPr>
          <p:cNvSpPr txBox="1">
            <a:spLocks/>
          </p:cNvSpPr>
          <p:nvPr/>
        </p:nvSpPr>
        <p:spPr>
          <a:xfrm>
            <a:off x="972252" y="1453943"/>
            <a:ext cx="4641570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About the case study</a:t>
            </a:r>
          </a:p>
          <a:p>
            <a:r>
              <a:rPr lang="en-GB" sz="2000" dirty="0"/>
              <a:t>Content</a:t>
            </a:r>
          </a:p>
          <a:p>
            <a:r>
              <a:rPr lang="en-GB" sz="2000" dirty="0"/>
              <a:t>Result</a:t>
            </a:r>
          </a:p>
          <a:p>
            <a:r>
              <a:rPr lang="en-GB" sz="2000" dirty="0"/>
              <a:t>More information</a:t>
            </a:r>
          </a:p>
        </p:txBody>
      </p:sp>
      <p:pic>
        <p:nvPicPr>
          <p:cNvPr id="13" name="Picture 12" descr="Logo UiO - NIFRO">
            <a:extLst>
              <a:ext uri="{FF2B5EF4-FFF2-40B4-BE49-F238E27FC236}">
                <a16:creationId xmlns:a16="http://schemas.microsoft.com/office/drawing/2014/main" id="{2E36FCA5-517E-FB1C-B5B3-6FBEC282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84" y="6053636"/>
            <a:ext cx="1342191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alto-universitetets tekniska högskola – Wikipedia">
            <a:extLst>
              <a:ext uri="{FF2B5EF4-FFF2-40B4-BE49-F238E27FC236}">
                <a16:creationId xmlns:a16="http://schemas.microsoft.com/office/drawing/2014/main" id="{671D2AF3-950F-3E36-782D-E031EF30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76" y="5903270"/>
            <a:ext cx="1104094" cy="8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INTEF logo-blue-PNG (002) - Sinpro">
            <a:extLst>
              <a:ext uri="{FF2B5EF4-FFF2-40B4-BE49-F238E27FC236}">
                <a16:creationId xmlns:a16="http://schemas.microsoft.com/office/drawing/2014/main" id="{967F50DC-6AC0-C03A-8E11-DD2C4B56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28398" r="3280" b="29522"/>
          <a:stretch/>
        </p:blipFill>
        <p:spPr bwMode="auto">
          <a:xfrm>
            <a:off x="6273792" y="6053636"/>
            <a:ext cx="2626794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5A432A-7387-5344-E2A7-879538C6B056}"/>
              </a:ext>
            </a:extLst>
          </p:cNvPr>
          <p:cNvSpPr txBox="1">
            <a:spLocks/>
          </p:cNvSpPr>
          <p:nvPr/>
        </p:nvSpPr>
        <p:spPr>
          <a:xfrm>
            <a:off x="6353800" y="630544"/>
            <a:ext cx="413093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About</a:t>
            </a:r>
            <a:endParaRPr lang="nb-NO" sz="4000" b="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9AF8891-86AC-0A1A-CC76-0E99C4AFD889}"/>
              </a:ext>
            </a:extLst>
          </p:cNvPr>
          <p:cNvSpPr txBox="1">
            <a:spLocks/>
          </p:cNvSpPr>
          <p:nvPr/>
        </p:nvSpPr>
        <p:spPr>
          <a:xfrm>
            <a:off x="6353799" y="1453943"/>
            <a:ext cx="5175055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This document is part of the Pathway Toolbox </a:t>
            </a:r>
            <a:r>
              <a:rPr lang="en-GB" sz="2000" dirty="0">
                <a:hlinkClick r:id="rId5"/>
              </a:rPr>
              <a:t>www.cjml.no/health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Developed within the Pathway research project (2021–2025) </a:t>
            </a:r>
          </a:p>
          <a:p>
            <a:pPr marL="0" indent="0">
              <a:buNone/>
            </a:pPr>
            <a:r>
              <a:rPr lang="en-GB" sz="2000" b="1" dirty="0"/>
              <a:t>Project partners: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SINTEF Digital,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University of Oslo,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Aalto University, Finland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Funded by:</a:t>
            </a:r>
          </a:p>
          <a:p>
            <a:pPr marL="0" indent="0">
              <a:buNone/>
            </a:pPr>
            <a:r>
              <a:rPr lang="en-GB" sz="2000" dirty="0"/>
              <a:t>The Research Council of Norway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2D5DBE-F197-D6A8-5D05-6EFB80242C87}"/>
              </a:ext>
            </a:extLst>
          </p:cNvPr>
          <p:cNvSpPr txBox="1">
            <a:spLocks/>
          </p:cNvSpPr>
          <p:nvPr/>
        </p:nvSpPr>
        <p:spPr>
          <a:xfrm>
            <a:off x="845105" y="630544"/>
            <a:ext cx="386383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Content</a:t>
            </a:r>
            <a:endParaRPr lang="nb-NO" sz="40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25D740-42FD-EF1F-D1FE-A03319828A8C}"/>
              </a:ext>
            </a:extLst>
          </p:cNvPr>
          <p:cNvSpPr/>
          <p:nvPr/>
        </p:nvSpPr>
        <p:spPr>
          <a:xfrm>
            <a:off x="5754504" y="0"/>
            <a:ext cx="107913" cy="6858000"/>
          </a:xfrm>
          <a:prstGeom prst="rect">
            <a:avLst/>
          </a:prstGeom>
          <a:solidFill>
            <a:srgbClr val="2AA963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Picture 27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508E4F2-62C4-2161-3E6D-8BF9FEF23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0" y="5848652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3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AB841-9B93-868E-2FF6-DECB3FD53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39009-DAC7-8BDE-9514-66596B1ADDA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Lessons learned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1E2CB-0A1B-CB7A-F0C5-E8BC561BC543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Longitudinal patient mapping provides rich insight into lived care trajectories, but is highly sensitive to attrition, requiring careful study design and follow-up strategies.</a:t>
            </a:r>
          </a:p>
          <a:p>
            <a:r>
              <a:rPr lang="en-US" dirty="0"/>
              <a:t>Convenience-based sampling enables access in complex healthcare settings, yet limits representativeness and calls for cautious interpretation of findings.</a:t>
            </a:r>
          </a:p>
          <a:p>
            <a:r>
              <a:rPr lang="en-US" dirty="0"/>
              <a:t>A narrow empirical scope and strong theoretical framing support analytical depth, but constrain transferability beyond the studied context.</a:t>
            </a:r>
          </a:p>
          <a:p>
            <a:r>
              <a:rPr lang="en-US" dirty="0"/>
              <a:t>Virtual interviews increase feasibility and access, while potentially reducing contextual richness and opportunities for observational insight.</a:t>
            </a:r>
          </a:p>
          <a:p>
            <a:r>
              <a:rPr lang="en-US" dirty="0"/>
              <a:t>Applying Service-Dominant Logic in practice requires continuous analytical reflexivity; tendencies toward goods-dominant logic may persist despite theoretical grounding.</a:t>
            </a:r>
          </a:p>
          <a:p>
            <a:r>
              <a:rPr lang="en-US" dirty="0"/>
              <a:t>Addressing these challenges highlights the need for mixed methods, broader empirical designs, and sustained reflexivity when studying patient pathways as healthcare ecosystems.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309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B96296-D1F1-5894-0591-9EF4885CB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923FD-A93A-A23C-1088-6BCDFB1A4CE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Key takeaway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069B7-90E2-9776-CF1C-1F19CB52680A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Integrating a marketing perspective grounded in Service-Dominant Logic provides a richer understanding of healthcare management and communication across the continuum of care.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Viewing patient pathways through a systemic perspective helps bridge the gap between predefined pathways and actual patient journeys by revealing how value is created through interaction rather than linear process execution.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study identifies previously underexplored dimensions of healthcare value creation, including value-in-healthcare-context, healthcare co-creation, aggregation levels, shared institutionalized language, institutionalized responsibilities, and actor-to-actor interactions.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dimensions demonstrate that patient pathways function as service ecosystems, where coordination, communication, and responsibility are continuously negotiated across micro,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macro levels.</a:t>
            </a:r>
          </a:p>
          <a:p>
            <a:pPr lvl="1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Healthcare Value Dynamics Framework conceptualizes this shift and signals an operational logic change in healthcare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management - from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efficiency-driven, linear thinking toward adaptive, interaction-based value co-creation.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314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4049FA-3692-F682-5CC9-3B03788A6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9DA7-517A-FF73-A834-5804F4EEB59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/>
              <a:t>Relevant publications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D79E-5A50-38CE-C7AB-DA5CB87FAEBE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Master thesis: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Gjermestad, K. (2023). Exploring the Intersection of Service-Dominant Logic and Patient Pathways: the Healthcare Value Dynamics Framework (Master's thesis, Inland Norway University).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05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50A93-4AB9-FA01-D27B-9295215B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C35A310-7AEB-9920-B111-683A0D2BA0F9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About the case study</a:t>
            </a:r>
            <a:endParaRPr lang="nb-NO" sz="4800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B92AB99-EEE4-5CB6-6C5A-C6BEA3963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1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C14E9-80D4-8510-3FD1-F08E50D28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29D5-9EFC-C564-5CFC-B63A66B7E43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Purpose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BF8AD-0CB5-7770-1C4D-D7BADB74775D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case study is based on a master’s thesis conducted in collaboration with the Pathway research project.</a:t>
            </a:r>
          </a:p>
          <a:p>
            <a:r>
              <a:rPr lang="en-US" dirty="0"/>
              <a:t>The study explores patient pathways through the Service-Dominant Logic, and particularly the systemic perspective, combining empirical patient data with insights from healthcare professionals.</a:t>
            </a:r>
          </a:p>
          <a:p>
            <a:r>
              <a:rPr lang="en-US" dirty="0"/>
              <a:t>The study is positioned at the intersection of healthcare management, communication, and patient experience, addressing limitations in prevailing pathway approaches that prioritize operational efficiency and linearity.</a:t>
            </a:r>
          </a:p>
          <a:p>
            <a:r>
              <a:rPr lang="en-US" dirty="0"/>
              <a:t>Empirically, the case combines longitudinal patient journeys with healthcare professionals’ accounts of pathway design and coordination. </a:t>
            </a:r>
          </a:p>
          <a:p>
            <a:r>
              <a:rPr lang="en-US" dirty="0"/>
              <a:t>Analytically, it examines how value is created, constrained, and negotiated through interactions among patients, professionals, and institutions across the continuum of care. </a:t>
            </a:r>
          </a:p>
          <a:p>
            <a:r>
              <a:rPr lang="en-US" dirty="0"/>
              <a:t>By focusing on both planned and lived pathways, the case demonstrates how patient pathways operate as dynamic service ecosystems rather than fixed process structures.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7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8F242-BD30-7C22-EC1E-4AB8BEEBA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26A2-803E-E1C0-CA71-88F444C50F1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About the case study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FF4F-C130-9E2C-182D-A0C34B541087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 lIns="91440" tIns="45720" rIns="91440" bIns="4572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Context</a:t>
            </a:r>
          </a:p>
          <a:p>
            <a:pPr lvl="1"/>
            <a:r>
              <a:rPr lang="en-US" dirty="0"/>
              <a:t>The context of the study is specialist and primary healthcare services within the South-Eastern Norway health region, focusing on patients diagnosed with multiple sclerosis (MS) and kidney cancer. These conditions were deliberately selected due to their complexity, long-term trajectories, and reliance on coordination across multiple healthcare actors and organizational levels.</a:t>
            </a:r>
          </a:p>
          <a:p>
            <a:pPr lvl="1"/>
            <a:r>
              <a:rPr lang="en-US" dirty="0"/>
              <a:t>The purpose of this case study is to explore how integrating a marketing-inspired, systemic perspective, grounded in Service-Dominant Logic, can enrich healthcare management and communication practices along patient pathways.</a:t>
            </a:r>
            <a:endParaRPr lang="en-GB" dirty="0"/>
          </a:p>
          <a:p>
            <a:r>
              <a:rPr lang="en-GB" dirty="0"/>
              <a:t>Researchers involved in data collection</a:t>
            </a:r>
            <a:endParaRPr lang="en-GB" dirty="0">
              <a:ea typeface="Calibri"/>
              <a:cs typeface="Calibri"/>
            </a:endParaRPr>
          </a:p>
          <a:p>
            <a:pPr lvl="1" fontAlgn="base"/>
            <a:r>
              <a:rPr lang="en-GB" dirty="0"/>
              <a:t>Anna Grøndahl Larsen, SINTEF Digital</a:t>
            </a:r>
          </a:p>
          <a:p>
            <a:pPr lvl="1" fontAlgn="base"/>
            <a:r>
              <a:rPr lang="en-GB" dirty="0"/>
              <a:t>Binyam Bogale, Oslo University</a:t>
            </a:r>
            <a:r>
              <a:rPr lang="en-US" dirty="0"/>
              <a:t>​</a:t>
            </a:r>
            <a:endParaRPr lang="en-US" sz="4400" dirty="0"/>
          </a:p>
          <a:p>
            <a:pPr lvl="1" fontAlgn="base"/>
            <a:r>
              <a:rPr lang="en-GB" dirty="0"/>
              <a:t>Ragnhild Halvorsrud, SINTEF Digital</a:t>
            </a:r>
            <a:r>
              <a:rPr lang="en-US" dirty="0"/>
              <a:t>​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GB" dirty="0">
                <a:ea typeface="Calibri"/>
                <a:cs typeface="Calibri"/>
              </a:rPr>
              <a:t>Ingrid</a:t>
            </a:r>
            <a:r>
              <a:rPr lang="en-GB" dirty="0">
                <a:ea typeface="+mn-lt"/>
                <a:cs typeface="+mn-lt"/>
              </a:rPr>
              <a:t> K. Ledel Solem, SINTEF Digital</a:t>
            </a:r>
            <a:endParaRPr lang="en-US" dirty="0">
              <a:ea typeface="+mn-lt"/>
              <a:cs typeface="+mn-lt"/>
            </a:endParaRPr>
          </a:p>
          <a:p>
            <a:pPr lvl="1" fontAlgn="base"/>
            <a:r>
              <a:rPr lang="en-GB" dirty="0"/>
              <a:t>Kristine Gjermestad, SINTEF Digital</a:t>
            </a:r>
          </a:p>
          <a:p>
            <a:r>
              <a:rPr lang="en-GB" dirty="0"/>
              <a:t>Method</a:t>
            </a:r>
          </a:p>
          <a:p>
            <a:pPr lvl="1"/>
            <a:r>
              <a:rPr lang="en-US" dirty="0"/>
              <a:t>This exploratory study combines qualitative methods adapted to healthcare professionals and patients. </a:t>
            </a:r>
          </a:p>
          <a:p>
            <a:pPr lvl="1"/>
            <a:r>
              <a:rPr lang="en-US" dirty="0"/>
              <a:t>Seven in-depth interviews and workshops were conducted with healthcare professionals to map the planned patient pathway. </a:t>
            </a:r>
          </a:p>
          <a:p>
            <a:pPr lvl="1"/>
            <a:r>
              <a:rPr lang="en-US" dirty="0"/>
              <a:t>A longitudinal study followed two MS and two kidney cancer patients over 2–4 months to capture actual patient journeys.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17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FD78B-93DC-C7AE-335B-F8901DAF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42F4D6C-C292-03D3-EBEF-DA37F1B9CCA2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Content</a:t>
            </a:r>
          </a:p>
          <a:p>
            <a:r>
              <a:rPr lang="en-GB" sz="4800" dirty="0"/>
              <a:t>  </a:t>
            </a:r>
            <a:endParaRPr lang="nb-NO" sz="4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E6BB20B-1ED3-212D-F2A5-0466D007C517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case outlines the analytical perspective and literature review grounded in Service-Dominant Logic (SDL), followed by the methodology and analysis. The findings are illustrated through CJML </a:t>
            </a:r>
            <a:r>
              <a:rPr lang="en-US" sz="2400" dirty="0" err="1"/>
              <a:t>visualisations</a:t>
            </a:r>
            <a:r>
              <a:rPr lang="en-US" sz="2400" dirty="0"/>
              <a:t>.</a:t>
            </a:r>
            <a:endParaRPr lang="en-GB" sz="2400" dirty="0"/>
          </a:p>
        </p:txBody>
      </p:sp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70C3B0A-8E6C-B2D1-4030-DBF55A0BD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CA3EFA-6977-A5D4-67A1-4E7F441C1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DC86-5F4A-D180-0E80-C8AD3B7CE80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b-NO" dirty="0" err="1"/>
              <a:t>Analytical</a:t>
            </a:r>
            <a:r>
              <a:rPr lang="nb-NO" dirty="0"/>
              <a:t> </a:t>
            </a:r>
            <a:r>
              <a:rPr lang="nb-NO" dirty="0" err="1"/>
              <a:t>perspective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36B45-7353-BECF-3333-FF72FC2583EA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 lIns="91440" tIns="45720" rIns="91440" bIns="4572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study applies </a:t>
            </a:r>
            <a:r>
              <a:rPr lang="en-US" b="1" dirty="0"/>
              <a:t>Service-Dominant Logic (SDL)</a:t>
            </a:r>
            <a:r>
              <a:rPr lang="en-US" dirty="0"/>
              <a:t> as its primary analytical framework, with a strong emphasis on the </a:t>
            </a:r>
            <a:r>
              <a:rPr lang="en-US" b="1" dirty="0"/>
              <a:t>systemic perspective</a:t>
            </a:r>
            <a:r>
              <a:rPr lang="en-US" dirty="0"/>
              <a:t>. </a:t>
            </a:r>
          </a:p>
          <a:p>
            <a:r>
              <a:rPr lang="en-US" dirty="0"/>
              <a:t>SDL challenges goods-dominant views of service delivery by conceptualizing value as something that emerges through interaction, rather than something that is produced and delivered by a single provider.</a:t>
            </a:r>
          </a:p>
          <a:p>
            <a:r>
              <a:rPr lang="en-US" dirty="0"/>
              <a:t>Within this framework, patient pathways are understood as </a:t>
            </a:r>
            <a:r>
              <a:rPr lang="en-US" b="1" dirty="0"/>
              <a:t>service ecosystems</a:t>
            </a:r>
            <a:r>
              <a:rPr lang="en-US" dirty="0"/>
              <a:t> composed of interconnected actors operating at micro (patient), </a:t>
            </a:r>
            <a:r>
              <a:rPr lang="en-US" dirty="0" err="1"/>
              <a:t>meso</a:t>
            </a:r>
            <a:r>
              <a:rPr lang="en-US" dirty="0"/>
              <a:t> (organizational), and macro (systemic) levels. 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This perspective allows the analysis to account for how institutional norms, resource configurations, and actor interactions jointly influence pathway design, enactment, and experience.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4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D943D-E9B0-8BA8-965C-7FFCD20ED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1331-2F93-0268-DECD-936F461A64C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Literature review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2323-536C-2DAB-F184-90195E64ADDF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80020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b="1" dirty="0"/>
              <a:t>Patient pathways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Previous research on patient pathways is largely influenced by health operations management and lean thinking.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Strong focus on sequences and efficiency has led to mainly linear pathway models.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makes it difficult to capture the complexity of healthcare systems in practice.</a:t>
            </a:r>
          </a:p>
          <a:p>
            <a:pPr>
              <a:buNone/>
            </a:pPr>
            <a:r>
              <a:rPr lang="en-US" b="1" dirty="0"/>
              <a:t>Service-Dominant Logic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Service-Dominant Logic offers a systemic perspective across micro, </a:t>
            </a:r>
            <a:r>
              <a:rPr lang="en-US" dirty="0" err="1"/>
              <a:t>meso</a:t>
            </a:r>
            <a:r>
              <a:rPr lang="en-US" dirty="0"/>
              <a:t>, and macro levels.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Pathway design and outcomes are shaped by broader organizational and institutional conditions.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Patient pathways are understood as part of larger healthcare service ecosystems. </a:t>
            </a:r>
          </a:p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Systematically relate</a:t>
            </a:r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ysClr val="windowText" lastClr="000000"/>
                </a:solidFill>
              </a:rPr>
              <a:t>By linking patient pathway research with Service-Dominant Logic, this study explores how the two perspectives complement each other. 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This helps highlight how actors, processes, and resources are interconnected. 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The review points to a need for more empirical studies of patient pathways in real-world settings.</a:t>
            </a:r>
            <a:endParaRPr lang="en-GB" sz="4800" dirty="0">
              <a:solidFill>
                <a:sysClr val="windowText" lastClr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12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DD889-801A-2E3D-76A3-B4359902E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7FF9-3483-D70C-11D6-431BFEA5EBC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b-NO" dirty="0" err="1"/>
              <a:t>Methodology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451C3-5EB6-7B64-EED8-8314E5194CD7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43">
            <a:extLst>
              <a:ext uri="{FF2B5EF4-FFF2-40B4-BE49-F238E27FC236}">
                <a16:creationId xmlns:a16="http://schemas.microsoft.com/office/drawing/2014/main" id="{FEC29D81-3536-D275-AD12-346C2387D7CB}"/>
              </a:ext>
            </a:extLst>
          </p:cNvPr>
          <p:cNvSpPr/>
          <p:nvPr/>
        </p:nvSpPr>
        <p:spPr>
          <a:xfrm>
            <a:off x="3520629" y="1770784"/>
            <a:ext cx="8454840" cy="4307889"/>
          </a:xfrm>
          <a:prstGeom prst="roundRect">
            <a:avLst/>
          </a:prstGeom>
          <a:ln w="57150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21" descr="wewqe">
            <a:extLst>
              <a:ext uri="{FF2B5EF4-FFF2-40B4-BE49-F238E27FC236}">
                <a16:creationId xmlns:a16="http://schemas.microsoft.com/office/drawing/2014/main" id="{569D7B2C-73EB-7BFB-A86E-DCA6D4817869}"/>
              </a:ext>
            </a:extLst>
          </p:cNvPr>
          <p:cNvSpPr/>
          <p:nvPr/>
        </p:nvSpPr>
        <p:spPr>
          <a:xfrm>
            <a:off x="3738304" y="3635216"/>
            <a:ext cx="2513993" cy="1844617"/>
          </a:xfrm>
          <a:prstGeom prst="roundRect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24">
            <a:extLst>
              <a:ext uri="{FF2B5EF4-FFF2-40B4-BE49-F238E27FC236}">
                <a16:creationId xmlns:a16="http://schemas.microsoft.com/office/drawing/2014/main" id="{CB080FD2-1586-4643-C9C9-8A8984A023DF}"/>
              </a:ext>
            </a:extLst>
          </p:cNvPr>
          <p:cNvSpPr/>
          <p:nvPr/>
        </p:nvSpPr>
        <p:spPr>
          <a:xfrm>
            <a:off x="219910" y="1784976"/>
            <a:ext cx="3144283" cy="4292557"/>
          </a:xfrm>
          <a:prstGeom prst="roundRect">
            <a:avLst/>
          </a:prstGeom>
          <a:ln w="57150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86678F6-67E8-0DE0-3A63-9F0639E02342}"/>
              </a:ext>
            </a:extLst>
          </p:cNvPr>
          <p:cNvSpPr txBox="1">
            <a:spLocks/>
          </p:cNvSpPr>
          <p:nvPr/>
        </p:nvSpPr>
        <p:spPr>
          <a:xfrm>
            <a:off x="-95844" y="1198249"/>
            <a:ext cx="31476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In-depth interviews</a:t>
            </a:r>
          </a:p>
        </p:txBody>
      </p:sp>
      <p:pic>
        <p:nvPicPr>
          <p:cNvPr id="8" name="Content Placeholder 13" descr="Doctor female outline">
            <a:extLst>
              <a:ext uri="{FF2B5EF4-FFF2-40B4-BE49-F238E27FC236}">
                <a16:creationId xmlns:a16="http://schemas.microsoft.com/office/drawing/2014/main" id="{CACBB3FE-51B8-A2EE-9287-358FC46D4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999" y="3548205"/>
            <a:ext cx="547688" cy="547688"/>
          </a:xfrm>
          <a:prstGeom prst="rect">
            <a:avLst/>
          </a:prstGeom>
        </p:spPr>
      </p:pic>
      <p:pic>
        <p:nvPicPr>
          <p:cNvPr id="10" name="Graphic 15" descr="Doctor male outline">
            <a:extLst>
              <a:ext uri="{FF2B5EF4-FFF2-40B4-BE49-F238E27FC236}">
                <a16:creationId xmlns:a16="http://schemas.microsoft.com/office/drawing/2014/main" id="{1DEADD1A-59CC-864F-9365-095B30058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7988" y="2942241"/>
            <a:ext cx="548390" cy="548390"/>
          </a:xfrm>
          <a:prstGeom prst="rect">
            <a:avLst/>
          </a:prstGeom>
        </p:spPr>
      </p:pic>
      <p:pic>
        <p:nvPicPr>
          <p:cNvPr id="11" name="Graphic 16" descr="Doctor male outline">
            <a:extLst>
              <a:ext uri="{FF2B5EF4-FFF2-40B4-BE49-F238E27FC236}">
                <a16:creationId xmlns:a16="http://schemas.microsoft.com/office/drawing/2014/main" id="{79F40B05-199D-885A-C92D-5AAE8C39B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906" y="2940142"/>
            <a:ext cx="548390" cy="548390"/>
          </a:xfrm>
          <a:prstGeom prst="rect">
            <a:avLst/>
          </a:prstGeom>
        </p:spPr>
      </p:pic>
      <p:pic>
        <p:nvPicPr>
          <p:cNvPr id="12" name="Graphic 17" descr="Doctor male outline">
            <a:extLst>
              <a:ext uri="{FF2B5EF4-FFF2-40B4-BE49-F238E27FC236}">
                <a16:creationId xmlns:a16="http://schemas.microsoft.com/office/drawing/2014/main" id="{B4BBE98D-B395-CCC1-C40F-3ABF9914A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2554" y="2934557"/>
            <a:ext cx="548390" cy="548390"/>
          </a:xfrm>
          <a:prstGeom prst="rect">
            <a:avLst/>
          </a:prstGeom>
        </p:spPr>
      </p:pic>
      <p:pic>
        <p:nvPicPr>
          <p:cNvPr id="13" name="Content Placeholder 13" descr="Doctor female outline">
            <a:extLst>
              <a:ext uri="{FF2B5EF4-FFF2-40B4-BE49-F238E27FC236}">
                <a16:creationId xmlns:a16="http://schemas.microsoft.com/office/drawing/2014/main" id="{4B1E2DB0-6BF6-7694-1C67-F2E452FFF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1981" y="3548761"/>
            <a:ext cx="548390" cy="548390"/>
          </a:xfrm>
          <a:prstGeom prst="rect">
            <a:avLst/>
          </a:prstGeom>
        </p:spPr>
      </p:pic>
      <p:pic>
        <p:nvPicPr>
          <p:cNvPr id="14" name="Content Placeholder 13" descr="Doctor female outline">
            <a:extLst>
              <a:ext uri="{FF2B5EF4-FFF2-40B4-BE49-F238E27FC236}">
                <a16:creationId xmlns:a16="http://schemas.microsoft.com/office/drawing/2014/main" id="{79DB559F-1D63-D0CA-8DDD-2C53ABDFC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9235" y="3553948"/>
            <a:ext cx="548390" cy="548390"/>
          </a:xfrm>
          <a:prstGeom prst="rect">
            <a:avLst/>
          </a:prstGeom>
        </p:spPr>
      </p:pic>
      <p:pic>
        <p:nvPicPr>
          <p:cNvPr id="15" name="Content Placeholder 13" descr="Doctor female outline">
            <a:extLst>
              <a:ext uri="{FF2B5EF4-FFF2-40B4-BE49-F238E27FC236}">
                <a16:creationId xmlns:a16="http://schemas.microsoft.com/office/drawing/2014/main" id="{66458674-8730-FB13-81E7-D8F759E52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7595" y="3549018"/>
            <a:ext cx="548390" cy="548390"/>
          </a:xfrm>
          <a:prstGeom prst="rect">
            <a:avLst/>
          </a:prstGeom>
        </p:spPr>
      </p:pic>
      <p:sp>
        <p:nvSpPr>
          <p:cNvPr id="16" name="Rectangle: Rounded Corners 22" descr="wewqe">
            <a:extLst>
              <a:ext uri="{FF2B5EF4-FFF2-40B4-BE49-F238E27FC236}">
                <a16:creationId xmlns:a16="http://schemas.microsoft.com/office/drawing/2014/main" id="{76D9419E-FCB0-9264-0C9A-BCF373896B03}"/>
              </a:ext>
            </a:extLst>
          </p:cNvPr>
          <p:cNvSpPr/>
          <p:nvPr/>
        </p:nvSpPr>
        <p:spPr>
          <a:xfrm>
            <a:off x="9246059" y="3621067"/>
            <a:ext cx="2520005" cy="1853137"/>
          </a:xfrm>
          <a:prstGeom prst="roundRect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23" descr="wewqe">
            <a:extLst>
              <a:ext uri="{FF2B5EF4-FFF2-40B4-BE49-F238E27FC236}">
                <a16:creationId xmlns:a16="http://schemas.microsoft.com/office/drawing/2014/main" id="{AFBB4686-45D9-DDA5-99DB-217F1F76BD14}"/>
              </a:ext>
            </a:extLst>
          </p:cNvPr>
          <p:cNvSpPr/>
          <p:nvPr/>
        </p:nvSpPr>
        <p:spPr>
          <a:xfrm>
            <a:off x="6489819" y="3637914"/>
            <a:ext cx="2513994" cy="1847955"/>
          </a:xfrm>
          <a:prstGeom prst="roundRect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25">
            <a:extLst>
              <a:ext uri="{FF2B5EF4-FFF2-40B4-BE49-F238E27FC236}">
                <a16:creationId xmlns:a16="http://schemas.microsoft.com/office/drawing/2014/main" id="{016436CD-D87E-C043-7800-99476233630F}"/>
              </a:ext>
            </a:extLst>
          </p:cNvPr>
          <p:cNvSpPr/>
          <p:nvPr/>
        </p:nvSpPr>
        <p:spPr>
          <a:xfrm>
            <a:off x="3757337" y="2212863"/>
            <a:ext cx="3900532" cy="843118"/>
          </a:xfrm>
          <a:prstGeom prst="roundRect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45" descr="Monitor outline">
            <a:extLst>
              <a:ext uri="{FF2B5EF4-FFF2-40B4-BE49-F238E27FC236}">
                <a16:creationId xmlns:a16="http://schemas.microsoft.com/office/drawing/2014/main" id="{9C186C14-A2B3-4349-34BA-1E36784A9C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645" y="1659026"/>
            <a:ext cx="3342631" cy="3878677"/>
          </a:xfrm>
          <a:prstGeom prst="rect">
            <a:avLst/>
          </a:prstGeom>
        </p:spPr>
      </p:pic>
      <p:grpSp>
        <p:nvGrpSpPr>
          <p:cNvPr id="20" name="Group 6">
            <a:extLst>
              <a:ext uri="{FF2B5EF4-FFF2-40B4-BE49-F238E27FC236}">
                <a16:creationId xmlns:a16="http://schemas.microsoft.com/office/drawing/2014/main" id="{3C7F3F7D-A3F4-DCD5-114C-B22F4034C457}"/>
              </a:ext>
            </a:extLst>
          </p:cNvPr>
          <p:cNvGrpSpPr/>
          <p:nvPr/>
        </p:nvGrpSpPr>
        <p:grpSpPr>
          <a:xfrm>
            <a:off x="4296625" y="2444340"/>
            <a:ext cx="2795440" cy="550725"/>
            <a:chOff x="3920900" y="3150315"/>
            <a:chExt cx="2795440" cy="550725"/>
          </a:xfrm>
        </p:grpSpPr>
        <p:pic>
          <p:nvPicPr>
            <p:cNvPr id="21" name="Graphic 29" descr="Doctor male with solid fill">
              <a:extLst>
                <a:ext uri="{FF2B5EF4-FFF2-40B4-BE49-F238E27FC236}">
                  <a16:creationId xmlns:a16="http://schemas.microsoft.com/office/drawing/2014/main" id="{756E4542-40FF-4A9E-ED69-D349A12C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85825" y="3152651"/>
              <a:ext cx="548389" cy="548389"/>
            </a:xfrm>
            <a:prstGeom prst="rect">
              <a:avLst/>
            </a:prstGeom>
          </p:spPr>
        </p:pic>
        <p:pic>
          <p:nvPicPr>
            <p:cNvPr id="22" name="Graphic 31" descr="Doctor female with solid fill">
              <a:extLst>
                <a:ext uri="{FF2B5EF4-FFF2-40B4-BE49-F238E27FC236}">
                  <a16:creationId xmlns:a16="http://schemas.microsoft.com/office/drawing/2014/main" id="{E854F56B-4756-F879-0760-504C85877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851353" y="3150315"/>
              <a:ext cx="548389" cy="548389"/>
            </a:xfrm>
            <a:prstGeom prst="rect">
              <a:avLst/>
            </a:prstGeom>
          </p:spPr>
        </p:pic>
        <p:pic>
          <p:nvPicPr>
            <p:cNvPr id="23" name="Graphic 34" descr="Office worker female with solid fill">
              <a:extLst>
                <a:ext uri="{FF2B5EF4-FFF2-40B4-BE49-F238E27FC236}">
                  <a16:creationId xmlns:a16="http://schemas.microsoft.com/office/drawing/2014/main" id="{9E68E92A-D117-CB25-F50B-A82CF2275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768257" y="3150335"/>
              <a:ext cx="548389" cy="548389"/>
            </a:xfrm>
            <a:prstGeom prst="rect">
              <a:avLst/>
            </a:prstGeom>
          </p:spPr>
        </p:pic>
        <p:pic>
          <p:nvPicPr>
            <p:cNvPr id="24" name="Graphic 35" descr="Doctor male with solid fill">
              <a:extLst>
                <a:ext uri="{FF2B5EF4-FFF2-40B4-BE49-F238E27FC236}">
                  <a16:creationId xmlns:a16="http://schemas.microsoft.com/office/drawing/2014/main" id="{952443F5-D763-1012-FC52-872F04F86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20900" y="3152651"/>
              <a:ext cx="548389" cy="548389"/>
            </a:xfrm>
            <a:prstGeom prst="rect">
              <a:avLst/>
            </a:prstGeom>
          </p:spPr>
        </p:pic>
        <p:pic>
          <p:nvPicPr>
            <p:cNvPr id="25" name="Graphic 36" descr="Doctor female with solid fill">
              <a:extLst>
                <a:ext uri="{FF2B5EF4-FFF2-40B4-BE49-F238E27FC236}">
                  <a16:creationId xmlns:a16="http://schemas.microsoft.com/office/drawing/2014/main" id="{6C4218DC-860B-0D0F-9480-C36D8935D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309248" y="3152630"/>
              <a:ext cx="548389" cy="548389"/>
            </a:xfrm>
            <a:prstGeom prst="rect">
              <a:avLst/>
            </a:prstGeom>
          </p:spPr>
        </p:pic>
        <p:pic>
          <p:nvPicPr>
            <p:cNvPr id="26" name="Graphic 38" descr="Document outline">
              <a:extLst>
                <a:ext uri="{FF2B5EF4-FFF2-40B4-BE49-F238E27FC236}">
                  <a16:creationId xmlns:a16="http://schemas.microsoft.com/office/drawing/2014/main" id="{57984186-ABB4-2A83-1B28-DAD83572B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230446" y="3192246"/>
              <a:ext cx="485894" cy="485894"/>
            </a:xfrm>
            <a:prstGeom prst="rect">
              <a:avLst/>
            </a:prstGeom>
          </p:spPr>
        </p:pic>
      </p:grpSp>
      <p:pic>
        <p:nvPicPr>
          <p:cNvPr id="27" name="Graphic 40" descr="Sling outline">
            <a:extLst>
              <a:ext uri="{FF2B5EF4-FFF2-40B4-BE49-F238E27FC236}">
                <a16:creationId xmlns:a16="http://schemas.microsoft.com/office/drawing/2014/main" id="{0CEEB510-B7FC-6E3A-1CE6-A29A8D3040D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18719" y="4134628"/>
            <a:ext cx="517157" cy="517157"/>
          </a:xfrm>
          <a:prstGeom prst="rect">
            <a:avLst/>
          </a:prstGeom>
        </p:spPr>
      </p:pic>
      <p:pic>
        <p:nvPicPr>
          <p:cNvPr id="28" name="Graphic 42" descr="Sling with solid fill">
            <a:extLst>
              <a:ext uri="{FF2B5EF4-FFF2-40B4-BE49-F238E27FC236}">
                <a16:creationId xmlns:a16="http://schemas.microsoft.com/office/drawing/2014/main" id="{096CC74C-372F-6143-308D-1573E5EB77C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922237" y="4800039"/>
            <a:ext cx="517157" cy="517157"/>
          </a:xfrm>
          <a:prstGeom prst="rect">
            <a:avLst/>
          </a:prstGeom>
        </p:spPr>
      </p:pic>
      <p:sp>
        <p:nvSpPr>
          <p:cNvPr id="29" name="TextBox 10">
            <a:extLst>
              <a:ext uri="{FF2B5EF4-FFF2-40B4-BE49-F238E27FC236}">
                <a16:creationId xmlns:a16="http://schemas.microsoft.com/office/drawing/2014/main" id="{2DC615EF-2858-F430-3685-0BA2C2740A17}"/>
              </a:ext>
            </a:extLst>
          </p:cNvPr>
          <p:cNvSpPr txBox="1"/>
          <p:nvPr/>
        </p:nvSpPr>
        <p:spPr>
          <a:xfrm>
            <a:off x="196373" y="5293486"/>
            <a:ext cx="315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Three </a:t>
            </a:r>
            <a:r>
              <a:rPr lang="nb-NO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medical</a:t>
            </a: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coordinators</a:t>
            </a: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nb-NO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four</a:t>
            </a: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clinicians</a:t>
            </a: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3F29FF50-18C5-276B-14EB-DF823D40ABFA}"/>
              </a:ext>
            </a:extLst>
          </p:cNvPr>
          <p:cNvSpPr txBox="1"/>
          <p:nvPr/>
        </p:nvSpPr>
        <p:spPr>
          <a:xfrm>
            <a:off x="3981194" y="3072575"/>
            <a:ext cx="8031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 urologists, two secretaries, one case manager, and patient-facing materials. </a:t>
            </a:r>
          </a:p>
        </p:txBody>
      </p:sp>
      <p:cxnSp>
        <p:nvCxnSpPr>
          <p:cNvPr id="31" name="Straight Arrow Connector 27" descr="wewqe">
            <a:extLst>
              <a:ext uri="{FF2B5EF4-FFF2-40B4-BE49-F238E27FC236}">
                <a16:creationId xmlns:a16="http://schemas.microsoft.com/office/drawing/2014/main" id="{7E8CBED5-045C-7C91-B374-0475D2CF940C}"/>
              </a:ext>
            </a:extLst>
          </p:cNvPr>
          <p:cNvCxnSpPr>
            <a:cxnSpLocks/>
          </p:cNvCxnSpPr>
          <p:nvPr/>
        </p:nvCxnSpPr>
        <p:spPr>
          <a:xfrm flipV="1">
            <a:off x="6268434" y="4588098"/>
            <a:ext cx="223949" cy="9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3" descr="wewqe">
            <a:extLst>
              <a:ext uri="{FF2B5EF4-FFF2-40B4-BE49-F238E27FC236}">
                <a16:creationId xmlns:a16="http://schemas.microsoft.com/office/drawing/2014/main" id="{B0C93968-10BA-A6DC-6D59-89AEE14A2920}"/>
              </a:ext>
            </a:extLst>
          </p:cNvPr>
          <p:cNvCxnSpPr>
            <a:cxnSpLocks/>
          </p:cNvCxnSpPr>
          <p:nvPr/>
        </p:nvCxnSpPr>
        <p:spPr>
          <a:xfrm>
            <a:off x="9019950" y="4586580"/>
            <a:ext cx="225706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9">
            <a:extLst>
              <a:ext uri="{FF2B5EF4-FFF2-40B4-BE49-F238E27FC236}">
                <a16:creationId xmlns:a16="http://schemas.microsoft.com/office/drawing/2014/main" id="{BB6A0D85-3F72-7B3C-ECB9-CB207C6E3A23}"/>
              </a:ext>
            </a:extLst>
          </p:cNvPr>
          <p:cNvSpPr txBox="1"/>
          <p:nvPr/>
        </p:nvSpPr>
        <p:spPr>
          <a:xfrm>
            <a:off x="3981987" y="5493541"/>
            <a:ext cx="7952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Four </a:t>
            </a:r>
            <a:r>
              <a:rPr lang="nb-NO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kidney</a:t>
            </a: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cancer </a:t>
            </a:r>
            <a:r>
              <a:rPr lang="nb-NO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patients</a:t>
            </a: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b-NO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four</a:t>
            </a: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MS </a:t>
            </a:r>
            <a:r>
              <a:rPr lang="nb-NO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patients</a:t>
            </a: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 next-of-kins, and one treating physician.</a:t>
            </a:r>
          </a:p>
        </p:txBody>
      </p:sp>
      <p:sp>
        <p:nvSpPr>
          <p:cNvPr id="34" name="TextBox 41">
            <a:extLst>
              <a:ext uri="{FF2B5EF4-FFF2-40B4-BE49-F238E27FC236}">
                <a16:creationId xmlns:a16="http://schemas.microsoft.com/office/drawing/2014/main" id="{4BE4EB1C-736B-D0BC-1D3D-A9C842F96285}"/>
              </a:ext>
            </a:extLst>
          </p:cNvPr>
          <p:cNvSpPr txBox="1"/>
          <p:nvPr/>
        </p:nvSpPr>
        <p:spPr>
          <a:xfrm>
            <a:off x="9821402" y="1938505"/>
            <a:ext cx="1707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</a:rPr>
              <a:t>PLANNED PATHWAY</a:t>
            </a:r>
          </a:p>
        </p:txBody>
      </p:sp>
      <p:sp>
        <p:nvSpPr>
          <p:cNvPr id="35" name="TextBox 44">
            <a:extLst>
              <a:ext uri="{FF2B5EF4-FFF2-40B4-BE49-F238E27FC236}">
                <a16:creationId xmlns:a16="http://schemas.microsoft.com/office/drawing/2014/main" id="{8D5F5EA9-77B1-8FC2-38CE-196DADAA98AD}"/>
              </a:ext>
            </a:extLst>
          </p:cNvPr>
          <p:cNvSpPr txBox="1"/>
          <p:nvPr/>
        </p:nvSpPr>
        <p:spPr>
          <a:xfrm>
            <a:off x="9864405" y="3363610"/>
            <a:ext cx="1707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</a:rPr>
              <a:t>ACTUAL JOURNEY</a:t>
            </a:r>
          </a:p>
        </p:txBody>
      </p:sp>
      <p:sp>
        <p:nvSpPr>
          <p:cNvPr id="36" name="Rectangle: Rounded Corners 46">
            <a:extLst>
              <a:ext uri="{FF2B5EF4-FFF2-40B4-BE49-F238E27FC236}">
                <a16:creationId xmlns:a16="http://schemas.microsoft.com/office/drawing/2014/main" id="{93C92590-197F-7791-2E2F-E3AA3351C6DB}"/>
              </a:ext>
            </a:extLst>
          </p:cNvPr>
          <p:cNvSpPr/>
          <p:nvPr/>
        </p:nvSpPr>
        <p:spPr>
          <a:xfrm>
            <a:off x="7864980" y="2209269"/>
            <a:ext cx="3901086" cy="843118"/>
          </a:xfrm>
          <a:prstGeom prst="roundRect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60">
            <a:extLst>
              <a:ext uri="{FF2B5EF4-FFF2-40B4-BE49-F238E27FC236}">
                <a16:creationId xmlns:a16="http://schemas.microsoft.com/office/drawing/2014/main" id="{73493C56-4BE7-02D1-A620-3D22C52F9785}"/>
              </a:ext>
            </a:extLst>
          </p:cNvPr>
          <p:cNvCxnSpPr>
            <a:cxnSpLocks/>
          </p:cNvCxnSpPr>
          <p:nvPr/>
        </p:nvCxnSpPr>
        <p:spPr>
          <a:xfrm>
            <a:off x="7661829" y="2581226"/>
            <a:ext cx="196371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63">
            <a:extLst>
              <a:ext uri="{FF2B5EF4-FFF2-40B4-BE49-F238E27FC236}">
                <a16:creationId xmlns:a16="http://schemas.microsoft.com/office/drawing/2014/main" id="{ECA05D80-0A73-02AA-4D74-9D5C8242830E}"/>
              </a:ext>
            </a:extLst>
          </p:cNvPr>
          <p:cNvSpPr txBox="1"/>
          <p:nvPr/>
        </p:nvSpPr>
        <p:spPr>
          <a:xfrm>
            <a:off x="986883" y="2574730"/>
            <a:ext cx="18512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TEAMS PLATFORM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64">
            <a:extLst>
              <a:ext uri="{FF2B5EF4-FFF2-40B4-BE49-F238E27FC236}">
                <a16:creationId xmlns:a16="http://schemas.microsoft.com/office/drawing/2014/main" id="{181247C8-7736-13B8-BCFE-6BDC7F8F7F5E}"/>
              </a:ext>
            </a:extLst>
          </p:cNvPr>
          <p:cNvSpPr txBox="1"/>
          <p:nvPr/>
        </p:nvSpPr>
        <p:spPr>
          <a:xfrm>
            <a:off x="5105568" y="2222375"/>
            <a:ext cx="1303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WORKSHOP I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65">
            <a:extLst>
              <a:ext uri="{FF2B5EF4-FFF2-40B4-BE49-F238E27FC236}">
                <a16:creationId xmlns:a16="http://schemas.microsoft.com/office/drawing/2014/main" id="{ADA7E7D9-BF11-F778-724D-4651AF79867D}"/>
              </a:ext>
            </a:extLst>
          </p:cNvPr>
          <p:cNvSpPr txBox="1"/>
          <p:nvPr/>
        </p:nvSpPr>
        <p:spPr>
          <a:xfrm>
            <a:off x="9228324" y="2225668"/>
            <a:ext cx="1303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WORKSHOP II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" name="Graphic 66" descr="Sling outline">
            <a:extLst>
              <a:ext uri="{FF2B5EF4-FFF2-40B4-BE49-F238E27FC236}">
                <a16:creationId xmlns:a16="http://schemas.microsoft.com/office/drawing/2014/main" id="{5889C53E-1CFB-0487-60AF-C7A3026E90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018860" y="4123369"/>
            <a:ext cx="517157" cy="517157"/>
          </a:xfrm>
          <a:prstGeom prst="rect">
            <a:avLst/>
          </a:prstGeom>
        </p:spPr>
      </p:pic>
      <p:pic>
        <p:nvPicPr>
          <p:cNvPr id="42" name="Graphic 67" descr="Sling outline">
            <a:extLst>
              <a:ext uri="{FF2B5EF4-FFF2-40B4-BE49-F238E27FC236}">
                <a16:creationId xmlns:a16="http://schemas.microsoft.com/office/drawing/2014/main" id="{BEE8388E-7DC7-EDF7-822E-3B8F16ACF2A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471782" y="4131224"/>
            <a:ext cx="517157" cy="517157"/>
          </a:xfrm>
          <a:prstGeom prst="rect">
            <a:avLst/>
          </a:prstGeom>
        </p:spPr>
      </p:pic>
      <p:pic>
        <p:nvPicPr>
          <p:cNvPr id="43" name="Graphic 68" descr="Sling outline">
            <a:extLst>
              <a:ext uri="{FF2B5EF4-FFF2-40B4-BE49-F238E27FC236}">
                <a16:creationId xmlns:a16="http://schemas.microsoft.com/office/drawing/2014/main" id="{ED9E5CBF-14E2-A7C0-FEC3-C128E14857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602761" y="4123503"/>
            <a:ext cx="517157" cy="517157"/>
          </a:xfrm>
          <a:prstGeom prst="rect">
            <a:avLst/>
          </a:prstGeom>
        </p:spPr>
      </p:pic>
      <p:pic>
        <p:nvPicPr>
          <p:cNvPr id="44" name="Graphic 69" descr="Sling with solid fill">
            <a:extLst>
              <a:ext uri="{FF2B5EF4-FFF2-40B4-BE49-F238E27FC236}">
                <a16:creationId xmlns:a16="http://schemas.microsoft.com/office/drawing/2014/main" id="{3918C1DE-7F1B-EC76-AB61-53A159DB4E0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72661" y="4793912"/>
            <a:ext cx="517157" cy="517157"/>
          </a:xfrm>
          <a:prstGeom prst="rect">
            <a:avLst/>
          </a:prstGeom>
        </p:spPr>
      </p:pic>
      <p:pic>
        <p:nvPicPr>
          <p:cNvPr id="45" name="Graphic 70" descr="Sling with solid fill">
            <a:extLst>
              <a:ext uri="{FF2B5EF4-FFF2-40B4-BE49-F238E27FC236}">
                <a16:creationId xmlns:a16="http://schemas.microsoft.com/office/drawing/2014/main" id="{5040B467-362B-F749-11EA-3A52935B0B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14271" y="4786838"/>
            <a:ext cx="517157" cy="517157"/>
          </a:xfrm>
          <a:prstGeom prst="rect">
            <a:avLst/>
          </a:prstGeom>
        </p:spPr>
      </p:pic>
      <p:pic>
        <p:nvPicPr>
          <p:cNvPr id="46" name="Graphic 71" descr="Sling with solid fill">
            <a:extLst>
              <a:ext uri="{FF2B5EF4-FFF2-40B4-BE49-F238E27FC236}">
                <a16:creationId xmlns:a16="http://schemas.microsoft.com/office/drawing/2014/main" id="{0570543F-25C0-3249-1B7A-BA2FDB70AA5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01191" y="4786704"/>
            <a:ext cx="517157" cy="517157"/>
          </a:xfrm>
          <a:prstGeom prst="rect">
            <a:avLst/>
          </a:prstGeom>
        </p:spPr>
      </p:pic>
      <p:sp>
        <p:nvSpPr>
          <p:cNvPr id="47" name="TextBox 72">
            <a:extLst>
              <a:ext uri="{FF2B5EF4-FFF2-40B4-BE49-F238E27FC236}">
                <a16:creationId xmlns:a16="http://schemas.microsoft.com/office/drawing/2014/main" id="{8AB18529-7241-171C-763A-0AE51B98D9BD}"/>
              </a:ext>
            </a:extLst>
          </p:cNvPr>
          <p:cNvSpPr txBox="1"/>
          <p:nvPr/>
        </p:nvSpPr>
        <p:spPr>
          <a:xfrm>
            <a:off x="4062334" y="3663343"/>
            <a:ext cx="18773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1.START INTERVIEW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73">
            <a:extLst>
              <a:ext uri="{FF2B5EF4-FFF2-40B4-BE49-F238E27FC236}">
                <a16:creationId xmlns:a16="http://schemas.microsoft.com/office/drawing/2014/main" id="{DC922ED1-8D8E-B627-6D4D-CFDDD0ED9AA0}"/>
              </a:ext>
            </a:extLst>
          </p:cNvPr>
          <p:cNvSpPr txBox="1"/>
          <p:nvPr/>
        </p:nvSpPr>
        <p:spPr>
          <a:xfrm>
            <a:off x="9426281" y="3650688"/>
            <a:ext cx="2210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3.DEBRIEF INTERVIEW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74">
            <a:extLst>
              <a:ext uri="{FF2B5EF4-FFF2-40B4-BE49-F238E27FC236}">
                <a16:creationId xmlns:a16="http://schemas.microsoft.com/office/drawing/2014/main" id="{27CDDE17-2A27-F807-D169-E830012BDFAD}"/>
              </a:ext>
            </a:extLst>
          </p:cNvPr>
          <p:cNvSpPr txBox="1"/>
          <p:nvPr/>
        </p:nvSpPr>
        <p:spPr>
          <a:xfrm>
            <a:off x="7192124" y="3648025"/>
            <a:ext cx="1303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2.DIARY LOG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0" name="Graphic 93" descr="Male profile outline">
            <a:extLst>
              <a:ext uri="{FF2B5EF4-FFF2-40B4-BE49-F238E27FC236}">
                <a16:creationId xmlns:a16="http://schemas.microsoft.com/office/drawing/2014/main" id="{8CA385CB-ED84-B312-AEBE-00226F6C50E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814591" y="4687110"/>
            <a:ext cx="319136" cy="319136"/>
          </a:xfrm>
          <a:prstGeom prst="rect">
            <a:avLst/>
          </a:prstGeom>
        </p:spPr>
      </p:pic>
      <p:pic>
        <p:nvPicPr>
          <p:cNvPr id="51" name="Graphic 95" descr="Doctor male outline">
            <a:extLst>
              <a:ext uri="{FF2B5EF4-FFF2-40B4-BE49-F238E27FC236}">
                <a16:creationId xmlns:a16="http://schemas.microsoft.com/office/drawing/2014/main" id="{1BF525C1-DF8D-3551-75B3-17EE5BF64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17810" y="4012837"/>
            <a:ext cx="319135" cy="319135"/>
          </a:xfrm>
          <a:prstGeom prst="rect">
            <a:avLst/>
          </a:prstGeom>
        </p:spPr>
      </p:pic>
      <p:pic>
        <p:nvPicPr>
          <p:cNvPr id="52" name="Graphic 101" descr="Male profile outline">
            <a:extLst>
              <a:ext uri="{FF2B5EF4-FFF2-40B4-BE49-F238E27FC236}">
                <a16:creationId xmlns:a16="http://schemas.microsoft.com/office/drawing/2014/main" id="{83C87870-5BAC-4C34-DC51-D0DD8C62420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93772" y="4005221"/>
            <a:ext cx="319136" cy="319136"/>
          </a:xfrm>
          <a:prstGeom prst="rect">
            <a:avLst/>
          </a:prstGeom>
        </p:spPr>
      </p:pic>
      <p:pic>
        <p:nvPicPr>
          <p:cNvPr id="53" name="Graphic 102" descr="Sling outline">
            <a:extLst>
              <a:ext uri="{FF2B5EF4-FFF2-40B4-BE49-F238E27FC236}">
                <a16:creationId xmlns:a16="http://schemas.microsoft.com/office/drawing/2014/main" id="{0344A69D-5CBE-2564-16E4-E7A9535739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45753" y="4116269"/>
            <a:ext cx="517157" cy="517157"/>
          </a:xfrm>
          <a:prstGeom prst="rect">
            <a:avLst/>
          </a:prstGeom>
        </p:spPr>
      </p:pic>
      <p:pic>
        <p:nvPicPr>
          <p:cNvPr id="54" name="Graphic 103" descr="Sling with solid fill">
            <a:extLst>
              <a:ext uri="{FF2B5EF4-FFF2-40B4-BE49-F238E27FC236}">
                <a16:creationId xmlns:a16="http://schemas.microsoft.com/office/drawing/2014/main" id="{63092FB1-05E0-C422-FF49-27A593782D4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749271" y="4781680"/>
            <a:ext cx="517157" cy="517157"/>
          </a:xfrm>
          <a:prstGeom prst="rect">
            <a:avLst/>
          </a:prstGeom>
        </p:spPr>
      </p:pic>
      <p:pic>
        <p:nvPicPr>
          <p:cNvPr id="55" name="Graphic 104" descr="Sling outline">
            <a:extLst>
              <a:ext uri="{FF2B5EF4-FFF2-40B4-BE49-F238E27FC236}">
                <a16:creationId xmlns:a16="http://schemas.microsoft.com/office/drawing/2014/main" id="{F54E0FFB-448F-4982-266E-F3F54411BC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45894" y="4105010"/>
            <a:ext cx="517157" cy="517157"/>
          </a:xfrm>
          <a:prstGeom prst="rect">
            <a:avLst/>
          </a:prstGeom>
        </p:spPr>
      </p:pic>
      <p:pic>
        <p:nvPicPr>
          <p:cNvPr id="56" name="Graphic 105" descr="Sling outline">
            <a:extLst>
              <a:ext uri="{FF2B5EF4-FFF2-40B4-BE49-F238E27FC236}">
                <a16:creationId xmlns:a16="http://schemas.microsoft.com/office/drawing/2014/main" id="{8D0D5CD6-DF2C-3FEF-8DAC-4832E42F3F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98816" y="4112865"/>
            <a:ext cx="517157" cy="517157"/>
          </a:xfrm>
          <a:prstGeom prst="rect">
            <a:avLst/>
          </a:prstGeom>
        </p:spPr>
      </p:pic>
      <p:pic>
        <p:nvPicPr>
          <p:cNvPr id="57" name="Graphic 106" descr="Sling outline">
            <a:extLst>
              <a:ext uri="{FF2B5EF4-FFF2-40B4-BE49-F238E27FC236}">
                <a16:creationId xmlns:a16="http://schemas.microsoft.com/office/drawing/2014/main" id="{18A2D05E-A5CE-B958-E30A-CDB930F398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429795" y="4105144"/>
            <a:ext cx="517157" cy="517157"/>
          </a:xfrm>
          <a:prstGeom prst="rect">
            <a:avLst/>
          </a:prstGeom>
        </p:spPr>
      </p:pic>
      <p:pic>
        <p:nvPicPr>
          <p:cNvPr id="58" name="Graphic 107" descr="Sling with solid fill">
            <a:extLst>
              <a:ext uri="{FF2B5EF4-FFF2-40B4-BE49-F238E27FC236}">
                <a16:creationId xmlns:a16="http://schemas.microsoft.com/office/drawing/2014/main" id="{5DD97DAC-714D-C9FF-0C93-44262C63D19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299695" y="4775553"/>
            <a:ext cx="517157" cy="517157"/>
          </a:xfrm>
          <a:prstGeom prst="rect">
            <a:avLst/>
          </a:prstGeom>
        </p:spPr>
      </p:pic>
      <p:pic>
        <p:nvPicPr>
          <p:cNvPr id="59" name="Graphic 108" descr="Sling with solid fill">
            <a:extLst>
              <a:ext uri="{FF2B5EF4-FFF2-40B4-BE49-F238E27FC236}">
                <a16:creationId xmlns:a16="http://schemas.microsoft.com/office/drawing/2014/main" id="{6EDC4756-DAFE-A940-2624-8503E3CA8D3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841305" y="4768479"/>
            <a:ext cx="517157" cy="517157"/>
          </a:xfrm>
          <a:prstGeom prst="rect">
            <a:avLst/>
          </a:prstGeom>
        </p:spPr>
      </p:pic>
      <p:pic>
        <p:nvPicPr>
          <p:cNvPr id="60" name="Graphic 109" descr="Sling with solid fill">
            <a:extLst>
              <a:ext uri="{FF2B5EF4-FFF2-40B4-BE49-F238E27FC236}">
                <a16:creationId xmlns:a16="http://schemas.microsoft.com/office/drawing/2014/main" id="{0FA6C82E-0892-F3E2-D396-57B2B3826D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428225" y="4768345"/>
            <a:ext cx="517157" cy="517157"/>
          </a:xfrm>
          <a:prstGeom prst="rect">
            <a:avLst/>
          </a:prstGeom>
        </p:spPr>
      </p:pic>
      <p:pic>
        <p:nvPicPr>
          <p:cNvPr id="61" name="Graphic 110" descr="Male profile outline">
            <a:extLst>
              <a:ext uri="{FF2B5EF4-FFF2-40B4-BE49-F238E27FC236}">
                <a16:creationId xmlns:a16="http://schemas.microsoft.com/office/drawing/2014/main" id="{091473EF-8129-926A-65FE-ED803DAE6A4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647004" y="4657336"/>
            <a:ext cx="319136" cy="319136"/>
          </a:xfrm>
          <a:prstGeom prst="rect">
            <a:avLst/>
          </a:prstGeom>
        </p:spPr>
      </p:pic>
      <p:pic>
        <p:nvPicPr>
          <p:cNvPr id="62" name="Graphic 111" descr="Doctor male outline">
            <a:extLst>
              <a:ext uri="{FF2B5EF4-FFF2-40B4-BE49-F238E27FC236}">
                <a16:creationId xmlns:a16="http://schemas.microsoft.com/office/drawing/2014/main" id="{E71B2869-C2D8-7328-EC4D-A13234F5B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650223" y="3993164"/>
            <a:ext cx="319135" cy="319135"/>
          </a:xfrm>
          <a:prstGeom prst="rect">
            <a:avLst/>
          </a:prstGeom>
        </p:spPr>
      </p:pic>
      <p:pic>
        <p:nvPicPr>
          <p:cNvPr id="63" name="Graphic 112" descr="Male profile outline">
            <a:extLst>
              <a:ext uri="{FF2B5EF4-FFF2-40B4-BE49-F238E27FC236}">
                <a16:creationId xmlns:a16="http://schemas.microsoft.com/office/drawing/2014/main" id="{AD0A2789-5CE1-2041-86DB-B6392AF71FC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320806" y="3984562"/>
            <a:ext cx="319136" cy="319136"/>
          </a:xfrm>
          <a:prstGeom prst="rect">
            <a:avLst/>
          </a:prstGeom>
        </p:spPr>
      </p:pic>
      <p:grpSp>
        <p:nvGrpSpPr>
          <p:cNvPr id="64" name="Group 121">
            <a:extLst>
              <a:ext uri="{FF2B5EF4-FFF2-40B4-BE49-F238E27FC236}">
                <a16:creationId xmlns:a16="http://schemas.microsoft.com/office/drawing/2014/main" id="{A2154BD6-B97F-8CC1-8A37-04810B2276DC}"/>
              </a:ext>
            </a:extLst>
          </p:cNvPr>
          <p:cNvGrpSpPr/>
          <p:nvPr/>
        </p:nvGrpSpPr>
        <p:grpSpPr>
          <a:xfrm rot="5400000">
            <a:off x="7250416" y="4857786"/>
            <a:ext cx="615747" cy="377869"/>
            <a:chOff x="9549582" y="4675281"/>
            <a:chExt cx="767068" cy="400689"/>
          </a:xfrm>
        </p:grpSpPr>
        <p:cxnSp>
          <p:nvCxnSpPr>
            <p:cNvPr id="65" name="Straight Connector 113">
              <a:extLst>
                <a:ext uri="{FF2B5EF4-FFF2-40B4-BE49-F238E27FC236}">
                  <a16:creationId xmlns:a16="http://schemas.microsoft.com/office/drawing/2014/main" id="{D38DECD3-0489-2B0C-1F0B-E7C30EAD3D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49583" y="4681255"/>
              <a:ext cx="767067" cy="38874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  <a:alpha val="9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6" name="Straight Connector 114">
              <a:extLst>
                <a:ext uri="{FF2B5EF4-FFF2-40B4-BE49-F238E27FC236}">
                  <a16:creationId xmlns:a16="http://schemas.microsoft.com/office/drawing/2014/main" id="{5385E870-1AAF-E157-9B0A-834794B1D481}"/>
                </a:ext>
              </a:extLst>
            </p:cNvPr>
            <p:cNvCxnSpPr>
              <a:cxnSpLocks/>
            </p:cNvCxnSpPr>
            <p:nvPr/>
          </p:nvCxnSpPr>
          <p:spPr>
            <a:xfrm>
              <a:off x="9549582" y="4675281"/>
              <a:ext cx="756000" cy="400689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  <a:alpha val="9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pic>
        <p:nvPicPr>
          <p:cNvPr id="67" name="Graphic 123" descr="Sling outline">
            <a:extLst>
              <a:ext uri="{FF2B5EF4-FFF2-40B4-BE49-F238E27FC236}">
                <a16:creationId xmlns:a16="http://schemas.microsoft.com/office/drawing/2014/main" id="{969C4B83-D37A-49B8-39A3-418CF150B9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472778" y="4109804"/>
            <a:ext cx="517157" cy="517157"/>
          </a:xfrm>
          <a:prstGeom prst="rect">
            <a:avLst/>
          </a:prstGeom>
        </p:spPr>
      </p:pic>
      <p:pic>
        <p:nvPicPr>
          <p:cNvPr id="68" name="Graphic 124" descr="Sling with solid fill">
            <a:extLst>
              <a:ext uri="{FF2B5EF4-FFF2-40B4-BE49-F238E27FC236}">
                <a16:creationId xmlns:a16="http://schemas.microsoft.com/office/drawing/2014/main" id="{4845F5CC-35DB-56A2-0943-0BABB9FD51C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476296" y="4775215"/>
            <a:ext cx="517157" cy="517157"/>
          </a:xfrm>
          <a:prstGeom prst="rect">
            <a:avLst/>
          </a:prstGeom>
        </p:spPr>
      </p:pic>
      <p:pic>
        <p:nvPicPr>
          <p:cNvPr id="69" name="Graphic 125" descr="Sling outline">
            <a:extLst>
              <a:ext uri="{FF2B5EF4-FFF2-40B4-BE49-F238E27FC236}">
                <a16:creationId xmlns:a16="http://schemas.microsoft.com/office/drawing/2014/main" id="{CB2E12EF-776C-9C1B-E36D-7FDDB871115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572919" y="4098545"/>
            <a:ext cx="517157" cy="517157"/>
          </a:xfrm>
          <a:prstGeom prst="rect">
            <a:avLst/>
          </a:prstGeom>
        </p:spPr>
      </p:pic>
      <p:pic>
        <p:nvPicPr>
          <p:cNvPr id="70" name="Graphic 126" descr="Sling outline">
            <a:extLst>
              <a:ext uri="{FF2B5EF4-FFF2-40B4-BE49-F238E27FC236}">
                <a16:creationId xmlns:a16="http://schemas.microsoft.com/office/drawing/2014/main" id="{5D56BCE4-8F9F-9B52-B191-5B8F6382C73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025841" y="4106400"/>
            <a:ext cx="517157" cy="517157"/>
          </a:xfrm>
          <a:prstGeom prst="rect">
            <a:avLst/>
          </a:prstGeom>
        </p:spPr>
      </p:pic>
      <p:pic>
        <p:nvPicPr>
          <p:cNvPr id="71" name="Graphic 127" descr="Sling outline">
            <a:extLst>
              <a:ext uri="{FF2B5EF4-FFF2-40B4-BE49-F238E27FC236}">
                <a16:creationId xmlns:a16="http://schemas.microsoft.com/office/drawing/2014/main" id="{38274FB0-8939-8187-0C27-98BFD35115E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156820" y="4098679"/>
            <a:ext cx="517157" cy="517157"/>
          </a:xfrm>
          <a:prstGeom prst="rect">
            <a:avLst/>
          </a:prstGeom>
        </p:spPr>
      </p:pic>
      <p:pic>
        <p:nvPicPr>
          <p:cNvPr id="72" name="Graphic 128" descr="Sling with solid fill">
            <a:extLst>
              <a:ext uri="{FF2B5EF4-FFF2-40B4-BE49-F238E27FC236}">
                <a16:creationId xmlns:a16="http://schemas.microsoft.com/office/drawing/2014/main" id="{16C6ACC1-DEAB-E087-8473-85199215C3B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026720" y="4769088"/>
            <a:ext cx="517157" cy="517157"/>
          </a:xfrm>
          <a:prstGeom prst="rect">
            <a:avLst/>
          </a:prstGeom>
        </p:spPr>
      </p:pic>
      <p:pic>
        <p:nvPicPr>
          <p:cNvPr id="73" name="Graphic 129" descr="Sling with solid fill">
            <a:extLst>
              <a:ext uri="{FF2B5EF4-FFF2-40B4-BE49-F238E27FC236}">
                <a16:creationId xmlns:a16="http://schemas.microsoft.com/office/drawing/2014/main" id="{2595E7BC-09E0-4BDF-7E0B-BE35BB3C44C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568330" y="4762014"/>
            <a:ext cx="517157" cy="517157"/>
          </a:xfrm>
          <a:prstGeom prst="rect">
            <a:avLst/>
          </a:prstGeom>
        </p:spPr>
      </p:pic>
      <p:pic>
        <p:nvPicPr>
          <p:cNvPr id="74" name="Graphic 130" descr="Sling with solid fill">
            <a:extLst>
              <a:ext uri="{FF2B5EF4-FFF2-40B4-BE49-F238E27FC236}">
                <a16:creationId xmlns:a16="http://schemas.microsoft.com/office/drawing/2014/main" id="{BD9B04AD-552E-A656-2D6E-A670394F02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144859" y="4772271"/>
            <a:ext cx="517157" cy="517157"/>
          </a:xfrm>
          <a:prstGeom prst="rect">
            <a:avLst/>
          </a:prstGeom>
        </p:spPr>
      </p:pic>
      <p:pic>
        <p:nvPicPr>
          <p:cNvPr id="75" name="Graphic 131" descr="Male profile outline">
            <a:extLst>
              <a:ext uri="{FF2B5EF4-FFF2-40B4-BE49-F238E27FC236}">
                <a16:creationId xmlns:a16="http://schemas.microsoft.com/office/drawing/2014/main" id="{484A7B77-D695-64EC-FBC4-88E45D12E31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374029" y="4656250"/>
            <a:ext cx="319136" cy="319136"/>
          </a:xfrm>
          <a:prstGeom prst="rect">
            <a:avLst/>
          </a:prstGeom>
        </p:spPr>
      </p:pic>
      <p:pic>
        <p:nvPicPr>
          <p:cNvPr id="76" name="Graphic 132" descr="Doctor male outline">
            <a:extLst>
              <a:ext uri="{FF2B5EF4-FFF2-40B4-BE49-F238E27FC236}">
                <a16:creationId xmlns:a16="http://schemas.microsoft.com/office/drawing/2014/main" id="{41E4B06A-ED67-1212-8920-E1F59A616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377248" y="3988013"/>
            <a:ext cx="319135" cy="319135"/>
          </a:xfrm>
          <a:prstGeom prst="rect">
            <a:avLst/>
          </a:prstGeom>
        </p:spPr>
      </p:pic>
      <p:pic>
        <p:nvPicPr>
          <p:cNvPr id="77" name="Graphic 133" descr="Male profile outline">
            <a:extLst>
              <a:ext uri="{FF2B5EF4-FFF2-40B4-BE49-F238E27FC236}">
                <a16:creationId xmlns:a16="http://schemas.microsoft.com/office/drawing/2014/main" id="{96CF2FC1-F863-0F81-7964-A1AD544199A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047831" y="3978097"/>
            <a:ext cx="319136" cy="319136"/>
          </a:xfrm>
          <a:prstGeom prst="rect">
            <a:avLst/>
          </a:prstGeom>
        </p:spPr>
      </p:pic>
      <p:grpSp>
        <p:nvGrpSpPr>
          <p:cNvPr id="78" name="Group 147">
            <a:extLst>
              <a:ext uri="{FF2B5EF4-FFF2-40B4-BE49-F238E27FC236}">
                <a16:creationId xmlns:a16="http://schemas.microsoft.com/office/drawing/2014/main" id="{7B8D9EE4-0F30-A372-9E27-5E9DAB4AB97E}"/>
              </a:ext>
            </a:extLst>
          </p:cNvPr>
          <p:cNvGrpSpPr/>
          <p:nvPr/>
        </p:nvGrpSpPr>
        <p:grpSpPr>
          <a:xfrm rot="5400000">
            <a:off x="9978479" y="4864158"/>
            <a:ext cx="615747" cy="377869"/>
            <a:chOff x="9549582" y="4675281"/>
            <a:chExt cx="767068" cy="400689"/>
          </a:xfrm>
        </p:grpSpPr>
        <p:cxnSp>
          <p:nvCxnSpPr>
            <p:cNvPr id="79" name="Straight Connector 148">
              <a:extLst>
                <a:ext uri="{FF2B5EF4-FFF2-40B4-BE49-F238E27FC236}">
                  <a16:creationId xmlns:a16="http://schemas.microsoft.com/office/drawing/2014/main" id="{8B39105B-7553-EE58-8BEB-E18C95D35C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49583" y="4681255"/>
              <a:ext cx="767067" cy="38874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  <a:alpha val="9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0" name="Straight Connector 149">
              <a:extLst>
                <a:ext uri="{FF2B5EF4-FFF2-40B4-BE49-F238E27FC236}">
                  <a16:creationId xmlns:a16="http://schemas.microsoft.com/office/drawing/2014/main" id="{C27553D8-F7FA-0412-EF11-35F3589DEC4F}"/>
                </a:ext>
              </a:extLst>
            </p:cNvPr>
            <p:cNvCxnSpPr>
              <a:cxnSpLocks/>
            </p:cNvCxnSpPr>
            <p:nvPr/>
          </p:nvCxnSpPr>
          <p:spPr>
            <a:xfrm>
              <a:off x="9549582" y="4675281"/>
              <a:ext cx="756000" cy="400689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  <a:alpha val="9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81" name="Group 150">
            <a:extLst>
              <a:ext uri="{FF2B5EF4-FFF2-40B4-BE49-F238E27FC236}">
                <a16:creationId xmlns:a16="http://schemas.microsoft.com/office/drawing/2014/main" id="{8518D958-44EE-D71F-3088-0D90B7402F12}"/>
              </a:ext>
            </a:extLst>
          </p:cNvPr>
          <p:cNvGrpSpPr/>
          <p:nvPr/>
        </p:nvGrpSpPr>
        <p:grpSpPr>
          <a:xfrm rot="5400000">
            <a:off x="9979562" y="4180280"/>
            <a:ext cx="615747" cy="377869"/>
            <a:chOff x="9549582" y="4675281"/>
            <a:chExt cx="767068" cy="400689"/>
          </a:xfrm>
        </p:grpSpPr>
        <p:cxnSp>
          <p:nvCxnSpPr>
            <p:cNvPr id="82" name="Straight Connector 151">
              <a:extLst>
                <a:ext uri="{FF2B5EF4-FFF2-40B4-BE49-F238E27FC236}">
                  <a16:creationId xmlns:a16="http://schemas.microsoft.com/office/drawing/2014/main" id="{B1B08682-6E4A-5F05-72F2-549E959CD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49583" y="4681255"/>
              <a:ext cx="767067" cy="38874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  <a:alpha val="9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3" name="Straight Connector 152">
              <a:extLst>
                <a:ext uri="{FF2B5EF4-FFF2-40B4-BE49-F238E27FC236}">
                  <a16:creationId xmlns:a16="http://schemas.microsoft.com/office/drawing/2014/main" id="{170FD235-C1D0-3823-E80B-05216A37749B}"/>
                </a:ext>
              </a:extLst>
            </p:cNvPr>
            <p:cNvCxnSpPr>
              <a:cxnSpLocks/>
            </p:cNvCxnSpPr>
            <p:nvPr/>
          </p:nvCxnSpPr>
          <p:spPr>
            <a:xfrm>
              <a:off x="9549582" y="4675281"/>
              <a:ext cx="756000" cy="400689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  <a:alpha val="9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84" name="Group 154">
            <a:extLst>
              <a:ext uri="{FF2B5EF4-FFF2-40B4-BE49-F238E27FC236}">
                <a16:creationId xmlns:a16="http://schemas.microsoft.com/office/drawing/2014/main" id="{4231089A-DEFE-93B9-70AE-7B800A8FAEAC}"/>
              </a:ext>
            </a:extLst>
          </p:cNvPr>
          <p:cNvGrpSpPr/>
          <p:nvPr/>
        </p:nvGrpSpPr>
        <p:grpSpPr>
          <a:xfrm rot="5400000">
            <a:off x="10525117" y="4180279"/>
            <a:ext cx="615747" cy="377869"/>
            <a:chOff x="9549582" y="4675281"/>
            <a:chExt cx="767068" cy="400689"/>
          </a:xfrm>
        </p:grpSpPr>
        <p:cxnSp>
          <p:nvCxnSpPr>
            <p:cNvPr id="85" name="Straight Connector 155">
              <a:extLst>
                <a:ext uri="{FF2B5EF4-FFF2-40B4-BE49-F238E27FC236}">
                  <a16:creationId xmlns:a16="http://schemas.microsoft.com/office/drawing/2014/main" id="{AFAB82DF-B847-209A-602E-813180994F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49583" y="4681255"/>
              <a:ext cx="767067" cy="38874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  <a:alpha val="9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6" name="Straight Connector 156">
              <a:extLst>
                <a:ext uri="{FF2B5EF4-FFF2-40B4-BE49-F238E27FC236}">
                  <a16:creationId xmlns:a16="http://schemas.microsoft.com/office/drawing/2014/main" id="{EAE9008C-6F9E-5D84-A738-B198C21B81B4}"/>
                </a:ext>
              </a:extLst>
            </p:cNvPr>
            <p:cNvCxnSpPr>
              <a:cxnSpLocks/>
            </p:cNvCxnSpPr>
            <p:nvPr/>
          </p:nvCxnSpPr>
          <p:spPr>
            <a:xfrm>
              <a:off x="9549582" y="4675281"/>
              <a:ext cx="756000" cy="400689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  <a:alpha val="9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87" name="Group 157">
            <a:extLst>
              <a:ext uri="{FF2B5EF4-FFF2-40B4-BE49-F238E27FC236}">
                <a16:creationId xmlns:a16="http://schemas.microsoft.com/office/drawing/2014/main" id="{C5B303A9-7998-E36C-3DCB-F5F9AA9F1BCF}"/>
              </a:ext>
            </a:extLst>
          </p:cNvPr>
          <p:cNvGrpSpPr/>
          <p:nvPr/>
        </p:nvGrpSpPr>
        <p:grpSpPr>
          <a:xfrm rot="5400000">
            <a:off x="10526813" y="4874222"/>
            <a:ext cx="615747" cy="377869"/>
            <a:chOff x="9549582" y="4675281"/>
            <a:chExt cx="767068" cy="400689"/>
          </a:xfrm>
        </p:grpSpPr>
        <p:cxnSp>
          <p:nvCxnSpPr>
            <p:cNvPr id="88" name="Straight Connector 158">
              <a:extLst>
                <a:ext uri="{FF2B5EF4-FFF2-40B4-BE49-F238E27FC236}">
                  <a16:creationId xmlns:a16="http://schemas.microsoft.com/office/drawing/2014/main" id="{CB7DCF8A-D1A2-03B2-5C85-B82D2309AB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49583" y="4681255"/>
              <a:ext cx="767067" cy="38874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  <a:alpha val="9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9" name="Straight Connector 159">
              <a:extLst>
                <a:ext uri="{FF2B5EF4-FFF2-40B4-BE49-F238E27FC236}">
                  <a16:creationId xmlns:a16="http://schemas.microsoft.com/office/drawing/2014/main" id="{B025AC05-1E8B-3075-92F0-CF8808D056BB}"/>
                </a:ext>
              </a:extLst>
            </p:cNvPr>
            <p:cNvCxnSpPr>
              <a:cxnSpLocks/>
            </p:cNvCxnSpPr>
            <p:nvPr/>
          </p:nvCxnSpPr>
          <p:spPr>
            <a:xfrm>
              <a:off x="9549582" y="4675281"/>
              <a:ext cx="756000" cy="400689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  <a:alpha val="9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90" name="Group 47">
            <a:extLst>
              <a:ext uri="{FF2B5EF4-FFF2-40B4-BE49-F238E27FC236}">
                <a16:creationId xmlns:a16="http://schemas.microsoft.com/office/drawing/2014/main" id="{B48396DF-2B4F-9CF3-D51D-5B496C31D53D}"/>
              </a:ext>
            </a:extLst>
          </p:cNvPr>
          <p:cNvGrpSpPr/>
          <p:nvPr/>
        </p:nvGrpSpPr>
        <p:grpSpPr>
          <a:xfrm>
            <a:off x="8479654" y="2433796"/>
            <a:ext cx="2795440" cy="550725"/>
            <a:chOff x="3920900" y="3150315"/>
            <a:chExt cx="2795440" cy="550725"/>
          </a:xfrm>
        </p:grpSpPr>
        <p:pic>
          <p:nvPicPr>
            <p:cNvPr id="91" name="Graphic 48" descr="Doctor male with solid fill">
              <a:extLst>
                <a:ext uri="{FF2B5EF4-FFF2-40B4-BE49-F238E27FC236}">
                  <a16:creationId xmlns:a16="http://schemas.microsoft.com/office/drawing/2014/main" id="{43594203-662A-4075-5B46-BA3D0693F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85825" y="3152651"/>
              <a:ext cx="548389" cy="548389"/>
            </a:xfrm>
            <a:prstGeom prst="rect">
              <a:avLst/>
            </a:prstGeom>
          </p:spPr>
        </p:pic>
        <p:pic>
          <p:nvPicPr>
            <p:cNvPr id="92" name="Graphic 49" descr="Doctor female with solid fill">
              <a:extLst>
                <a:ext uri="{FF2B5EF4-FFF2-40B4-BE49-F238E27FC236}">
                  <a16:creationId xmlns:a16="http://schemas.microsoft.com/office/drawing/2014/main" id="{F8597C90-9397-5571-1BBE-587E66803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851353" y="3150315"/>
              <a:ext cx="548389" cy="548389"/>
            </a:xfrm>
            <a:prstGeom prst="rect">
              <a:avLst/>
            </a:prstGeom>
          </p:spPr>
        </p:pic>
        <p:pic>
          <p:nvPicPr>
            <p:cNvPr id="93" name="Graphic 50" descr="Office worker female with solid fill">
              <a:extLst>
                <a:ext uri="{FF2B5EF4-FFF2-40B4-BE49-F238E27FC236}">
                  <a16:creationId xmlns:a16="http://schemas.microsoft.com/office/drawing/2014/main" id="{5C52C584-A145-DD67-B64A-FB24BBAFD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768257" y="3150335"/>
              <a:ext cx="548389" cy="548389"/>
            </a:xfrm>
            <a:prstGeom prst="rect">
              <a:avLst/>
            </a:prstGeom>
          </p:spPr>
        </p:pic>
        <p:pic>
          <p:nvPicPr>
            <p:cNvPr id="94" name="Graphic 51" descr="Doctor male with solid fill">
              <a:extLst>
                <a:ext uri="{FF2B5EF4-FFF2-40B4-BE49-F238E27FC236}">
                  <a16:creationId xmlns:a16="http://schemas.microsoft.com/office/drawing/2014/main" id="{422BA71F-809C-9E2B-A8F0-1EAF63207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20900" y="3152651"/>
              <a:ext cx="548389" cy="548389"/>
            </a:xfrm>
            <a:prstGeom prst="rect">
              <a:avLst/>
            </a:prstGeom>
          </p:spPr>
        </p:pic>
        <p:pic>
          <p:nvPicPr>
            <p:cNvPr id="95" name="Graphic 52" descr="Doctor female with solid fill">
              <a:extLst>
                <a:ext uri="{FF2B5EF4-FFF2-40B4-BE49-F238E27FC236}">
                  <a16:creationId xmlns:a16="http://schemas.microsoft.com/office/drawing/2014/main" id="{A2CCD5B8-2FCE-9907-FE8A-4DFEAE94D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309248" y="3152630"/>
              <a:ext cx="548389" cy="548389"/>
            </a:xfrm>
            <a:prstGeom prst="rect">
              <a:avLst/>
            </a:prstGeom>
          </p:spPr>
        </p:pic>
        <p:pic>
          <p:nvPicPr>
            <p:cNvPr id="96" name="Graphic 59" descr="Document outline">
              <a:extLst>
                <a:ext uri="{FF2B5EF4-FFF2-40B4-BE49-F238E27FC236}">
                  <a16:creationId xmlns:a16="http://schemas.microsoft.com/office/drawing/2014/main" id="{25922387-B909-17B0-FC1B-58306C78D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230446" y="3192246"/>
              <a:ext cx="485894" cy="485894"/>
            </a:xfrm>
            <a:prstGeom prst="rect">
              <a:avLst/>
            </a:prstGeom>
          </p:spPr>
        </p:pic>
      </p:grp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B9C778A3-482C-FA69-089B-EF6FB9F1D396}"/>
              </a:ext>
            </a:extLst>
          </p:cNvPr>
          <p:cNvSpPr txBox="1">
            <a:spLocks/>
          </p:cNvSpPr>
          <p:nvPr/>
        </p:nvSpPr>
        <p:spPr>
          <a:xfrm>
            <a:off x="8827928" y="1200385"/>
            <a:ext cx="267998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Longitudinal mapping</a:t>
            </a:r>
          </a:p>
        </p:txBody>
      </p:sp>
      <p:sp>
        <p:nvSpPr>
          <p:cNvPr id="98" name="TekstSylinder 97">
            <a:extLst>
              <a:ext uri="{FF2B5EF4-FFF2-40B4-BE49-F238E27FC236}">
                <a16:creationId xmlns:a16="http://schemas.microsoft.com/office/drawing/2014/main" id="{15E59291-7CE1-99B4-A2B8-7491E400C863}"/>
              </a:ext>
            </a:extLst>
          </p:cNvPr>
          <p:cNvSpPr txBox="1"/>
          <p:nvPr/>
        </p:nvSpPr>
        <p:spPr>
          <a:xfrm>
            <a:off x="1483141" y="6135663"/>
            <a:ext cx="11417965" cy="5847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sz="1600" dirty="0"/>
              <a:t>By combining interviews, workshops, and longitudinal mapping, the study sought to capture both </a:t>
            </a:r>
            <a:br>
              <a:rPr lang="en-US" sz="1600" dirty="0"/>
            </a:br>
            <a:r>
              <a:rPr lang="en-US" sz="1600" dirty="0"/>
              <a:t>structural representations of pathways and dynamic experiences as care unfolded over time.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25795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>
          <a:solidFill>
            <a:schemeClr val="tx1"/>
          </a:solidFill>
        </a:ln>
      </a:spPr>
      <a:bodyPr wrap="square" rtlCol="0">
        <a:spAutoFit/>
      </a:bodyPr>
      <a:lstStyle>
        <a:defPPr algn="l"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3.xml><?xml version="1.0" encoding="utf-8"?>
<a:theme xmlns:a="http://schemas.openxmlformats.org/drawingml/2006/main" name="1_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SiteAccess xmlns="8bbd4995-53b7-43e2-b62f-10947586ac31">Kun navngitte medlemmer</CorpSiteAccess>
    <CorpWorkflowFeedback xmlns="8bbd4995-53b7-43e2-b62f-10947586ac31" xsi:nil="true"/>
    <CorpSiteRecipientPerson xmlns="8bbd4995-53b7-43e2-b62f-10947586ac31" xsi:nil="true"/>
    <CorpSiteProjectNumber xmlns="8bbd4995-53b7-43e2-b62f-10947586ac31" xsi:nil="true"/>
    <CorpDocInstitute xmlns="8bbd4995-53b7-43e2-b62f-10947586ac31" xsi:nil="true"/>
    <CorpSiteProjectName xmlns="8bbd4995-53b7-43e2-b62f-10947586ac31" xsi:nil="true"/>
    <CorpSiteInstitutePhone xmlns="8bbd4995-53b7-43e2-b62f-10947586ac31" xsi:nil="true"/>
    <CorpWorkflowStatus xmlns="8bbd4995-53b7-43e2-b62f-10947586ac31" xsi:nil="true"/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ProjectOwner xmlns="8bbd4995-53b7-43e2-b62f-10947586ac31">
      <UserInfo>
        <DisplayName/>
        <AccountId xsi:nil="true"/>
        <AccountType/>
      </UserInfo>
    </CorpSiteProjectOwner>
    <CorpSiteClassification xmlns="8bbd4995-53b7-43e2-b62f-10947586ac31">Åpen</CorpSiteClassification>
    <CorpSiteInstituteEmail xmlns="8bbd4995-53b7-43e2-b62f-10947586ac31" xsi:nil="true"/>
    <TaxCatchAll xmlns="e17d68e7-3aed-405b-8ea4-7d85968b9974" xsi:nil="true"/>
    <CorpSiteCoAuthors xmlns="8bbd4995-53b7-43e2-b62f-10947586ac31" xsi:nil="true"/>
    <CorpSiteInstituteEnU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MainAuthor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CorpSiteZipAddress xmlns="8bbd4995-53b7-43e2-b62f-10947586ac31" xsi:nil="true"/>
    <CorpSiteVATNumber xmlns="8bbd4995-53b7-43e2-b62f-10947586ac31" xsi:nil="true"/>
    <CorpSiteProjectQA xmlns="8bbd4995-53b7-43e2-b62f-10947586ac31">
      <UserInfo>
        <DisplayName/>
        <AccountId xsi:nil="true"/>
        <AccountType/>
      </UserInfo>
    </CorpSiteProjectQA>
    <ArchiveStatus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  <lcf76f155ced4ddcb4097134ff3c332f xmlns="3ba0c5c5-7e56-42de-b0e7-a4e1f6d603bb">
      <Terms xmlns="http://schemas.microsoft.com/office/infopath/2007/PartnerControls"/>
    </lcf76f155ced4ddcb4097134ff3c332f>
    <CorpDocumentDate xmlns="8bbd4995-53b7-43e2-b62f-10947586ac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760C9E1DDD1489429E1D84225F39AF65" ma:contentTypeVersion="54" ma:contentTypeDescription="Create a new document." ma:contentTypeScope="" ma:versionID="0d7103435dfe0e8f875301f6eec2395a">
  <xsd:schema xmlns:xsd="http://www.w3.org/2001/XMLSchema" xmlns:xs="http://www.w3.org/2001/XMLSchema" xmlns:p="http://schemas.microsoft.com/office/2006/metadata/properties" xmlns:ns2="8bbd4995-53b7-43e2-b62f-10947586ac31" xmlns:ns3="3ba0c5c5-7e56-42de-b0e7-a4e1f6d603bb" xmlns:ns4="e17d68e7-3aed-405b-8ea4-7d85968b9974" targetNamespace="http://schemas.microsoft.com/office/2006/metadata/properties" ma:root="true" ma:fieldsID="0e4cd608ca614af976097329f3a34207" ns2:_="" ns3:_="" ns4:_="">
    <xsd:import namespace="8bbd4995-53b7-43e2-b62f-10947586ac31"/>
    <xsd:import namespace="3ba0c5c5-7e56-42de-b0e7-a4e1f6d603bb"/>
    <xsd:import namespace="e17d68e7-3aed-405b-8ea4-7d85968b9974"/>
    <xsd:element name="properties">
      <xsd:complexType>
        <xsd:sequence>
          <xsd:element name="documentManagement">
            <xsd:complexType>
              <xsd:all>
                <xsd:element ref="ns2:CorpWorkflowStatus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ReportNumber" minOccurs="0"/>
                <xsd:element ref="ns2:CorpSiteISBN" minOccurs="0"/>
                <xsd:element ref="ns2:CorpSiteMainAuthors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2:CorpSiteDocumentAuthor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ArchiveStatus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2:CorpWorkflowApproval" minOccurs="0"/>
                <xsd:element ref="ns2:CorpDocumen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CorpWorkflowStatus" ma:index="2" nillable="true" ma:displayName="Workflow Status" ma:internalName="CorpWorkflowStatus">
      <xsd:simpleType>
        <xsd:restriction base="dms:Text">
          <xsd:maxLength value="255"/>
        </xsd:restriction>
      </xsd:simpleType>
    </xsd:element>
    <xsd:element name="CorpSiteSubTitle" ma:index="3" nillable="true" ma:displayName="Sub Title" ma:internalName="CorpSiteSubTitle">
      <xsd:simpleType>
        <xsd:restriction base="dms:Text">
          <xsd:maxLength value="255"/>
        </xsd:restriction>
      </xsd:simpleType>
    </xsd:element>
    <xsd:element name="CorpSiteAccess" ma:index="4" nillable="true" ma:displayName="Access level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5" nillable="true" ma:displayName="Classification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6" nillable="true" ma:displayName="Tags" ma:internalName="CorpSiteTags">
      <xsd:simpleType>
        <xsd:restriction base="dms:Text">
          <xsd:maxLength value="255"/>
        </xsd:restriction>
      </xsd:simpleType>
    </xsd:element>
    <xsd:element name="CorpSiteReportNumber" ma:index="7" nillable="true" ma:displayName="Report Number" ma:internalName="CorpSiteReportNumber">
      <xsd:simpleType>
        <xsd:restriction base="dms:Text">
          <xsd:maxLength value="255"/>
        </xsd:restriction>
      </xsd:simpleType>
    </xsd:element>
    <xsd:element name="CorpSiteISBN" ma:index="8" nillable="true" ma:displayName="ISBN" ma:internalName="CorpSiteISBN">
      <xsd:simpleType>
        <xsd:restriction base="dms:Text">
          <xsd:maxLength value="255"/>
        </xsd:restriction>
      </xsd:simpleType>
    </xsd:element>
    <xsd:element name="CorpSiteMainAuthors" ma:index="9" nillable="true" ma:displayName="Hovedforfattere" ma:internalName="CorpSiteMainAuthors">
      <xsd:simpleType>
        <xsd:restriction base="dms:Text">
          <xsd:maxLength value="255"/>
        </xsd:restriction>
      </xsd:simpleType>
    </xsd:element>
    <xsd:element name="CorpSiteCoAuthors" ma:index="10" nillable="true" ma:displayName="Co Authors" ma:internalName="CorpSiteCoAuthors">
      <xsd:simpleType>
        <xsd:restriction base="dms:Text">
          <xsd:maxLength value="255"/>
        </xsd:restriction>
      </xsd:simpleType>
    </xsd:element>
    <xsd:element name="CorpSiteRecipientCompany" ma:index="11" nillable="true" ma:displayName="Recipient Company" ma:internalName="CorpSiteRecipientCompany">
      <xsd:simpleType>
        <xsd:restriction base="dms:Text">
          <xsd:maxLength value="255"/>
        </xsd:restriction>
      </xsd:simpleType>
    </xsd:element>
    <xsd:element name="CorpSiteRecipientPerson" ma:index="12" nillable="true" ma:displayName="Recipient Person" ma:internalName="CorpSiteRecipientPerson">
      <xsd:simpleType>
        <xsd:restriction base="dms:Text">
          <xsd:maxLength value="255"/>
        </xsd:restriction>
      </xsd:simpleType>
    </xsd:element>
    <xsd:element name="CorpSiteOurRef" ma:index="13" nillable="true" ma:displayName="Our Ref" ma:internalName="CorpSiteOurRef">
      <xsd:simpleType>
        <xsd:restriction base="dms:Text">
          <xsd:maxLength value="255"/>
        </xsd:restriction>
      </xsd:simpleType>
    </xsd:element>
    <xsd:element name="CorpSiteZipAddress" ma:index="14" nillable="true" ma:displayName="Address" ma:internalName="CorpSiteZipAddress">
      <xsd:simpleType>
        <xsd:restriction base="dms:Note">
          <xsd:maxLength value="255"/>
        </xsd:restriction>
      </xsd:simpleType>
    </xsd:element>
    <xsd:element name="CorpSiteZipContact" ma:index="15" nillable="true" ma:displayName="Contact" ma:internalName="CorpSiteZipContact">
      <xsd:simpleType>
        <xsd:restriction base="dms:Note">
          <xsd:maxLength value="255"/>
        </xsd:restriction>
      </xsd:simpleType>
    </xsd:element>
    <xsd:element name="CorpSiteVATNumber" ma:index="16" nillable="true" ma:displayName="VAT Number" ma:internalName="CorpSiteVATNumber">
      <xsd:simpleType>
        <xsd:restriction base="dms:Text">
          <xsd:maxLength value="255"/>
        </xsd:restriction>
      </xsd:simpleType>
    </xsd:element>
    <xsd:element name="CorpSiteInstituteEmail" ma:index="17" nillable="true" ma:displayName="Email Institute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18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19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20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21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22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23" nillable="true" ma:displayName="Phone Instutute" ma:internalName="CorpSiteInstitutePhone">
      <xsd:simpleType>
        <xsd:restriction base="dms:Text">
          <xsd:maxLength value="255"/>
        </xsd:restriction>
      </xsd:simpleType>
    </xsd:element>
    <xsd:element name="CorpSiteDocLanguage" ma:index="24" nillable="true" ma:displayName="Language" ma:internalName="CorpSiteDocLanguage">
      <xsd:simpleType>
        <xsd:restriction base="dms:Text">
          <xsd:maxLength value="255"/>
        </xsd:restriction>
      </xsd:simpleType>
    </xsd:element>
    <xsd:element name="CorpDocInstitute" ma:index="25" nillable="true" ma:displayName="Institute" ma:internalName="CorpDocInstitute">
      <xsd:simpleType>
        <xsd:restriction base="dms:Text">
          <xsd:maxLength value="255"/>
        </xsd:restriction>
      </xsd:simpleType>
    </xsd:element>
    <xsd:element name="CorpDocVersion" ma:index="26" nillable="true" ma:displayName="Version" ma:internalName="CorpDocVersion">
      <xsd:simpleType>
        <xsd:restriction base="dms:Text">
          <xsd:maxLength value="255"/>
        </xsd:restriction>
      </xsd:simpleType>
    </xsd:element>
    <xsd:element name="CorpSiteDocumentAuthor" ma:index="27" nillable="true" ma:displayName="Document Author" ma:hidden="true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QA" ma:index="32" nillable="true" ma:displayName="QA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33" nillable="true" ma:displayName="Project Own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34" nillable="true" ma:displayName="Project Lea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chiveStatus" ma:index="36" nillable="true" ma:displayName="Archive Status" ma:internalName="ArchiveStatus">
      <xsd:simpleType>
        <xsd:restriction base="dms:Text">
          <xsd:maxLength value="255"/>
        </xsd:restriction>
      </xsd:simpleType>
    </xsd:element>
    <xsd:element name="CorpWorkflowFeedback" ma:index="37" nillable="true" ma:displayName="Reviewal Status" ma:internalName="CorpWorkflowFeedback">
      <xsd:simpleType>
        <xsd:restriction base="dms:Text">
          <xsd:maxLength value="255"/>
        </xsd:restriction>
      </xsd:simpleType>
    </xsd:element>
    <xsd:element name="CorpSiteProjectNumber" ma:index="39" nillable="true" ma:displayName="Project Numb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40" nillable="true" ma:displayName="Project Name" ma:internalName="CorpSiteProjectName">
      <xsd:simpleType>
        <xsd:restriction base="dms:Text">
          <xsd:maxLength value="255"/>
        </xsd:restriction>
      </xsd:simpleType>
    </xsd:element>
    <xsd:element name="CorpWorkflowApproval" ma:index="59" nillable="true" ma:displayName="Approval Status" ma:internalName="CorpWorkflowApproval">
      <xsd:simpleType>
        <xsd:restriction base="dms:Text">
          <xsd:maxLength value="255"/>
        </xsd:restriction>
      </xsd:simpleType>
    </xsd:element>
    <xsd:element name="CorpDocumentDate" ma:index="60" nillable="true" ma:displayName="Dokumentdato" ma:internalName="CorpDocument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0c5c5-7e56-42de-b0e7-a4e1f6d60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47" nillable="true" ma:displayName="Tags" ma:internalName="MediaServiceAutoTags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54" nillable="true" ma:taxonomy="true" ma:internalName="lcf76f155ced4ddcb4097134ff3c332f" ma:taxonomyFieldName="MediaServiceImageTags" ma:displayName="Image Tags" ma:readOnly="false" ma:fieldId="{5cf76f15-5ced-4ddc-b409-7134ff3c332f}" ma:taxonomyMulti="true" ma:sspId="322a372c-f9c2-4fd8-9939-aea158435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5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d68e7-3aed-405b-8ea4-7d85968b9974" elementFormDefault="qualified">
    <xsd:import namespace="http://schemas.microsoft.com/office/2006/documentManagement/types"/>
    <xsd:import namespace="http://schemas.microsoft.com/office/infopath/2007/PartnerControls"/>
    <xsd:element name="SharedWithUsers" ma:index="5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55" nillable="true" ma:displayName="Taxonomy Catch All Column" ma:hidden="true" ma:list="{1c6cceff-e09c-4d6b-87d4-1eb21f240f7b}" ma:internalName="TaxCatchAll" ma:showField="CatchAllData" ma:web="e17d68e7-3aed-405b-8ea4-7d85968b9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3593F8-BB7E-4334-A336-9BBD1F441E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C5171B-1060-42CB-9782-65684B412A21}">
  <ds:schemaRefs>
    <ds:schemaRef ds:uri="3ba0c5c5-7e56-42de-b0e7-a4e1f6d603bb"/>
    <ds:schemaRef ds:uri="8bbd4995-53b7-43e2-b62f-10947586ac31"/>
    <ds:schemaRef ds:uri="e17d68e7-3aed-405b-8ea4-7d85968b99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3BC8DC1-DE26-4009-B2A0-15C43CB389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d4995-53b7-43e2-b62f-10947586ac31"/>
    <ds:schemaRef ds:uri="3ba0c5c5-7e56-42de-b0e7-a4e1f6d603bb"/>
    <ds:schemaRef ds:uri="e17d68e7-3aed-405b-8ea4-7d85968b9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ee68ff4-e554-434b-b800-e36c930c6276}" enabled="1" method="Standard" siteId="{e1f00f39-6041-45b0-b309-e0210d8b32a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4183</TotalTime>
  <Words>1809</Words>
  <Application>Microsoft Office PowerPoint</Application>
  <PresentationFormat>Widescreen</PresentationFormat>
  <Paragraphs>173</Paragraphs>
  <Slides>22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22</vt:i4>
      </vt:variant>
    </vt:vector>
  </HeadingPairs>
  <TitlesOfParts>
    <vt:vector size="25" baseType="lpstr">
      <vt:lpstr>Office Theme</vt:lpstr>
      <vt:lpstr>SINTEF Lys</vt:lpstr>
      <vt:lpstr>1_SINTEF Lys</vt:lpstr>
      <vt:lpstr>A Service-Dominant Logic perspective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Ragnhild Halvorsrud</dc:creator>
  <cp:lastModifiedBy>Kristine Gjermestad</cp:lastModifiedBy>
  <cp:revision>63</cp:revision>
  <cp:lastPrinted>2025-03-11T14:07:34Z</cp:lastPrinted>
  <dcterms:created xsi:type="dcterms:W3CDTF">2023-10-26T12:36:45Z</dcterms:created>
  <dcterms:modified xsi:type="dcterms:W3CDTF">2026-01-14T13:31:47Z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0x01010031B82B69D2361148B4D8F7EC156802130800760C9E1DDD1489429E1D84225F39AF65</vt:lpwstr>
  </property>
  <property fmtid="{D5CDD505-2E9C-101B-9397-08002B2CF9AE}" pid="3" name="MediaServiceImageTags">
    <vt:lpwstr/>
  </property>
</Properties>
</file>