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19"/>
  </p:notesMasterIdLst>
  <p:sldIdLst>
    <p:sldId id="3948" r:id="rId7"/>
    <p:sldId id="3982" r:id="rId8"/>
    <p:sldId id="3975" r:id="rId9"/>
    <p:sldId id="3971" r:id="rId10"/>
    <p:sldId id="3980" r:id="rId11"/>
    <p:sldId id="3963" r:id="rId12"/>
    <p:sldId id="3960" r:id="rId13"/>
    <p:sldId id="3957" r:id="rId14"/>
    <p:sldId id="3961" r:id="rId15"/>
    <p:sldId id="3962" r:id="rId16"/>
    <p:sldId id="3981" r:id="rId17"/>
    <p:sldId id="3985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F66DC-D9A0-4A15-B669-25BBC9907D46}" v="1" dt="2026-01-13T13:58:15.005"/>
    <p1510:client id="{E829D487-145E-275E-85EF-E08CDAEA860F}" v="6" dt="2026-01-14T13:31:5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0" y="48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829D487-145E-275E-85EF-E08CDAEA860F}"/>
    <pc:docChg chg="modSld">
      <pc:chgData name="" userId="" providerId="" clId="Web-{E829D487-145E-275E-85EF-E08CDAEA860F}" dt="2026-01-14T13:31:53.299" v="1" actId="20577"/>
      <pc:docMkLst>
        <pc:docMk/>
      </pc:docMkLst>
      <pc:sldChg chg="modSp">
        <pc:chgData name="" userId="" providerId="" clId="Web-{E829D487-145E-275E-85EF-E08CDAEA860F}" dt="2026-01-14T13:31:53.299" v="1" actId="20577"/>
        <pc:sldMkLst>
          <pc:docMk/>
          <pc:sldMk cId="3354769652" sldId="3948"/>
        </pc:sldMkLst>
        <pc:spChg chg="mod">
          <ac:chgData name="" userId="" providerId="" clId="Web-{E829D487-145E-275E-85EF-E08CDAEA860F}" dt="2026-01-14T13:31:53.299" v="1" actId="20577"/>
          <ac:spMkLst>
            <pc:docMk/>
            <pc:sldMk cId="3354769652" sldId="3948"/>
            <ac:spMk id="7" creationId="{87BD6F90-5B64-D51A-F454-1B60984394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1-59091-7_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Kidney cancer patient journey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Anna Grøndahl Larsen, SINTEF Digital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Dec 1, 2025</a:t>
            </a:r>
            <a:endParaRPr lang="en-GB" sz="16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journey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Kidney cancer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661500" y="170113"/>
            <a:ext cx="150183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Case study 1</a:t>
            </a:r>
            <a:endParaRPr lang="en-GB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580640" y="170113"/>
            <a:ext cx="7892098" cy="40011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GB" sz="2000" dirty="0"/>
              <a:t>Related toolbox element: Method 2 - </a:t>
            </a:r>
            <a:r>
              <a:rPr lang="en-US" sz="2000" dirty="0"/>
              <a:t>Mapping of patient journey (CJA)</a:t>
            </a:r>
            <a:endParaRPr lang="nb-NO" sz="20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01853" y="6059648"/>
            <a:ext cx="1777325" cy="699118"/>
            <a:chOff x="10161756" y="5895176"/>
            <a:chExt cx="1777325" cy="699118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065" y="609600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161756" y="589517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1DD8-2372-F1F9-BC86-491ACCAC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EE07-48AA-9AE7-8BA9-98DA9256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(4/4)</a:t>
            </a:r>
            <a:endParaRPr lang="nb-NO" sz="3600"/>
          </a:p>
        </p:txBody>
      </p:sp>
      <p:pic>
        <p:nvPicPr>
          <p:cNvPr id="7" name="Bilde 6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D2E7175B-0947-D35B-190A-CDAA2FB9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5" y="1728522"/>
            <a:ext cx="10979593" cy="41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Larsen, A.G., Halvorsrud, R., Berg, R.E., Vesinurm, M. (2024). Dual perspective modelling of patient pathways: A case study on kidney cancer. In: Särestöniemi, M., et al. Digital Health and Wireless Solutions. NCDHWS 2024. Communications in Computer and Information Science (</a:t>
            </a:r>
            <a:r>
              <a:rPr lang="en-GB" sz="2400" dirty="0" err="1">
                <a:hlinkClick r:id="rId3"/>
              </a:rPr>
              <a:t>CCIS,volume</a:t>
            </a:r>
            <a:r>
              <a:rPr lang="en-GB" sz="2400" dirty="0">
                <a:hlinkClick r:id="rId3"/>
              </a:rPr>
              <a:t> 2084)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n=4 kidney cancer patients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Norway</a:t>
            </a:r>
          </a:p>
          <a:p>
            <a:pPr lvl="1"/>
            <a:r>
              <a:rPr lang="en-GB" dirty="0"/>
              <a:t>When: 2022-2023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Anna G. Larsen, SINTEF Digital</a:t>
            </a:r>
          </a:p>
          <a:p>
            <a:pPr lvl="1"/>
            <a:r>
              <a:rPr lang="en-GB" dirty="0"/>
              <a:t>Kristine Gjermestad, SINTEF Digital</a:t>
            </a:r>
          </a:p>
          <a:p>
            <a:pPr lvl="1"/>
            <a:r>
              <a:rPr lang="en-GB" dirty="0"/>
              <a:t>Ragnhild Halvorsrud, SINTEF Digital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Data collection: Longitudinal study consisting of a start interview, a structured diary for detailed mapping of the patient journey, and a debrief interview</a:t>
            </a:r>
          </a:p>
          <a:p>
            <a:pPr lvl="1"/>
            <a:r>
              <a:rPr lang="en-GB" dirty="0"/>
              <a:t>Data analysis: Touchpoints were identified and categorized across diary and interview data. The resulting data was used to describe and model the kidney cancer patient journey using CJML.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show an overview of one patient journey, including description and diagrams. </a:t>
            </a:r>
          </a:p>
          <a:p>
            <a:pPr marL="0" indent="0">
              <a:buNone/>
            </a:pPr>
            <a:r>
              <a:rPr lang="en-GB" sz="2400" dirty="0"/>
              <a:t>The diagram spans 4 pages.</a:t>
            </a: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101B-8428-267E-7C13-3AB346C2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838-BF52-4196-7AE3-BC9638BA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 dirty="0"/>
              <a:t>Description of patient journey</a:t>
            </a:r>
            <a:endParaRPr lang="nb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2B71-4332-39AD-B4EE-BD7C91EE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329"/>
            <a:ext cx="10515600" cy="476263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The patient was in his fifties, worked full-time, and lived a busy life. </a:t>
            </a:r>
          </a:p>
          <a:p>
            <a:r>
              <a:rPr lang="en-US"/>
              <a:t>His patient journey began when he experienced severe abdominal pain while travelling. He visited a local emergency care unit and was subsequently referred to the nearest hospital, where he was diagnosed with an incarcerated hernia. Simultaneously, a CT scan revealed a tumor in his kidney. Consequently, the hospital referred the patient to his hometown hospital for follow-up and further evaluation. </a:t>
            </a:r>
          </a:p>
          <a:p>
            <a:r>
              <a:rPr lang="en-US"/>
              <a:t>Some weeks later, the patient was notified of a follow-up appointment at the Department of Urology at his hometown hospital. After some back and forth, including further consultations and testing, the patient received notifications about preoperative assessment and surgery appointments. </a:t>
            </a:r>
          </a:p>
          <a:p>
            <a:r>
              <a:rPr lang="en-US"/>
              <a:t>Approximately ten days post-surgery the patient received a phone call from the operating surgeon, informing him that he was considered cancer-free. This was confirmed during a scheduled hospital appointment a few weeks later, after which the patient was put on a schedule for half-yearly CT-scans as a routine post-surgery check-up.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7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A872-E5FC-FF05-4B3E-BEB863FC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8BB2-A30F-DA72-43EE-7E4932F2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(1/4)</a:t>
            </a:r>
            <a:endParaRPr lang="nb-NO" sz="3600"/>
          </a:p>
        </p:txBody>
      </p:sp>
      <p:pic>
        <p:nvPicPr>
          <p:cNvPr id="4" name="Bilde 3" descr="Et bilde som inneholder tekst, Font, nummer, line&#10;&#10;KI-generert innhold kan være feil.">
            <a:extLst>
              <a:ext uri="{FF2B5EF4-FFF2-40B4-BE49-F238E27FC236}">
                <a16:creationId xmlns:a16="http://schemas.microsoft.com/office/drawing/2014/main" id="{AD61B140-36E4-D4A1-E3D6-3AEB0B2B1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" y="1699364"/>
            <a:ext cx="10693222" cy="42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AA93-FC22-5DF2-784B-6D963579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D659-E0F6-3FDF-8B8C-92F75FFC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(2/4)</a:t>
            </a:r>
            <a:endParaRPr lang="nb-NO" sz="3600"/>
          </a:p>
        </p:txBody>
      </p:sp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8ADEE476-D74D-6054-E4AA-672D36D87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2" y="1770746"/>
            <a:ext cx="10515600" cy="42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B3402-8611-956A-A091-B233FF08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80E0-7A10-DF69-81E4-12078B1E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" y="184361"/>
            <a:ext cx="10515600" cy="818468"/>
          </a:xfrm>
        </p:spPr>
        <p:txBody>
          <a:bodyPr>
            <a:normAutofit/>
          </a:bodyPr>
          <a:lstStyle/>
          <a:p>
            <a:r>
              <a:rPr lang="en-GB" sz="3600"/>
              <a:t>Diagram of kidney cancer patient journey kidney (3/4)</a:t>
            </a:r>
            <a:endParaRPr lang="nb-NO" sz="3600"/>
          </a:p>
        </p:txBody>
      </p:sp>
      <p:pic>
        <p:nvPicPr>
          <p:cNvPr id="6" name="Bilde 5" descr="Et bilde som inneholder tekst, Font, line, nummer&#10;&#10;KI-generert innhold kan være feil.">
            <a:extLst>
              <a:ext uri="{FF2B5EF4-FFF2-40B4-BE49-F238E27FC236}">
                <a16:creationId xmlns:a16="http://schemas.microsoft.com/office/drawing/2014/main" id="{3B7DCA09-CE99-3D86-0B5D-54FA04637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1" y="1676554"/>
            <a:ext cx="10484712" cy="41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17d68e7-3aed-405b-8ea4-7d85968b9974"/>
    <ds:schemaRef ds:uri="http://schemas.microsoft.com/office/2006/documentManagement/types"/>
    <ds:schemaRef ds:uri="8bbd4995-53b7-43e2-b62f-10947586ac31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B65674-3E1C-452E-8F7E-F83859B87E53}"/>
</file>

<file path=customXml/itemProps3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574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Office Theme</vt:lpstr>
      <vt:lpstr>SINTEF Lys</vt:lpstr>
      <vt:lpstr>1_SINTEF Lys</vt:lpstr>
      <vt:lpstr>Kidney cancer patient journey </vt:lpstr>
      <vt:lpstr>PowerPoint-presentasjon</vt:lpstr>
      <vt:lpstr>PowerPoint-presentasjon</vt:lpstr>
      <vt:lpstr>PowerPoint-presentasjon</vt:lpstr>
      <vt:lpstr>PowerPoint-presentasjon</vt:lpstr>
      <vt:lpstr>Description of patient journey</vt:lpstr>
      <vt:lpstr>Diagram of kidney cancer patient journey kidney (1/4)</vt:lpstr>
      <vt:lpstr>Diagram of kidney cancer patient journey kidney (2/4)</vt:lpstr>
      <vt:lpstr>Diagram of kidney cancer patient journey kidney (3/4)</vt:lpstr>
      <vt:lpstr>Diagram of kidney cancer patient journey kidney (4/4)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Kristine Gjermestad</cp:lastModifiedBy>
  <cp:revision>14</cp:revision>
  <cp:lastPrinted>2025-03-11T14:07:34Z</cp:lastPrinted>
  <dcterms:created xsi:type="dcterms:W3CDTF">2023-10-26T12:36:45Z</dcterms:created>
  <dcterms:modified xsi:type="dcterms:W3CDTF">2026-01-14T13:31:56Z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