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33"/>
  </p:notesMasterIdLst>
  <p:sldIdLst>
    <p:sldId id="3948" r:id="rId7"/>
    <p:sldId id="3982" r:id="rId8"/>
    <p:sldId id="3975" r:id="rId9"/>
    <p:sldId id="3971" r:id="rId10"/>
    <p:sldId id="3980" r:id="rId11"/>
    <p:sldId id="256" r:id="rId12"/>
    <p:sldId id="257" r:id="rId13"/>
    <p:sldId id="259" r:id="rId14"/>
    <p:sldId id="261" r:id="rId15"/>
    <p:sldId id="266" r:id="rId16"/>
    <p:sldId id="260" r:id="rId17"/>
    <p:sldId id="262" r:id="rId18"/>
    <p:sldId id="267" r:id="rId19"/>
    <p:sldId id="268" r:id="rId20"/>
    <p:sldId id="265" r:id="rId21"/>
    <p:sldId id="272" r:id="rId22"/>
    <p:sldId id="264" r:id="rId23"/>
    <p:sldId id="269" r:id="rId24"/>
    <p:sldId id="270" r:id="rId25"/>
    <p:sldId id="273" r:id="rId26"/>
    <p:sldId id="274" r:id="rId27"/>
    <p:sldId id="275" r:id="rId28"/>
    <p:sldId id="3986" r:id="rId29"/>
    <p:sldId id="3987" r:id="rId30"/>
    <p:sldId id="3981" r:id="rId31"/>
    <p:sldId id="3985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863F78-0DD3-4779-350A-7D176B8E5A73}" name="Miettinen Essi" initials="ME" userId="S::essi.miettinen@aalto.fi::593ff2b8-c77c-4a99-a766-6d44f14caa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963"/>
    <a:srgbClr val="7EC376"/>
    <a:srgbClr val="5B9BD5"/>
    <a:srgbClr val="A6C9E8"/>
    <a:srgbClr val="FFCCCC"/>
    <a:srgbClr val="9999FF"/>
    <a:srgbClr val="C8E6C9"/>
    <a:srgbClr val="FF99FF"/>
    <a:srgbClr val="4472C4"/>
    <a:srgbClr val="F7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955F2-1B2D-6987-050E-840C62624B1E}" v="18" dt="2026-01-20T14:34:44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3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422"/>
      </p:cViewPr>
      <p:guideLst>
        <p:guide orient="horz" pos="3929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e Gjermestad" userId="S::kristine.gjermestad@sintef.no::ab376bc2-563a-44cd-8008-8395aad23542" providerId="AD" clId="Web-{D13955F2-1B2D-6987-050E-840C62624B1E}"/>
    <pc:docChg chg="modSld">
      <pc:chgData name="Kristine Gjermestad" userId="S::kristine.gjermestad@sintef.no::ab376bc2-563a-44cd-8008-8395aad23542" providerId="AD" clId="Web-{D13955F2-1B2D-6987-050E-840C62624B1E}" dt="2026-01-20T14:34:43.207" v="6" actId="20577"/>
      <pc:docMkLst>
        <pc:docMk/>
      </pc:docMkLst>
      <pc:sldChg chg="addSp modSp">
        <pc:chgData name="Kristine Gjermestad" userId="S::kristine.gjermestad@sintef.no::ab376bc2-563a-44cd-8008-8395aad23542" providerId="AD" clId="Web-{D13955F2-1B2D-6987-050E-840C62624B1E}" dt="2026-01-20T14:34:43.207" v="6" actId="20577"/>
        <pc:sldMkLst>
          <pc:docMk/>
          <pc:sldMk cId="3354769652" sldId="3948"/>
        </pc:sldMkLst>
        <pc:spChg chg="add mod">
          <ac:chgData name="Kristine Gjermestad" userId="S::kristine.gjermestad@sintef.no::ab376bc2-563a-44cd-8008-8395aad23542" providerId="AD" clId="Web-{D13955F2-1B2D-6987-050E-840C62624B1E}" dt="2026-01-20T14:34:43.207" v="6" actId="20577"/>
          <ac:spMkLst>
            <pc:docMk/>
            <pc:sldMk cId="3354769652" sldId="3948"/>
            <ac:spMk id="9" creationId="{02192538-0EBA-AC7D-8EC8-E4446E014A00}"/>
          </ac:spMkLst>
        </pc:spChg>
      </pc:sldChg>
    </pc:docChg>
  </pc:docChgLst>
  <pc:docChgLst>
    <pc:chgData name="Kristine Gjermestad" userId="S::kristine.gjermestad@sintef.no::ab376bc2-563a-44cd-8008-8395aad23542" providerId="AD" clId="Web-{AC258C83-3E28-70FC-89F0-E59CBFF2ECA4}"/>
    <pc:docChg chg="modSld">
      <pc:chgData name="Kristine Gjermestad" userId="S::kristine.gjermestad@sintef.no::ab376bc2-563a-44cd-8008-8395aad23542" providerId="AD" clId="Web-{AC258C83-3E28-70FC-89F0-E59CBFF2ECA4}" dt="2026-01-14T13:34:16.168" v="3" actId="14100"/>
      <pc:docMkLst>
        <pc:docMk/>
      </pc:docMkLst>
      <pc:sldChg chg="modSp">
        <pc:chgData name="Kristine Gjermestad" userId="S::kristine.gjermestad@sintef.no::ab376bc2-563a-44cd-8008-8395aad23542" providerId="AD" clId="Web-{AC258C83-3E28-70FC-89F0-E59CBFF2ECA4}" dt="2026-01-14T13:34:16.168" v="3" actId="14100"/>
        <pc:sldMkLst>
          <pc:docMk/>
          <pc:sldMk cId="3354769652" sldId="3948"/>
        </pc:sldMkLst>
        <pc:spChg chg="mod">
          <ac:chgData name="Kristine Gjermestad" userId="S::kristine.gjermestad@sintef.no::ab376bc2-563a-44cd-8008-8395aad23542" providerId="AD" clId="Web-{AC258C83-3E28-70FC-89F0-E59CBFF2ECA4}" dt="2026-01-14T13:34:16.168" v="3" actId="14100"/>
          <ac:spMkLst>
            <pc:docMk/>
            <pc:sldMk cId="3354769652" sldId="3948"/>
            <ac:spMk id="7" creationId="{87BD6F90-5B64-D51A-F454-1B60984394C7}"/>
          </ac:spMkLst>
        </pc:spChg>
      </pc:sldChg>
    </pc:docChg>
  </pc:docChgLst>
  <pc:docChgLst>
    <pc:chgData name="Kristine Gjermestad" userId="S::kristine.gjermestad@sintef.no::ab376bc2-563a-44cd-8008-8395aad23542" providerId="AD" clId="Web-{B7547818-E71A-2079-C837-8252D7CA3631}"/>
    <pc:docChg chg="modSld">
      <pc:chgData name="Kristine Gjermestad" userId="S::kristine.gjermestad@sintef.no::ab376bc2-563a-44cd-8008-8395aad23542" providerId="AD" clId="Web-{B7547818-E71A-2079-C837-8252D7CA3631}" dt="2026-01-14T11:15:08.617" v="3" actId="20577"/>
      <pc:docMkLst>
        <pc:docMk/>
      </pc:docMkLst>
      <pc:sldChg chg="modSp">
        <pc:chgData name="Kristine Gjermestad" userId="S::kristine.gjermestad@sintef.no::ab376bc2-563a-44cd-8008-8395aad23542" providerId="AD" clId="Web-{B7547818-E71A-2079-C837-8252D7CA3631}" dt="2026-01-14T11:15:08.617" v="3" actId="20577"/>
        <pc:sldMkLst>
          <pc:docMk/>
          <pc:sldMk cId="3354769652" sldId="3948"/>
        </pc:sldMkLst>
        <pc:spChg chg="mod">
          <ac:chgData name="Kristine Gjermestad" userId="S::kristine.gjermestad@sintef.no::ab376bc2-563a-44cd-8008-8395aad23542" providerId="AD" clId="Web-{B7547818-E71A-2079-C837-8252D7CA3631}" dt="2026-01-14T11:15:08.617" v="3" actId="20577"/>
          <ac:spMkLst>
            <pc:docMk/>
            <pc:sldMk cId="3354769652" sldId="3948"/>
            <ac:spMk id="7" creationId="{87BD6F90-5B64-D51A-F454-1B60984394C7}"/>
          </ac:spMkLst>
        </pc:spChg>
      </pc:sldChg>
    </pc:docChg>
  </pc:docChgLst>
  <pc:docChgLst>
    <pc:chgData name="Kristine Gjermestad" userId="S::kristine.gjermestad@sintef.no::ab376bc2-563a-44cd-8008-8395aad23542" providerId="AD" clId="Web-{33990FA3-DD6F-E2A0-D20E-E183455EAABB}"/>
    <pc:docChg chg="modSld">
      <pc:chgData name="Kristine Gjermestad" userId="S::kristine.gjermestad@sintef.no::ab376bc2-563a-44cd-8008-8395aad23542" providerId="AD" clId="Web-{33990FA3-DD6F-E2A0-D20E-E183455EAABB}" dt="2026-01-14T11:39:51.476" v="3" actId="1076"/>
      <pc:docMkLst>
        <pc:docMk/>
      </pc:docMkLst>
      <pc:sldChg chg="addSp modSp">
        <pc:chgData name="Kristine Gjermestad" userId="S::kristine.gjermestad@sintef.no::ab376bc2-563a-44cd-8008-8395aad23542" providerId="AD" clId="Web-{33990FA3-DD6F-E2A0-D20E-E183455EAABB}" dt="2026-01-14T11:39:51.476" v="3" actId="1076"/>
        <pc:sldMkLst>
          <pc:docMk/>
          <pc:sldMk cId="3354769652" sldId="3948"/>
        </pc:sldMkLst>
        <pc:spChg chg="add">
          <ac:chgData name="Kristine Gjermestad" userId="S::kristine.gjermestad@sintef.no::ab376bc2-563a-44cd-8008-8395aad23542" providerId="AD" clId="Web-{33990FA3-DD6F-E2A0-D20E-E183455EAABB}" dt="2026-01-14T11:39:23.445" v="0"/>
          <ac:spMkLst>
            <pc:docMk/>
            <pc:sldMk cId="3354769652" sldId="3948"/>
            <ac:spMk id="8" creationId="{683423AD-3EF2-C45A-2F3B-BD26C4E09F94}"/>
          </ac:spMkLst>
        </pc:spChg>
        <pc:grpChg chg="add mod">
          <ac:chgData name="Kristine Gjermestad" userId="S::kristine.gjermestad@sintef.no::ab376bc2-563a-44cd-8008-8395aad23542" providerId="AD" clId="Web-{33990FA3-DD6F-E2A0-D20E-E183455EAABB}" dt="2026-01-14T11:39:51.476" v="3" actId="1076"/>
          <ac:grpSpMkLst>
            <pc:docMk/>
            <pc:sldMk cId="3354769652" sldId="3948"/>
            <ac:grpSpMk id="4" creationId="{5C631411-0236-6B76-80C1-0E9551724DAA}"/>
          </ac:grpSpMkLst>
        </pc:grpChg>
        <pc:picChg chg="add">
          <ac:chgData name="Kristine Gjermestad" userId="S::kristine.gjermestad@sintef.no::ab376bc2-563a-44cd-8008-8395aad23542" providerId="AD" clId="Web-{33990FA3-DD6F-E2A0-D20E-E183455EAABB}" dt="2026-01-14T11:39:23.445" v="0"/>
          <ac:picMkLst>
            <pc:docMk/>
            <pc:sldMk cId="3354769652" sldId="3948"/>
            <ac:picMk id="5" creationId="{F13DC5D5-1923-CF1D-4493-FE97E2494F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33C-3AA1-4874-9D0B-76E6150BAF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1B66-EEAF-4134-B938-41A5B997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732-DB9F-0F2E-C372-D0280A57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F83A-0AC3-51D1-84B3-B53D894FF0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4C0B-47C2-1B97-8D4C-978AAF62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FA4-2590-7AD8-F790-B4AFED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BA0-6341-EA42-A267-FDCB44C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5A-53B1-CAD3-939B-B5FBF7F4E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DB7A-7633-A8BE-24A1-F6FCFCC5C1A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627-C47E-B998-7CE5-B58B029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101-2CD0-AF9B-8053-B9C311C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F919-CA95-EDA5-2D99-1118E9B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91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7FBD-B743-E330-029A-62A3A8480B0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9952-2875-5135-8802-D08DA4775F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E532-C64E-78F0-694A-09AC03C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F9AC-3C38-B4BC-E48B-6D7A1E83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213F-DE9E-7B88-05FD-42F0D78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7283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86740" y="2424685"/>
            <a:ext cx="11230205" cy="2081394"/>
          </a:xfrm>
          <a:noFill/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br>
              <a:rPr lang="nb-NO"/>
            </a:br>
            <a:r>
              <a:rPr lang="nb-NO"/>
              <a:t>sdfsdf 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5840" y="4576134"/>
            <a:ext cx="10036903" cy="1895785"/>
          </a:xfrm>
        </p:spPr>
        <p:txBody>
          <a:bodyPr/>
          <a:lstStyle>
            <a:lvl1pPr marL="180000" indent="0" algn="l" defTabSz="9145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400" kern="120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Ola Nordmann</a:t>
            </a:r>
          </a:p>
        </p:txBody>
      </p:sp>
      <p:pic>
        <p:nvPicPr>
          <p:cNvPr id="12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79759300-AAF4-3BF5-79F3-66412039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6016856"/>
            <a:ext cx="1358087" cy="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3BC87-2B79-49D8-C75C-0DD07CE2D5BB}"/>
              </a:ext>
            </a:extLst>
          </p:cNvPr>
          <p:cNvSpPr txBox="1"/>
          <p:nvPr userDrawn="1"/>
        </p:nvSpPr>
        <p:spPr>
          <a:xfrm>
            <a:off x="10639426" y="6495276"/>
            <a:ext cx="151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Copyright © SINTEF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12CAA-4597-01E3-48EF-F5E245F12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607" y="179748"/>
            <a:ext cx="3285631" cy="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129742" y="2706389"/>
            <a:ext cx="9931043" cy="1427223"/>
          </a:xfrm>
          <a:solidFill>
            <a:schemeClr val="bg1"/>
          </a:solidFill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892" y="4695515"/>
            <a:ext cx="3888486" cy="688522"/>
          </a:xfrm>
        </p:spPr>
        <p:txBody>
          <a:bodyPr/>
          <a:lstStyle>
            <a:lvl1pPr marL="18000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72699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71002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544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3A5-6238-5CB9-A640-652633F41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398-66F0-E475-DE95-F21C0D3C6E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7623-C77C-899B-F680-C8043DC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B4A6-ED27-7855-DA21-F5B902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839-A7F6-A2AD-2A02-3593136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9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01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7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90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63250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8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  <p:pic>
        <p:nvPicPr>
          <p:cNvPr id="7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4C957E1B-D03B-477B-8E7D-59BABA760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40" y="5897828"/>
            <a:ext cx="1659485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506E-A3DC-461B-880C-054BDFEFCC08}"/>
              </a:ext>
            </a:extLst>
          </p:cNvPr>
          <p:cNvSpPr txBox="1"/>
          <p:nvPr userDrawn="1"/>
        </p:nvSpPr>
        <p:spPr>
          <a:xfrm>
            <a:off x="10334625" y="6495276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Copyright © SINTEF 2022</a:t>
            </a:r>
          </a:p>
        </p:txBody>
      </p:sp>
    </p:spTree>
    <p:extLst>
      <p:ext uri="{BB962C8B-B14F-4D97-AF65-F5344CB8AC3E}">
        <p14:creationId xmlns:p14="http://schemas.microsoft.com/office/powerpoint/2010/main" val="247212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9716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3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23E-52A6-6053-B133-14D62BA4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C461-81DE-5B5C-B0C1-960DD9E3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04E4-04EC-F55A-3150-24BCFE5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9E0F-48E3-9092-4BEA-E8ACE386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E0E4-13E8-B165-A088-632650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9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65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6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9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A089-DABE-F191-ACCC-867DF9DB5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D502-F796-ED95-268F-B71B050D0B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37C-3DDB-F677-FAA7-F7FA1845F6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D9FF-98A7-F3CC-7B91-105A9A0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9FFF-419A-0838-5281-13754CE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BD0-7B85-43B9-2547-E1DDC803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14E-7460-1B1C-03D7-F0D29A61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A9FDD-12E7-6A1B-1726-6CA21F6987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7AF6-4BA1-6CEC-968F-81189E79BE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E396-F66A-490A-ED96-2AB8FD0A80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69D1A-39A6-2B86-7FE7-7A928CF2B7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955F5-4D00-1AC0-DF3E-F9C4394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4560-5E59-6990-2C6F-F1C1A8F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D83D-A596-4FBE-8C30-DD9803C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E871-707E-9384-FD2A-EDE76E900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4A9F-651D-571F-2D22-57505F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0F47-9979-F931-D4B5-2ACEF85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069D5-C36A-D6C0-89D2-FFE92D8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0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84114-4895-C774-0F48-1B47965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373D-48AD-5A1A-863A-71396CA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240-9051-23B4-C7DA-A501280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478C-CA8B-0CA0-3457-43F733D9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7569-0B31-7653-B957-A566295A4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D2B7E-4F60-9887-497C-6B8C1965ED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0BCB9-C648-21EE-EF5F-C84B686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6E80-5E03-622F-BC56-30C5EAD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90C5-AF95-2A9A-6F3B-08921D98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8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36C-F4C8-0FE6-5D90-7B8A94F62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D5E24-9E65-E778-B5F3-7201405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8D00-8633-3122-B6B4-7531F80C98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172A-AEBA-2646-4BA2-8702E3D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2BF3-87F3-B3F0-7E2E-727F84F6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47EC1-22B0-D173-70F0-70F55175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07790-A1D4-B379-0124-5BE89FD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05A3-2801-7AA2-4C97-DC4FD127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FF63-C7BC-9190-2106-A19A9DF53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C4BF-8077-4AB4-98D8-33BF85F7AC0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67D-0CF9-3120-A37C-BD0DB855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1F95-791D-7F9A-ED85-AA63A8DE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AA5B-BB66-4E6E-B557-78F2939AC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65149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7A6B1-9FB3-3FD9-BE7F-AFBB620A4D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336779" y="6251524"/>
            <a:ext cx="765264" cy="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B33E1DD-7084-4FD3-AB2B-B00D756A4F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9" y="6321118"/>
            <a:ext cx="584551" cy="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31.png"/><Relationship Id="rId10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cjml.no/health" TargetMode="Externa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031-59091-7_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153-386D-D098-0BD5-F14273D1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1642731"/>
            <a:ext cx="10924037" cy="992510"/>
          </a:xfrm>
        </p:spPr>
        <p:txBody>
          <a:bodyPr anchor="ctr">
            <a:normAutofit/>
          </a:bodyPr>
          <a:lstStyle/>
          <a:p>
            <a:r>
              <a:rPr lang="en-GB" dirty="0"/>
              <a:t>Kidney cancer patient pathway 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6CFE-5A64-516F-2FC4-A4B911AA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80" y="3332285"/>
            <a:ext cx="6703521" cy="2119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Responsible:	Märt Vesinurm, Aalto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Date:		Dec 1,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Version: 		v2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Type:		Patient pathway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Health condition:	Kidney cancer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Language: 		English</a:t>
            </a:r>
          </a:p>
        </p:txBody>
      </p:sp>
      <p:pic>
        <p:nvPicPr>
          <p:cNvPr id="6" name="Picture 5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C569EA5-931D-8279-AE70-0E3FFA0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D6F90-5B64-D51A-F454-1B60984394C7}"/>
              </a:ext>
            </a:extLst>
          </p:cNvPr>
          <p:cNvSpPr txBox="1"/>
          <p:nvPr/>
        </p:nvSpPr>
        <p:spPr>
          <a:xfrm>
            <a:off x="731838" y="170113"/>
            <a:ext cx="15547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Case study 3</a:t>
            </a:r>
            <a:endParaRPr lang="en-GB" sz="2000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5C631411-0236-6B76-80C1-0E9551724DAA}"/>
              </a:ext>
            </a:extLst>
          </p:cNvPr>
          <p:cNvGrpSpPr/>
          <p:nvPr/>
        </p:nvGrpSpPr>
        <p:grpSpPr>
          <a:xfrm>
            <a:off x="10360408" y="6065650"/>
            <a:ext cx="1777325" cy="699118"/>
            <a:chOff x="10427643" y="5830326"/>
            <a:chExt cx="1777325" cy="69911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3DC5D5-1923-CF1D-4493-FE97E2494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7952" y="6031151"/>
              <a:ext cx="1261757" cy="498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83423AD-3EF2-C45A-2F3B-BD26C4E09F94}"/>
                </a:ext>
              </a:extLst>
            </p:cNvPr>
            <p:cNvSpPr txBox="1"/>
            <p:nvPr/>
          </p:nvSpPr>
          <p:spPr>
            <a:xfrm>
              <a:off x="10427643" y="5830326"/>
              <a:ext cx="1777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3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4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5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7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/>
                <a:t>© The authors, Pathway, 2025</a:t>
              </a: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2192538-0EBA-AC7D-8EC8-E4446E014A00}"/>
              </a:ext>
            </a:extLst>
          </p:cNvPr>
          <p:cNvSpPr txBox="1"/>
          <p:nvPr/>
        </p:nvSpPr>
        <p:spPr>
          <a:xfrm>
            <a:off x="2580640" y="170113"/>
            <a:ext cx="7892098" cy="400110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Text" lastClr="00000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9pPr>
          </a:lstStyle>
          <a:p>
            <a:r>
              <a:rPr lang="en-GB" sz="2000" dirty="0"/>
              <a:t>Related toolbox element: </a:t>
            </a:r>
            <a:r>
              <a:rPr lang="en-GB" sz="2000" dirty="0">
                <a:solidFill>
                  <a:srgbClr val="000000"/>
                </a:solidFill>
                <a:ea typeface="Calibri"/>
                <a:cs typeface="Calibri"/>
              </a:rPr>
              <a:t>M3 - Mapping of patient pathways (CJA)</a:t>
            </a:r>
            <a:endParaRPr lang="en-US" sz="2000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76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50544" y="2297697"/>
            <a:ext cx="1189167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45997" y="3219270"/>
            <a:ext cx="11891674" cy="83279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52" y="1955351"/>
            <a:ext cx="11901234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healthcare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145998" y="4212483"/>
            <a:ext cx="11891673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96" name="Straight Arrow Connector 11">
            <a:extLst>
              <a:ext uri="{FF2B5EF4-FFF2-40B4-BE49-F238E27FC236}">
                <a16:creationId xmlns:a16="http://schemas.microsoft.com/office/drawing/2014/main" id="{114498E7-76B0-3F47-8C3C-26950117C12F}"/>
              </a:ext>
            </a:extLst>
          </p:cNvPr>
          <p:cNvCxnSpPr>
            <a:cxnSpLocks/>
            <a:stCxn id="46" idx="2"/>
            <a:endCxn id="43" idx="0"/>
          </p:cNvCxnSpPr>
          <p:nvPr/>
        </p:nvCxnSpPr>
        <p:spPr>
          <a:xfrm flipH="1">
            <a:off x="1839148" y="2975327"/>
            <a:ext cx="8087" cy="36271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7" name="Straight Arrow Connector 11">
            <a:extLst>
              <a:ext uri="{FF2B5EF4-FFF2-40B4-BE49-F238E27FC236}">
                <a16:creationId xmlns:a16="http://schemas.microsoft.com/office/drawing/2014/main" id="{2951EE74-B3AB-ED4A-B222-690D797718A9}"/>
              </a:ext>
            </a:extLst>
          </p:cNvPr>
          <p:cNvCxnSpPr>
            <a:cxnSpLocks/>
            <a:stCxn id="70" idx="0"/>
            <a:endCxn id="62" idx="2"/>
          </p:cNvCxnSpPr>
          <p:nvPr/>
        </p:nvCxnSpPr>
        <p:spPr>
          <a:xfrm flipV="1">
            <a:off x="3242506" y="2980595"/>
            <a:ext cx="2237" cy="35036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62C4B5-6376-39F2-ACDA-DF36639B5729}"/>
              </a:ext>
            </a:extLst>
          </p:cNvPr>
          <p:cNvGrpSpPr/>
          <p:nvPr/>
        </p:nvGrpSpPr>
        <p:grpSpPr>
          <a:xfrm>
            <a:off x="8971977" y="3316010"/>
            <a:ext cx="1156308" cy="576000"/>
            <a:chOff x="7202555" y="3239745"/>
            <a:chExt cx="1156308" cy="576000"/>
          </a:xfrm>
        </p:grpSpPr>
        <p:sp>
          <p:nvSpPr>
            <p:cNvPr id="36" name="Rounded Rectangle 88">
              <a:extLst>
                <a:ext uri="{FF2B5EF4-FFF2-40B4-BE49-F238E27FC236}">
                  <a16:creationId xmlns:a16="http://schemas.microsoft.com/office/drawing/2014/main" id="{737DFA85-5B1E-3F49-7567-E7A0AED2306E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Books a time for head scan.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38" name="Picture 3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F649146-677F-4FFD-DF77-0F202F58C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2AD3EC-C4F8-5FCD-BB15-F2890DD5B1AB}"/>
              </a:ext>
            </a:extLst>
          </p:cNvPr>
          <p:cNvGrpSpPr/>
          <p:nvPr/>
        </p:nvGrpSpPr>
        <p:grpSpPr>
          <a:xfrm>
            <a:off x="8971977" y="2399327"/>
            <a:ext cx="1156308" cy="576000"/>
            <a:chOff x="8430605" y="4106559"/>
            <a:chExt cx="1156308" cy="576000"/>
          </a:xfrm>
        </p:grpSpPr>
        <p:sp>
          <p:nvSpPr>
            <p:cNvPr id="40" name="Rounded Rectangle 88">
              <a:extLst>
                <a:ext uri="{FF2B5EF4-FFF2-40B4-BE49-F238E27FC236}">
                  <a16:creationId xmlns:a16="http://schemas.microsoft.com/office/drawing/2014/main" id="{F8714C77-2FD7-AD82-5120-ED0B8E40884F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Gets a time.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41" name="Picture 4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6017E9B-E56C-A17D-D87C-2A4E85059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B46CB6-5054-7A82-7DFA-2CFF9074CEED}"/>
              </a:ext>
            </a:extLst>
          </p:cNvPr>
          <p:cNvGrpSpPr/>
          <p:nvPr/>
        </p:nvGrpSpPr>
        <p:grpSpPr>
          <a:xfrm>
            <a:off x="1252226" y="3338041"/>
            <a:ext cx="1173843" cy="576000"/>
            <a:chOff x="4656342" y="3239745"/>
            <a:chExt cx="1173843" cy="576000"/>
          </a:xfrm>
        </p:grpSpPr>
        <p:sp>
          <p:nvSpPr>
            <p:cNvPr id="43" name="Rounded Rectangle 88">
              <a:extLst>
                <a:ext uri="{FF2B5EF4-FFF2-40B4-BE49-F238E27FC236}">
                  <a16:creationId xmlns:a16="http://schemas.microsoft.com/office/drawing/2014/main" id="{0283D900-8F74-C108-A449-B7B0F38CB91E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Meets patient.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28D3EC4-EBDB-387E-A327-9450FCC5D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BEC63CB-C47A-582B-2620-21F53D49DA2E}"/>
              </a:ext>
            </a:extLst>
          </p:cNvPr>
          <p:cNvGrpSpPr/>
          <p:nvPr/>
        </p:nvGrpSpPr>
        <p:grpSpPr>
          <a:xfrm>
            <a:off x="1252226" y="2399327"/>
            <a:ext cx="1184167" cy="576000"/>
            <a:chOff x="4638808" y="1993115"/>
            <a:chExt cx="1184167" cy="576000"/>
          </a:xfrm>
        </p:grpSpPr>
        <p:sp>
          <p:nvSpPr>
            <p:cNvPr id="46" name="Rounded Rectangle 88">
              <a:extLst>
                <a:ext uri="{FF2B5EF4-FFF2-40B4-BE49-F238E27FC236}">
                  <a16:creationId xmlns:a16="http://schemas.microsoft.com/office/drawing/2014/main" id="{8D4B5C6A-A81C-F4CE-8976-31FCAD7D158C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Meets nurse.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B59D641-3386-4E08-2081-16EC58789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3E76782-8B30-73F9-F7AE-DF8840F44080}"/>
              </a:ext>
            </a:extLst>
          </p:cNvPr>
          <p:cNvGrpSpPr/>
          <p:nvPr/>
        </p:nvGrpSpPr>
        <p:grpSpPr>
          <a:xfrm>
            <a:off x="218561" y="3330955"/>
            <a:ext cx="1102232" cy="629258"/>
            <a:chOff x="450055" y="3330955"/>
            <a:chExt cx="1102232" cy="629258"/>
          </a:xfrm>
        </p:grpSpPr>
        <p:sp>
          <p:nvSpPr>
            <p:cNvPr id="50" name="TextBox 157">
              <a:extLst>
                <a:ext uri="{FF2B5EF4-FFF2-40B4-BE49-F238E27FC236}">
                  <a16:creationId xmlns:a16="http://schemas.microsoft.com/office/drawing/2014/main" id="{354AAFEC-8C96-8D4C-8EA6-303B408D5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55" y="3698603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52" name="Picture 17">
              <a:extLst>
                <a:ext uri="{FF2B5EF4-FFF2-40B4-BE49-F238E27FC236}">
                  <a16:creationId xmlns:a16="http://schemas.microsoft.com/office/drawing/2014/main" id="{ECFA9F95-8325-7686-4DCD-397BDC42C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89" y="3330955"/>
              <a:ext cx="236625" cy="34705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8C1CA55-69C1-E9C2-0F2D-01E262360C6D}"/>
              </a:ext>
            </a:extLst>
          </p:cNvPr>
          <p:cNvGrpSpPr/>
          <p:nvPr/>
        </p:nvGrpSpPr>
        <p:grpSpPr>
          <a:xfrm>
            <a:off x="214017" y="4256418"/>
            <a:ext cx="1097034" cy="737351"/>
            <a:chOff x="445511" y="4256418"/>
            <a:chExt cx="1097034" cy="737351"/>
          </a:xfrm>
        </p:grpSpPr>
        <p:sp>
          <p:nvSpPr>
            <p:cNvPr id="51" name="TextBox 157">
              <a:extLst>
                <a:ext uri="{FF2B5EF4-FFF2-40B4-BE49-F238E27FC236}">
                  <a16:creationId xmlns:a16="http://schemas.microsoft.com/office/drawing/2014/main" id="{24EB0B35-B5A8-4128-7802-385006151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11" y="4562882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53" name="Picture 62">
              <a:extLst>
                <a:ext uri="{FF2B5EF4-FFF2-40B4-BE49-F238E27FC236}">
                  <a16:creationId xmlns:a16="http://schemas.microsoft.com/office/drawing/2014/main" id="{81C19ACF-7500-D9DE-CA4E-5592D56C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32" y="4256418"/>
              <a:ext cx="252401" cy="315500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7A3A1A9-6B77-C1B6-CBEE-406039FD979D}"/>
              </a:ext>
            </a:extLst>
          </p:cNvPr>
          <p:cNvGrpSpPr/>
          <p:nvPr/>
        </p:nvGrpSpPr>
        <p:grpSpPr>
          <a:xfrm>
            <a:off x="195555" y="2441788"/>
            <a:ext cx="683142" cy="590426"/>
            <a:chOff x="427049" y="2441788"/>
            <a:chExt cx="683142" cy="590426"/>
          </a:xfrm>
        </p:grpSpPr>
        <p:pic>
          <p:nvPicPr>
            <p:cNvPr id="54" name="Picture 39">
              <a:extLst>
                <a:ext uri="{FF2B5EF4-FFF2-40B4-BE49-F238E27FC236}">
                  <a16:creationId xmlns:a16="http://schemas.microsoft.com/office/drawing/2014/main" id="{96905141-38DD-077F-BB45-BAB5EA9CC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4" y="2441788"/>
              <a:ext cx="248213" cy="330951"/>
            </a:xfrm>
            <a:prstGeom prst="rect">
              <a:avLst/>
            </a:prstGeom>
          </p:spPr>
        </p:pic>
        <p:sp>
          <p:nvSpPr>
            <p:cNvPr id="55" name="TextBox 157">
              <a:extLst>
                <a:ext uri="{FF2B5EF4-FFF2-40B4-BE49-F238E27FC236}">
                  <a16:creationId xmlns:a16="http://schemas.microsoft.com/office/drawing/2014/main" id="{74113155-49D0-E611-4E6C-1DB437E2A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49" y="2770604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DEB81CA-CF85-688B-3766-4233142F62C3}"/>
              </a:ext>
            </a:extLst>
          </p:cNvPr>
          <p:cNvGrpSpPr/>
          <p:nvPr/>
        </p:nvGrpSpPr>
        <p:grpSpPr>
          <a:xfrm>
            <a:off x="2657821" y="2404595"/>
            <a:ext cx="1173843" cy="576000"/>
            <a:chOff x="4656342" y="3239745"/>
            <a:chExt cx="1173843" cy="576000"/>
          </a:xfrm>
        </p:grpSpPr>
        <p:sp>
          <p:nvSpPr>
            <p:cNvPr id="62" name="Rounded Rectangle 88">
              <a:extLst>
                <a:ext uri="{FF2B5EF4-FFF2-40B4-BE49-F238E27FC236}">
                  <a16:creationId xmlns:a16="http://schemas.microsoft.com/office/drawing/2014/main" id="{FDEB6698-870F-D87C-FD2F-086053273A60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Listens, asks, whatever comes to mind.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EFC93E1-FFD8-5989-0FBB-1EB147B00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7D95E9F-3206-4960-C8BB-255E0980A9EB}"/>
              </a:ext>
            </a:extLst>
          </p:cNvPr>
          <p:cNvGrpSpPr/>
          <p:nvPr/>
        </p:nvGrpSpPr>
        <p:grpSpPr>
          <a:xfrm>
            <a:off x="2647497" y="3330955"/>
            <a:ext cx="1184167" cy="576000"/>
            <a:chOff x="4638808" y="1993115"/>
            <a:chExt cx="1184167" cy="576000"/>
          </a:xfrm>
        </p:grpSpPr>
        <p:sp>
          <p:nvSpPr>
            <p:cNvPr id="70" name="Rounded Rectangle 88">
              <a:extLst>
                <a:ext uri="{FF2B5EF4-FFF2-40B4-BE49-F238E27FC236}">
                  <a16:creationId xmlns:a16="http://schemas.microsoft.com/office/drawing/2014/main" id="{F28FCB11-75DA-C552-58D0-5BBE91E70ABE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Gives a lot of new information.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5FFDC858-44FF-5138-84CC-24F8862FD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cxnSp>
        <p:nvCxnSpPr>
          <p:cNvPr id="74" name="Straight Arrow Connector 11">
            <a:extLst>
              <a:ext uri="{FF2B5EF4-FFF2-40B4-BE49-F238E27FC236}">
                <a16:creationId xmlns:a16="http://schemas.microsoft.com/office/drawing/2014/main" id="{02AE6E74-3F58-6179-653A-E1DA3904C254}"/>
              </a:ext>
            </a:extLst>
          </p:cNvPr>
          <p:cNvCxnSpPr>
            <a:cxnSpLocks/>
            <a:stCxn id="79" idx="0"/>
            <a:endCxn id="76" idx="2"/>
          </p:cNvCxnSpPr>
          <p:nvPr/>
        </p:nvCxnSpPr>
        <p:spPr>
          <a:xfrm flipV="1">
            <a:off x="4502142" y="2987681"/>
            <a:ext cx="2237" cy="35036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A37B3B8-6609-B39D-2EF6-766664FE4AFD}"/>
              </a:ext>
            </a:extLst>
          </p:cNvPr>
          <p:cNvGrpSpPr/>
          <p:nvPr/>
        </p:nvGrpSpPr>
        <p:grpSpPr>
          <a:xfrm>
            <a:off x="3917457" y="2411681"/>
            <a:ext cx="1173843" cy="576000"/>
            <a:chOff x="4656342" y="3239745"/>
            <a:chExt cx="1173843" cy="576000"/>
          </a:xfrm>
        </p:grpSpPr>
        <p:sp>
          <p:nvSpPr>
            <p:cNvPr id="76" name="Rounded Rectangle 88">
              <a:extLst>
                <a:ext uri="{FF2B5EF4-FFF2-40B4-BE49-F238E27FC236}">
                  <a16:creationId xmlns:a16="http://schemas.microsoft.com/office/drawing/2014/main" id="{A73B366D-8CCF-7931-0768-FC407C88D244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Gets information about the next steps.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8E0E3A3-6529-6ADD-D824-DAD433738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9302C3F-56C3-C7A0-7892-8538C28BB01E}"/>
              </a:ext>
            </a:extLst>
          </p:cNvPr>
          <p:cNvGrpSpPr/>
          <p:nvPr/>
        </p:nvGrpSpPr>
        <p:grpSpPr>
          <a:xfrm>
            <a:off x="3907133" y="3338041"/>
            <a:ext cx="1184167" cy="576000"/>
            <a:chOff x="4638808" y="1993115"/>
            <a:chExt cx="1184167" cy="576000"/>
          </a:xfrm>
        </p:grpSpPr>
        <p:sp>
          <p:nvSpPr>
            <p:cNvPr id="79" name="Rounded Rectangle 88">
              <a:extLst>
                <a:ext uri="{FF2B5EF4-FFF2-40B4-BE49-F238E27FC236}">
                  <a16:creationId xmlns:a16="http://schemas.microsoft.com/office/drawing/2014/main" id="{2EDCD3EC-E092-9A3E-7997-BC6A636092DD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Instructs about the next steps.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5A36F05-C08B-2862-813E-3818371BE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cxnSp>
        <p:nvCxnSpPr>
          <p:cNvPr id="88" name="Straight Arrow Connector 11">
            <a:extLst>
              <a:ext uri="{FF2B5EF4-FFF2-40B4-BE49-F238E27FC236}">
                <a16:creationId xmlns:a16="http://schemas.microsoft.com/office/drawing/2014/main" id="{EC372320-ED87-EC29-4481-C1B5EA2F6DF9}"/>
              </a:ext>
            </a:extLst>
          </p:cNvPr>
          <p:cNvCxnSpPr>
            <a:cxnSpLocks/>
            <a:stCxn id="93" idx="0"/>
            <a:endCxn id="90" idx="2"/>
          </p:cNvCxnSpPr>
          <p:nvPr/>
        </p:nvCxnSpPr>
        <p:spPr>
          <a:xfrm flipV="1">
            <a:off x="8297003" y="2964528"/>
            <a:ext cx="2237" cy="35036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C7A025B-FFFF-3311-768F-892F956177ED}"/>
              </a:ext>
            </a:extLst>
          </p:cNvPr>
          <p:cNvGrpSpPr/>
          <p:nvPr/>
        </p:nvGrpSpPr>
        <p:grpSpPr>
          <a:xfrm>
            <a:off x="7712318" y="2388528"/>
            <a:ext cx="1173843" cy="576000"/>
            <a:chOff x="4656342" y="3239745"/>
            <a:chExt cx="1173843" cy="576000"/>
          </a:xfrm>
        </p:grpSpPr>
        <p:sp>
          <p:nvSpPr>
            <p:cNvPr id="90" name="Rounded Rectangle 88">
              <a:extLst>
                <a:ext uri="{FF2B5EF4-FFF2-40B4-BE49-F238E27FC236}">
                  <a16:creationId xmlns:a16="http://schemas.microsoft.com/office/drawing/2014/main" id="{EBA36F38-9221-09AD-6021-050A0151DD25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Gets contacts.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E59EEF7-B964-313D-C37F-E03A3C4C5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9BA7C9C-D2FB-B2EB-5989-347D1E620B89}"/>
              </a:ext>
            </a:extLst>
          </p:cNvPr>
          <p:cNvGrpSpPr/>
          <p:nvPr/>
        </p:nvGrpSpPr>
        <p:grpSpPr>
          <a:xfrm>
            <a:off x="7701994" y="3314888"/>
            <a:ext cx="1184167" cy="576000"/>
            <a:chOff x="4638808" y="1993115"/>
            <a:chExt cx="1184167" cy="576000"/>
          </a:xfrm>
        </p:grpSpPr>
        <p:sp>
          <p:nvSpPr>
            <p:cNvPr id="93" name="Rounded Rectangle 88">
              <a:extLst>
                <a:ext uri="{FF2B5EF4-FFF2-40B4-BE49-F238E27FC236}">
                  <a16:creationId xmlns:a16="http://schemas.microsoft.com/office/drawing/2014/main" id="{4B134C83-5A80-22DB-8151-93BBBDC63659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Gives contact information</a:t>
              </a:r>
              <a:r>
                <a:rPr lang="en-GB" sz="900" kern="0" dirty="0"/>
                <a:t>;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meets with another nurse later.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B812C03-0179-00D6-06B6-A08EEF06B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cxnSp>
        <p:nvCxnSpPr>
          <p:cNvPr id="97" name="Straight Arrow Connector 11">
            <a:extLst>
              <a:ext uri="{FF2B5EF4-FFF2-40B4-BE49-F238E27FC236}">
                <a16:creationId xmlns:a16="http://schemas.microsoft.com/office/drawing/2014/main" id="{73E4A24A-9B7F-40C8-8602-949B7BFB7721}"/>
              </a:ext>
            </a:extLst>
          </p:cNvPr>
          <p:cNvCxnSpPr>
            <a:cxnSpLocks/>
            <a:stCxn id="103" idx="0"/>
            <a:endCxn id="99" idx="2"/>
          </p:cNvCxnSpPr>
          <p:nvPr/>
        </p:nvCxnSpPr>
        <p:spPr>
          <a:xfrm flipV="1">
            <a:off x="7024224" y="2967536"/>
            <a:ext cx="2237" cy="35036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2EF028C-EDF7-6207-29CC-614BD49AC2F0}"/>
              </a:ext>
            </a:extLst>
          </p:cNvPr>
          <p:cNvGrpSpPr/>
          <p:nvPr/>
        </p:nvGrpSpPr>
        <p:grpSpPr>
          <a:xfrm>
            <a:off x="6439539" y="2391536"/>
            <a:ext cx="1173843" cy="576000"/>
            <a:chOff x="4656342" y="3239745"/>
            <a:chExt cx="1173843" cy="576000"/>
          </a:xfrm>
        </p:grpSpPr>
        <p:sp>
          <p:nvSpPr>
            <p:cNvPr id="99" name="Rounded Rectangle 88">
              <a:extLst>
                <a:ext uri="{FF2B5EF4-FFF2-40B4-BE49-F238E27FC236}">
                  <a16:creationId xmlns:a16="http://schemas.microsoft.com/office/drawing/2014/main" id="{695EB7FE-0E02-F8BA-7C13-A796082B8004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Hears information, gets support.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D6658AB3-E6FC-810D-6C8F-A210B13BF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E6ACDB0-6249-261F-814E-384DF8D76891}"/>
              </a:ext>
            </a:extLst>
          </p:cNvPr>
          <p:cNvGrpSpPr/>
          <p:nvPr/>
        </p:nvGrpSpPr>
        <p:grpSpPr>
          <a:xfrm>
            <a:off x="6429215" y="3317896"/>
            <a:ext cx="1184167" cy="576000"/>
            <a:chOff x="4638808" y="1993115"/>
            <a:chExt cx="1184167" cy="576000"/>
          </a:xfrm>
        </p:grpSpPr>
        <p:sp>
          <p:nvSpPr>
            <p:cNvPr id="103" name="Rounded Rectangle 88">
              <a:extLst>
                <a:ext uri="{FF2B5EF4-FFF2-40B4-BE49-F238E27FC236}">
                  <a16:creationId xmlns:a16="http://schemas.microsoft.com/office/drawing/2014/main" id="{2FBB96E7-1487-AE9D-430D-E539963DF468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Focuses on improving immunity, etc. Supports the patient.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A0C48996-36E3-3AAD-5C62-C7665EA33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cxnSp>
        <p:nvCxnSpPr>
          <p:cNvPr id="105" name="Straight Arrow Connector 11">
            <a:extLst>
              <a:ext uri="{FF2B5EF4-FFF2-40B4-BE49-F238E27FC236}">
                <a16:creationId xmlns:a16="http://schemas.microsoft.com/office/drawing/2014/main" id="{5DCA972D-1D98-6E41-1FB4-FC98D7A4CCC1}"/>
              </a:ext>
            </a:extLst>
          </p:cNvPr>
          <p:cNvCxnSpPr>
            <a:cxnSpLocks/>
            <a:stCxn id="110" idx="0"/>
            <a:endCxn id="107" idx="2"/>
          </p:cNvCxnSpPr>
          <p:nvPr/>
        </p:nvCxnSpPr>
        <p:spPr>
          <a:xfrm flipV="1">
            <a:off x="5754264" y="2976392"/>
            <a:ext cx="2237" cy="35036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80C389-CEB4-AD41-518B-433FFDDFD268}"/>
              </a:ext>
            </a:extLst>
          </p:cNvPr>
          <p:cNvGrpSpPr/>
          <p:nvPr/>
        </p:nvGrpSpPr>
        <p:grpSpPr>
          <a:xfrm>
            <a:off x="5169579" y="2400392"/>
            <a:ext cx="1173843" cy="576000"/>
            <a:chOff x="4656342" y="3239745"/>
            <a:chExt cx="1173843" cy="576000"/>
          </a:xfrm>
        </p:grpSpPr>
        <p:sp>
          <p:nvSpPr>
            <p:cNvPr id="107" name="Rounded Rectangle 88">
              <a:extLst>
                <a:ext uri="{FF2B5EF4-FFF2-40B4-BE49-F238E27FC236}">
                  <a16:creationId xmlns:a16="http://schemas.microsoft.com/office/drawing/2014/main" id="{1E69D98E-251F-79FA-866A-E1D757E6F130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Discussing with the nurse</a:t>
              </a:r>
              <a:r>
                <a:rPr lang="en-GB" sz="900" kern="0" dirty="0">
                  <a:cs typeface="Arial" panose="020B0604020202020204" pitchFamily="34" charset="0"/>
                </a:rPr>
                <a:t> about possible medicines.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4FED86DF-E6D1-0E46-FD66-DA861327C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20F1E1D-8433-9830-CA46-2DA1F839F831}"/>
              </a:ext>
            </a:extLst>
          </p:cNvPr>
          <p:cNvGrpSpPr/>
          <p:nvPr/>
        </p:nvGrpSpPr>
        <p:grpSpPr>
          <a:xfrm>
            <a:off x="5159255" y="3326752"/>
            <a:ext cx="1184167" cy="576000"/>
            <a:chOff x="4638808" y="1993115"/>
            <a:chExt cx="1184167" cy="576000"/>
          </a:xfrm>
        </p:grpSpPr>
        <p:sp>
          <p:nvSpPr>
            <p:cNvPr id="110" name="Rounded Rectangle 88">
              <a:extLst>
                <a:ext uri="{FF2B5EF4-FFF2-40B4-BE49-F238E27FC236}">
                  <a16:creationId xmlns:a16="http://schemas.microsoft.com/office/drawing/2014/main" id="{E46DCEF7-C8E3-5EAC-CDD6-4FE4BA0EC8AA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Introduces possible medicines.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2E5B382-6ABD-D46E-EDE2-389D32278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cxnSp>
        <p:nvCxnSpPr>
          <p:cNvPr id="112" name="Straight Arrow Connector 11">
            <a:extLst>
              <a:ext uri="{FF2B5EF4-FFF2-40B4-BE49-F238E27FC236}">
                <a16:creationId xmlns:a16="http://schemas.microsoft.com/office/drawing/2014/main" id="{FE33962A-C1CF-F19A-1800-156506DFA147}"/>
              </a:ext>
            </a:extLst>
          </p:cNvPr>
          <p:cNvCxnSpPr>
            <a:cxnSpLocks/>
            <a:stCxn id="123" idx="0"/>
            <a:endCxn id="126" idx="2"/>
          </p:cNvCxnSpPr>
          <p:nvPr/>
        </p:nvCxnSpPr>
        <p:spPr>
          <a:xfrm flipV="1">
            <a:off x="10818436" y="2966225"/>
            <a:ext cx="0" cy="36052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19" name="Straight Arrow Connector 11">
            <a:extLst>
              <a:ext uri="{FF2B5EF4-FFF2-40B4-BE49-F238E27FC236}">
                <a16:creationId xmlns:a16="http://schemas.microsoft.com/office/drawing/2014/main" id="{7981C045-1F16-70F3-9DEC-462A01169A72}"/>
              </a:ext>
            </a:extLst>
          </p:cNvPr>
          <p:cNvCxnSpPr>
            <a:cxnSpLocks/>
            <a:stCxn id="36" idx="0"/>
            <a:endCxn id="40" idx="2"/>
          </p:cNvCxnSpPr>
          <p:nvPr/>
        </p:nvCxnSpPr>
        <p:spPr>
          <a:xfrm flipV="1">
            <a:off x="9550131" y="2975327"/>
            <a:ext cx="0" cy="34068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79FD6DF-70DA-52E9-E17C-A48608900FBD}"/>
              </a:ext>
            </a:extLst>
          </p:cNvPr>
          <p:cNvGrpSpPr/>
          <p:nvPr/>
        </p:nvGrpSpPr>
        <p:grpSpPr>
          <a:xfrm>
            <a:off x="10240282" y="3326752"/>
            <a:ext cx="1156308" cy="576000"/>
            <a:chOff x="7202555" y="3239745"/>
            <a:chExt cx="1156308" cy="576000"/>
          </a:xfrm>
        </p:grpSpPr>
        <p:sp>
          <p:nvSpPr>
            <p:cNvPr id="123" name="Rounded Rectangle 88">
              <a:extLst>
                <a:ext uri="{FF2B5EF4-FFF2-40B4-BE49-F238E27FC236}">
                  <a16:creationId xmlns:a16="http://schemas.microsoft.com/office/drawing/2014/main" id="{320D4055-7DFB-B34D-34F3-40971E4ADFBB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Books next appointment: either a reception or a call time.</a:t>
              </a:r>
            </a:p>
          </p:txBody>
        </p:sp>
        <p:pic>
          <p:nvPicPr>
            <p:cNvPr id="124" name="Picture 12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A8E53317-D56D-ED0B-8283-BE9626928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0F5BFCD-47DC-8430-AF01-EC148D97F8D1}"/>
              </a:ext>
            </a:extLst>
          </p:cNvPr>
          <p:cNvGrpSpPr/>
          <p:nvPr/>
        </p:nvGrpSpPr>
        <p:grpSpPr>
          <a:xfrm>
            <a:off x="10240282" y="2390225"/>
            <a:ext cx="1156308" cy="576000"/>
            <a:chOff x="8430605" y="4106559"/>
            <a:chExt cx="1156308" cy="576000"/>
          </a:xfrm>
        </p:grpSpPr>
        <p:sp>
          <p:nvSpPr>
            <p:cNvPr id="126" name="Rounded Rectangle 88">
              <a:extLst>
                <a:ext uri="{FF2B5EF4-FFF2-40B4-BE49-F238E27FC236}">
                  <a16:creationId xmlns:a16="http://schemas.microsoft.com/office/drawing/2014/main" id="{AB0D2A54-E53C-AEB8-4DBB-9FD431A4D194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Gets next appointment.</a:t>
              </a:r>
            </a:p>
          </p:txBody>
        </p:sp>
        <p:pic>
          <p:nvPicPr>
            <p:cNvPr id="127" name="Picture 12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C49FFF0-478D-C8B0-ECF6-5668378AC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67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39182" y="1428277"/>
            <a:ext cx="11879881" cy="1531606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34635" y="3110054"/>
            <a:ext cx="11879883" cy="1556112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95" y="1106930"/>
            <a:ext cx="11889434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healthcare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134637" y="4822221"/>
            <a:ext cx="11879882" cy="79636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76" name="Straight Arrow Connector 11">
            <a:extLst>
              <a:ext uri="{FF2B5EF4-FFF2-40B4-BE49-F238E27FC236}">
                <a16:creationId xmlns:a16="http://schemas.microsoft.com/office/drawing/2014/main" id="{6F4DD826-4AE0-B746-8EC5-179823B5A485}"/>
              </a:ext>
            </a:extLst>
          </p:cNvPr>
          <p:cNvCxnSpPr>
            <a:cxnSpLocks/>
          </p:cNvCxnSpPr>
          <p:nvPr/>
        </p:nvCxnSpPr>
        <p:spPr>
          <a:xfrm flipV="1">
            <a:off x="7679438" y="2840375"/>
            <a:ext cx="0" cy="40433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96" name="Straight Arrow Connector 11">
            <a:extLst>
              <a:ext uri="{FF2B5EF4-FFF2-40B4-BE49-F238E27FC236}">
                <a16:creationId xmlns:a16="http://schemas.microsoft.com/office/drawing/2014/main" id="{114498E7-76B0-3F47-8C3C-26950117C12F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9481691" y="4149110"/>
            <a:ext cx="1" cy="78329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8" name="Straight Arrow Connector 11">
            <a:extLst>
              <a:ext uri="{FF2B5EF4-FFF2-40B4-BE49-F238E27FC236}">
                <a16:creationId xmlns:a16="http://schemas.microsoft.com/office/drawing/2014/main" id="{FEF8322F-A8A2-C043-8F92-7CAB92211F47}"/>
              </a:ext>
            </a:extLst>
          </p:cNvPr>
          <p:cNvCxnSpPr>
            <a:cxnSpLocks/>
          </p:cNvCxnSpPr>
          <p:nvPr/>
        </p:nvCxnSpPr>
        <p:spPr>
          <a:xfrm flipV="1">
            <a:off x="8519984" y="2097275"/>
            <a:ext cx="0" cy="188820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72" name="Rounded Rectangle 88">
            <a:extLst>
              <a:ext uri="{FF2B5EF4-FFF2-40B4-BE49-F238E27FC236}">
                <a16:creationId xmlns:a16="http://schemas.microsoft.com/office/drawing/2014/main" id="{A9E3A84D-0B76-C542-B819-D2DF48E9844C}"/>
              </a:ext>
            </a:extLst>
          </p:cNvPr>
          <p:cNvSpPr/>
          <p:nvPr/>
        </p:nvSpPr>
        <p:spPr>
          <a:xfrm>
            <a:off x="2406561" y="191078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Fills in requested forms.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2" name="Rounded Rectangle 88">
            <a:extLst>
              <a:ext uri="{FF2B5EF4-FFF2-40B4-BE49-F238E27FC236}">
                <a16:creationId xmlns:a16="http://schemas.microsoft.com/office/drawing/2014/main" id="{BE37EF0E-AF27-D446-A385-5E141F3055DC}"/>
              </a:ext>
            </a:extLst>
          </p:cNvPr>
          <p:cNvSpPr/>
          <p:nvPr/>
        </p:nvSpPr>
        <p:spPr>
          <a:xfrm>
            <a:off x="3596172" y="493927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through the given forms.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3" name="Rounded Rectangle 88">
            <a:extLst>
              <a:ext uri="{FF2B5EF4-FFF2-40B4-BE49-F238E27FC236}">
                <a16:creationId xmlns:a16="http://schemas.microsoft.com/office/drawing/2014/main" id="{51285B87-228F-5049-A2C4-39111C268D8B}"/>
              </a:ext>
            </a:extLst>
          </p:cNvPr>
          <p:cNvSpPr/>
          <p:nvPr/>
        </p:nvSpPr>
        <p:spPr>
          <a:xfrm>
            <a:off x="4819255" y="493927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Makes a decision about starting medication.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7" name="Rounded Rectangle 88">
            <a:extLst>
              <a:ext uri="{FF2B5EF4-FFF2-40B4-BE49-F238E27FC236}">
                <a16:creationId xmlns:a16="http://schemas.microsoft.com/office/drawing/2014/main" id="{EDCC8EC3-E0E8-E244-A6C1-E1BF5A1087B6}"/>
              </a:ext>
            </a:extLst>
          </p:cNvPr>
          <p:cNvSpPr/>
          <p:nvPr/>
        </p:nvSpPr>
        <p:spPr>
          <a:xfrm>
            <a:off x="10055362" y="191078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meet nurse.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14" name="Straight Arrow Connector 11">
            <a:extLst>
              <a:ext uri="{FF2B5EF4-FFF2-40B4-BE49-F238E27FC236}">
                <a16:creationId xmlns:a16="http://schemas.microsoft.com/office/drawing/2014/main" id="{8A0759F9-B3C8-1F46-A78F-8DE889EFD60D}"/>
              </a:ext>
            </a:extLst>
          </p:cNvPr>
          <p:cNvCxnSpPr>
            <a:cxnSpLocks/>
            <a:stCxn id="28" idx="0"/>
            <a:endCxn id="34" idx="2"/>
          </p:cNvCxnSpPr>
          <p:nvPr/>
        </p:nvCxnSpPr>
        <p:spPr>
          <a:xfrm flipH="1" flipV="1">
            <a:off x="6628312" y="4194588"/>
            <a:ext cx="7314" cy="74448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BDA7E21-9792-2899-8EE9-2F49D73DAC65}"/>
              </a:ext>
            </a:extLst>
          </p:cNvPr>
          <p:cNvSpPr txBox="1"/>
          <p:nvPr/>
        </p:nvSpPr>
        <p:spPr>
          <a:xfrm>
            <a:off x="6025758" y="3234556"/>
            <a:ext cx="15234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0" dirty="0"/>
              <a:t>Urgent case: reception within a few days.</a:t>
            </a:r>
            <a:endParaRPr kumimoji="0" lang="en-GB" sz="8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ounded Rectangle 88">
            <a:extLst>
              <a:ext uri="{FF2B5EF4-FFF2-40B4-BE49-F238E27FC236}">
                <a16:creationId xmlns:a16="http://schemas.microsoft.com/office/drawing/2014/main" id="{8902EBCA-ADF4-6406-1417-3578B8BA1680}"/>
              </a:ext>
            </a:extLst>
          </p:cNvPr>
          <p:cNvSpPr/>
          <p:nvPr/>
        </p:nvSpPr>
        <p:spPr>
          <a:xfrm>
            <a:off x="1162941" y="191638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head scan: mandatory for immunological treatment.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8313F-5998-B9D8-61FE-2287812D0B90}"/>
              </a:ext>
            </a:extLst>
          </p:cNvPr>
          <p:cNvGrpSpPr/>
          <p:nvPr/>
        </p:nvGrpSpPr>
        <p:grpSpPr>
          <a:xfrm>
            <a:off x="7211671" y="3494253"/>
            <a:ext cx="352669" cy="796202"/>
            <a:chOff x="3438220" y="3405772"/>
            <a:chExt cx="407477" cy="796202"/>
          </a:xfrm>
        </p:grpSpPr>
        <p:cxnSp>
          <p:nvCxnSpPr>
            <p:cNvPr id="5" name="Straight Arrow Connector 40">
              <a:extLst>
                <a:ext uri="{FF2B5EF4-FFF2-40B4-BE49-F238E27FC236}">
                  <a16:creationId xmlns:a16="http://schemas.microsoft.com/office/drawing/2014/main" id="{F3141DF9-53F7-CFE9-1B4E-FC4EE803CB48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6" name="Straight Arrow Connector 40">
              <a:extLst>
                <a:ext uri="{FF2B5EF4-FFF2-40B4-BE49-F238E27FC236}">
                  <a16:creationId xmlns:a16="http://schemas.microsoft.com/office/drawing/2014/main" id="{E5D869AC-C08E-F628-D465-C2C58AAA4E7D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075770FA-5E6D-A1A0-8300-24B98C7A5CB4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40">
              <a:extLst>
                <a:ext uri="{FF2B5EF4-FFF2-40B4-BE49-F238E27FC236}">
                  <a16:creationId xmlns:a16="http://schemas.microsoft.com/office/drawing/2014/main" id="{C0957F2F-78FC-081C-E6EA-2F59089C526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52D6D11-4581-6D5E-9B0E-FA30EE67B682}"/>
              </a:ext>
            </a:extLst>
          </p:cNvPr>
          <p:cNvSpPr txBox="1"/>
          <p:nvPr/>
        </p:nvSpPr>
        <p:spPr>
          <a:xfrm>
            <a:off x="6389879" y="4303853"/>
            <a:ext cx="152346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0" dirty="0"/>
              <a:t>Unurgent case.</a:t>
            </a:r>
            <a:endParaRPr kumimoji="0" lang="en-GB" sz="8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1449F4-B6FD-4DA8-9C80-09860170B032}"/>
              </a:ext>
            </a:extLst>
          </p:cNvPr>
          <p:cNvGrpSpPr/>
          <p:nvPr/>
        </p:nvGrpSpPr>
        <p:grpSpPr>
          <a:xfrm>
            <a:off x="8886683" y="3573110"/>
            <a:ext cx="1173843" cy="576000"/>
            <a:chOff x="4656342" y="3239745"/>
            <a:chExt cx="1173843" cy="576000"/>
          </a:xfrm>
        </p:grpSpPr>
        <p:sp>
          <p:nvSpPr>
            <p:cNvPr id="11" name="Rounded Rectangle 88">
              <a:extLst>
                <a:ext uri="{FF2B5EF4-FFF2-40B4-BE49-F238E27FC236}">
                  <a16:creationId xmlns:a16="http://schemas.microsoft.com/office/drawing/2014/main" id="{D409AE22-979F-1380-AF68-B685C05A888B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Gets ready to meet patient: Receives medication instructions.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4D761E-076E-0165-9F50-3A29CA995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28CB0F-6612-D8D7-A7BB-322EAC1EEA7D}"/>
              </a:ext>
            </a:extLst>
          </p:cNvPr>
          <p:cNvGrpSpPr/>
          <p:nvPr/>
        </p:nvGrpSpPr>
        <p:grpSpPr>
          <a:xfrm>
            <a:off x="8886683" y="4932403"/>
            <a:ext cx="1184167" cy="576000"/>
            <a:chOff x="4638808" y="1993115"/>
            <a:chExt cx="1184167" cy="576000"/>
          </a:xfrm>
        </p:grpSpPr>
        <p:sp>
          <p:nvSpPr>
            <p:cNvPr id="14" name="Rounded Rectangle 88">
              <a:extLst>
                <a:ext uri="{FF2B5EF4-FFF2-40B4-BE49-F238E27FC236}">
                  <a16:creationId xmlns:a16="http://schemas.microsoft.com/office/drawing/2014/main" id="{A2067C3D-F8FA-30C0-A134-EFDAA45B9657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Meets nurse: gives medication instructions.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7F0437-70B7-CEFC-6E37-688B51F88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E2B8BC-1205-AED2-8978-D2B2250C899E}"/>
              </a:ext>
            </a:extLst>
          </p:cNvPr>
          <p:cNvGrpSpPr/>
          <p:nvPr/>
        </p:nvGrpSpPr>
        <p:grpSpPr>
          <a:xfrm>
            <a:off x="178143" y="3582050"/>
            <a:ext cx="1102232" cy="629258"/>
            <a:chOff x="476559" y="3330955"/>
            <a:chExt cx="1102232" cy="629258"/>
          </a:xfrm>
        </p:grpSpPr>
        <p:sp>
          <p:nvSpPr>
            <p:cNvPr id="17" name="TextBox 157">
              <a:extLst>
                <a:ext uri="{FF2B5EF4-FFF2-40B4-BE49-F238E27FC236}">
                  <a16:creationId xmlns:a16="http://schemas.microsoft.com/office/drawing/2014/main" id="{DE588266-9999-8455-C6C6-417E421F8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59" y="3698603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0" name="Picture 17">
              <a:extLst>
                <a:ext uri="{FF2B5EF4-FFF2-40B4-BE49-F238E27FC236}">
                  <a16:creationId xmlns:a16="http://schemas.microsoft.com/office/drawing/2014/main" id="{A8DCC66E-3B77-D0EF-C281-B5384CAE4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89" y="3330955"/>
              <a:ext cx="236625" cy="34705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34960B-8467-985A-7B27-BF70CD6A9195}"/>
              </a:ext>
            </a:extLst>
          </p:cNvPr>
          <p:cNvGrpSpPr/>
          <p:nvPr/>
        </p:nvGrpSpPr>
        <p:grpSpPr>
          <a:xfrm>
            <a:off x="189697" y="4881235"/>
            <a:ext cx="1097034" cy="737351"/>
            <a:chOff x="445511" y="4256418"/>
            <a:chExt cx="1097034" cy="737351"/>
          </a:xfrm>
        </p:grpSpPr>
        <p:sp>
          <p:nvSpPr>
            <p:cNvPr id="18" name="TextBox 157">
              <a:extLst>
                <a:ext uri="{FF2B5EF4-FFF2-40B4-BE49-F238E27FC236}">
                  <a16:creationId xmlns:a16="http://schemas.microsoft.com/office/drawing/2014/main" id="{4CA93E99-E0E1-263F-FC9A-D0DE1521B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11" y="4562882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1" name="Picture 62">
              <a:extLst>
                <a:ext uri="{FF2B5EF4-FFF2-40B4-BE49-F238E27FC236}">
                  <a16:creationId xmlns:a16="http://schemas.microsoft.com/office/drawing/2014/main" id="{2838A033-13D5-87F4-769C-DA5D73B61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32" y="4256418"/>
              <a:ext cx="252401" cy="3155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BA0939-B4CF-C3F7-5649-B8169C8C823C}"/>
              </a:ext>
            </a:extLst>
          </p:cNvPr>
          <p:cNvGrpSpPr/>
          <p:nvPr/>
        </p:nvGrpSpPr>
        <p:grpSpPr>
          <a:xfrm>
            <a:off x="164595" y="1959622"/>
            <a:ext cx="683142" cy="590426"/>
            <a:chOff x="427049" y="2441788"/>
            <a:chExt cx="683142" cy="590426"/>
          </a:xfrm>
        </p:grpSpPr>
        <p:pic>
          <p:nvPicPr>
            <p:cNvPr id="22" name="Picture 39">
              <a:extLst>
                <a:ext uri="{FF2B5EF4-FFF2-40B4-BE49-F238E27FC236}">
                  <a16:creationId xmlns:a16="http://schemas.microsoft.com/office/drawing/2014/main" id="{3DEA2530-94D5-6A3D-E4DC-6C4E8CE5F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4" y="2441788"/>
              <a:ext cx="248213" cy="330951"/>
            </a:xfrm>
            <a:prstGeom prst="rect">
              <a:avLst/>
            </a:prstGeom>
          </p:spPr>
        </p:pic>
        <p:sp>
          <p:nvSpPr>
            <p:cNvPr id="23" name="TextBox 157">
              <a:extLst>
                <a:ext uri="{FF2B5EF4-FFF2-40B4-BE49-F238E27FC236}">
                  <a16:creationId xmlns:a16="http://schemas.microsoft.com/office/drawing/2014/main" id="{84722056-08CF-B953-F723-FC3F40D80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49" y="2770604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E43AF4-C07E-F342-36BA-FDB78C93E1B1}"/>
              </a:ext>
            </a:extLst>
          </p:cNvPr>
          <p:cNvGrpSpPr/>
          <p:nvPr/>
        </p:nvGrpSpPr>
        <p:grpSpPr>
          <a:xfrm>
            <a:off x="6057472" y="4939071"/>
            <a:ext cx="1156308" cy="576000"/>
            <a:chOff x="7202555" y="3239745"/>
            <a:chExt cx="1156308" cy="576000"/>
          </a:xfrm>
        </p:grpSpPr>
        <p:sp>
          <p:nvSpPr>
            <p:cNvPr id="28" name="Rounded Rectangle 88">
              <a:extLst>
                <a:ext uri="{FF2B5EF4-FFF2-40B4-BE49-F238E27FC236}">
                  <a16:creationId xmlns:a16="http://schemas.microsoft.com/office/drawing/2014/main" id="{EA5B675B-F39E-2C20-14BF-E406B9C8D09F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Requests to invite to an appointment.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31" name="Picture 3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024C936-1D1A-7E42-C6F3-B616FEE6B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CC0972-2608-6165-6A6C-B6DA39D2CFA6}"/>
              </a:ext>
            </a:extLst>
          </p:cNvPr>
          <p:cNvGrpSpPr/>
          <p:nvPr/>
        </p:nvGrpSpPr>
        <p:grpSpPr>
          <a:xfrm>
            <a:off x="6050158" y="3618588"/>
            <a:ext cx="1156308" cy="576000"/>
            <a:chOff x="8430605" y="4106559"/>
            <a:chExt cx="1156308" cy="576000"/>
          </a:xfrm>
        </p:grpSpPr>
        <p:sp>
          <p:nvSpPr>
            <p:cNvPr id="34" name="Rounded Rectangle 88">
              <a:extLst>
                <a:ext uri="{FF2B5EF4-FFF2-40B4-BE49-F238E27FC236}">
                  <a16:creationId xmlns:a16="http://schemas.microsoft.com/office/drawing/2014/main" id="{D53A7790-E5CC-3F2D-65F4-0AEA5718043C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Books new appointment based on urgency.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36" name="Picture 3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6CAB094-9E38-24E3-096F-0F387A918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33A584-3F39-730B-52D4-0A0A2211970F}"/>
              </a:ext>
            </a:extLst>
          </p:cNvPr>
          <p:cNvGrpSpPr/>
          <p:nvPr/>
        </p:nvGrpSpPr>
        <p:grpSpPr>
          <a:xfrm>
            <a:off x="7566364" y="3248178"/>
            <a:ext cx="1156308" cy="576000"/>
            <a:chOff x="4370032" y="2229489"/>
            <a:chExt cx="1156308" cy="576000"/>
          </a:xfrm>
        </p:grpSpPr>
        <p:sp>
          <p:nvSpPr>
            <p:cNvPr id="44" name="Rounded Rectangle 88">
              <a:extLst>
                <a:ext uri="{FF2B5EF4-FFF2-40B4-BE49-F238E27FC236}">
                  <a16:creationId xmlns:a16="http://schemas.microsoft.com/office/drawing/2014/main" id="{389DE7D8-6359-63F3-C419-2F89F8FFFB13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the patient.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3F9BEBC-50DE-E623-AAA6-E1EFD194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84EEE4E-185D-38AD-D15C-3DC1E0A6E4A4}"/>
              </a:ext>
            </a:extLst>
          </p:cNvPr>
          <p:cNvGrpSpPr/>
          <p:nvPr/>
        </p:nvGrpSpPr>
        <p:grpSpPr>
          <a:xfrm>
            <a:off x="7578122" y="2264375"/>
            <a:ext cx="1156308" cy="576000"/>
            <a:chOff x="2459474" y="3678353"/>
            <a:chExt cx="1156308" cy="576000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ADF9980A-09E4-C250-C854-01D3EA0E68CC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Gets new appointment time.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67CC501-5D18-5E94-6BB3-41BBCB871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406DC85-F5DA-C763-E73E-4D4CCEDA2759}"/>
              </a:ext>
            </a:extLst>
          </p:cNvPr>
          <p:cNvGrpSpPr/>
          <p:nvPr/>
        </p:nvGrpSpPr>
        <p:grpSpPr>
          <a:xfrm>
            <a:off x="7578122" y="1521275"/>
            <a:ext cx="1144550" cy="576000"/>
            <a:chOff x="7578122" y="1521275"/>
            <a:chExt cx="1144550" cy="576000"/>
          </a:xfrm>
        </p:grpSpPr>
        <p:sp>
          <p:nvSpPr>
            <p:cNvPr id="55" name="Rounded Rectangle 88">
              <a:extLst>
                <a:ext uri="{FF2B5EF4-FFF2-40B4-BE49-F238E27FC236}">
                  <a16:creationId xmlns:a16="http://schemas.microsoft.com/office/drawing/2014/main" id="{3D33E196-388B-D7CF-F18B-B3052AC3EB6C}"/>
                </a:ext>
              </a:extLst>
            </p:cNvPr>
            <p:cNvSpPr/>
            <p:nvPr/>
          </p:nvSpPr>
          <p:spPr>
            <a:xfrm>
              <a:off x="7578122" y="1521275"/>
              <a:ext cx="114455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Gets new appointment time.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A2A03D52-4120-756E-9BDF-C563FF31E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728" y="1704801"/>
              <a:ext cx="288382" cy="205986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4D0F339-B88D-A120-EAB5-C199D806FD7F}"/>
              </a:ext>
            </a:extLst>
          </p:cNvPr>
          <p:cNvGrpSpPr/>
          <p:nvPr/>
        </p:nvGrpSpPr>
        <p:grpSpPr>
          <a:xfrm>
            <a:off x="7572138" y="3969717"/>
            <a:ext cx="1150534" cy="576000"/>
            <a:chOff x="7572138" y="3969717"/>
            <a:chExt cx="1150534" cy="576000"/>
          </a:xfrm>
        </p:grpSpPr>
        <p:sp>
          <p:nvSpPr>
            <p:cNvPr id="50" name="Rounded Rectangle 88">
              <a:extLst>
                <a:ext uri="{FF2B5EF4-FFF2-40B4-BE49-F238E27FC236}">
                  <a16:creationId xmlns:a16="http://schemas.microsoft.com/office/drawing/2014/main" id="{F7DC2AAD-3F23-7686-9590-612CC8BFDB49}"/>
                </a:ext>
              </a:extLst>
            </p:cNvPr>
            <p:cNvSpPr/>
            <p:nvPr/>
          </p:nvSpPr>
          <p:spPr>
            <a:xfrm>
              <a:off x="7572138" y="3969717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Sends a letter.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BB5283D8-4265-2ADA-17E1-5D4A69514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115" y="4145082"/>
              <a:ext cx="288382" cy="205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89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45">
            <a:extLst>
              <a:ext uri="{FF2B5EF4-FFF2-40B4-BE49-F238E27FC236}">
                <a16:creationId xmlns:a16="http://schemas.microsoft.com/office/drawing/2014/main" id="{1FFC4D26-31B5-C140-A3B4-C20CA6EC4904}"/>
              </a:ext>
            </a:extLst>
          </p:cNvPr>
          <p:cNvSpPr/>
          <p:nvPr/>
        </p:nvSpPr>
        <p:spPr>
          <a:xfrm>
            <a:off x="157164" y="4827464"/>
            <a:ext cx="11843569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70800" y="1480294"/>
            <a:ext cx="11843569" cy="149942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57164" y="3069721"/>
            <a:ext cx="11852825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2" y="1157818"/>
            <a:ext cx="2352707" cy="209721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healthcare</a:t>
            </a:r>
          </a:p>
        </p:txBody>
      </p:sp>
      <p:sp>
        <p:nvSpPr>
          <p:cNvPr id="87" name="Rounded Rectangle 88">
            <a:extLst>
              <a:ext uri="{FF2B5EF4-FFF2-40B4-BE49-F238E27FC236}">
                <a16:creationId xmlns:a16="http://schemas.microsoft.com/office/drawing/2014/main" id="{EDCC8EC3-E0E8-E244-A6C1-E1BF5A1087B6}"/>
              </a:ext>
            </a:extLst>
          </p:cNvPr>
          <p:cNvSpPr/>
          <p:nvPr/>
        </p:nvSpPr>
        <p:spPr>
          <a:xfrm>
            <a:off x="5258648" y="161203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pharmacy to get pills. Starts medication.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14" name="Straight Arrow Connector 11">
            <a:extLst>
              <a:ext uri="{FF2B5EF4-FFF2-40B4-BE49-F238E27FC236}">
                <a16:creationId xmlns:a16="http://schemas.microsoft.com/office/drawing/2014/main" id="{8A0759F9-B3C8-1F46-A78F-8DE889EFD60D}"/>
              </a:ext>
            </a:extLst>
          </p:cNvPr>
          <p:cNvCxnSpPr>
            <a:cxnSpLocks/>
            <a:stCxn id="107" idx="0"/>
            <a:endCxn id="110" idx="2"/>
          </p:cNvCxnSpPr>
          <p:nvPr/>
        </p:nvCxnSpPr>
        <p:spPr>
          <a:xfrm flipV="1">
            <a:off x="4534498" y="2850530"/>
            <a:ext cx="0" cy="30919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2" name="Straight Arrow Connector 11">
            <a:extLst>
              <a:ext uri="{FF2B5EF4-FFF2-40B4-BE49-F238E27FC236}">
                <a16:creationId xmlns:a16="http://schemas.microsoft.com/office/drawing/2014/main" id="{0C236151-26BA-664D-AE9B-9DC8610AF6D4}"/>
              </a:ext>
            </a:extLst>
          </p:cNvPr>
          <p:cNvCxnSpPr>
            <a:cxnSpLocks/>
            <a:stCxn id="33" idx="0"/>
            <a:endCxn id="27" idx="2"/>
          </p:cNvCxnSpPr>
          <p:nvPr/>
        </p:nvCxnSpPr>
        <p:spPr>
          <a:xfrm flipV="1">
            <a:off x="1716165" y="2516322"/>
            <a:ext cx="1884" cy="6473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B28573AC-E2B3-4344-BDD9-484C775CF3E6}"/>
              </a:ext>
            </a:extLst>
          </p:cNvPr>
          <p:cNvSpPr txBox="1"/>
          <p:nvPr/>
        </p:nvSpPr>
        <p:spPr>
          <a:xfrm>
            <a:off x="1699769" y="2633906"/>
            <a:ext cx="1026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Intravenous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2357F06F-01C3-FC4A-9927-495FBDD2EA09}"/>
              </a:ext>
            </a:extLst>
          </p:cNvPr>
          <p:cNvSpPr txBox="1"/>
          <p:nvPr/>
        </p:nvSpPr>
        <p:spPr>
          <a:xfrm>
            <a:off x="1900209" y="1625291"/>
            <a:ext cx="1026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Pills</a:t>
            </a:r>
          </a:p>
        </p:txBody>
      </p:sp>
      <p:sp>
        <p:nvSpPr>
          <p:cNvPr id="60" name="AutoShape 63">
            <a:extLst>
              <a:ext uri="{FF2B5EF4-FFF2-40B4-BE49-F238E27FC236}">
                <a16:creationId xmlns:a16="http://schemas.microsoft.com/office/drawing/2014/main" id="{82FB9BB8-654A-8B48-B0C1-13626E26C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959" y="1159860"/>
            <a:ext cx="5465490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Start of treatment</a:t>
            </a:r>
          </a:p>
        </p:txBody>
      </p:sp>
      <p:sp>
        <p:nvSpPr>
          <p:cNvPr id="73" name="AutoShape 63">
            <a:extLst>
              <a:ext uri="{FF2B5EF4-FFF2-40B4-BE49-F238E27FC236}">
                <a16:creationId xmlns:a16="http://schemas.microsoft.com/office/drawing/2014/main" id="{2ECF314B-C102-C245-A87B-5790EC7AA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4449" y="1158414"/>
            <a:ext cx="1147894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sp>
        <p:nvSpPr>
          <p:cNvPr id="74" name="AutoShape 63">
            <a:extLst>
              <a:ext uri="{FF2B5EF4-FFF2-40B4-BE49-F238E27FC236}">
                <a16:creationId xmlns:a16="http://schemas.microsoft.com/office/drawing/2014/main" id="{29FAD5ED-6863-1C4F-AC70-C357BAAE6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343" y="1158948"/>
            <a:ext cx="2877646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dirty="0"/>
              <a:t>Surveillance</a:t>
            </a:r>
            <a:r>
              <a:rPr lang="en-FI" sz="1200" dirty="0"/>
              <a:t> of treatment</a:t>
            </a:r>
            <a:endParaRPr lang="en-GB" sz="1200" kern="0" spc="100" dirty="0">
              <a:cs typeface="Arial" charset="0"/>
            </a:endParaRPr>
          </a:p>
        </p:txBody>
      </p:sp>
      <p:sp>
        <p:nvSpPr>
          <p:cNvPr id="77" name="Tekstiruutu 76">
            <a:extLst>
              <a:ext uri="{FF2B5EF4-FFF2-40B4-BE49-F238E27FC236}">
                <a16:creationId xmlns:a16="http://schemas.microsoft.com/office/drawing/2014/main" id="{D11A2F34-4BB4-4C4C-A988-9B03133BBC09}"/>
              </a:ext>
            </a:extLst>
          </p:cNvPr>
          <p:cNvSpPr txBox="1"/>
          <p:nvPr/>
        </p:nvSpPr>
        <p:spPr>
          <a:xfrm>
            <a:off x="7933940" y="674297"/>
            <a:ext cx="1248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Duration of effect: 1 month.</a:t>
            </a:r>
          </a:p>
        </p:txBody>
      </p:sp>
      <p:sp>
        <p:nvSpPr>
          <p:cNvPr id="3" name="Rounded Rectangle 45">
            <a:extLst>
              <a:ext uri="{FF2B5EF4-FFF2-40B4-BE49-F238E27FC236}">
                <a16:creationId xmlns:a16="http://schemas.microsoft.com/office/drawing/2014/main" id="{93F2EBEA-3E89-A740-3827-8068E0FD3063}"/>
              </a:ext>
            </a:extLst>
          </p:cNvPr>
          <p:cNvSpPr/>
          <p:nvPr/>
        </p:nvSpPr>
        <p:spPr>
          <a:xfrm>
            <a:off x="166252" y="3952298"/>
            <a:ext cx="11834317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1" name="Rectangle 76">
            <a:extLst>
              <a:ext uri="{FF2B5EF4-FFF2-40B4-BE49-F238E27FC236}">
                <a16:creationId xmlns:a16="http://schemas.microsoft.com/office/drawing/2014/main" id="{3F40D067-5E58-9A41-9412-AC3DB1CADF42}"/>
              </a:ext>
            </a:extLst>
          </p:cNvPr>
          <p:cNvSpPr/>
          <p:nvPr/>
        </p:nvSpPr>
        <p:spPr>
          <a:xfrm flipH="1">
            <a:off x="7984449" y="1474998"/>
            <a:ext cx="1147894" cy="4108466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WAITING TIME</a:t>
            </a:r>
          </a:p>
        </p:txBody>
      </p:sp>
      <p:cxnSp>
        <p:nvCxnSpPr>
          <p:cNvPr id="97" name="Straight Arrow Connector 11">
            <a:extLst>
              <a:ext uri="{FF2B5EF4-FFF2-40B4-BE49-F238E27FC236}">
                <a16:creationId xmlns:a16="http://schemas.microsoft.com/office/drawing/2014/main" id="{0FCA726C-DFE7-0A4B-930E-7B0A4A3136DA}"/>
              </a:ext>
            </a:extLst>
          </p:cNvPr>
          <p:cNvCxnSpPr>
            <a:cxnSpLocks/>
            <a:stCxn id="83" idx="2"/>
            <a:endCxn id="88" idx="0"/>
          </p:cNvCxnSpPr>
          <p:nvPr/>
        </p:nvCxnSpPr>
        <p:spPr>
          <a:xfrm flipH="1">
            <a:off x="11164982" y="2508969"/>
            <a:ext cx="1" cy="242076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id="{41D9E493-A33D-7EAD-D7F0-9D2B18D06455}"/>
              </a:ext>
            </a:extLst>
          </p:cNvPr>
          <p:cNvCxnSpPr>
            <a:cxnSpLocks/>
            <a:stCxn id="72" idx="2"/>
            <a:endCxn id="78" idx="0"/>
          </p:cNvCxnSpPr>
          <p:nvPr/>
        </p:nvCxnSpPr>
        <p:spPr>
          <a:xfrm flipH="1">
            <a:off x="6033968" y="2854391"/>
            <a:ext cx="4731" cy="118856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4" name="Rounded Rectangle 88">
            <a:extLst>
              <a:ext uri="{FF2B5EF4-FFF2-40B4-BE49-F238E27FC236}">
                <a16:creationId xmlns:a16="http://schemas.microsoft.com/office/drawing/2014/main" id="{88197A6E-8C19-AF00-C3AF-6813EDD6DE54}"/>
              </a:ext>
            </a:extLst>
          </p:cNvPr>
          <p:cNvSpPr/>
          <p:nvPr/>
        </p:nvSpPr>
        <p:spPr>
          <a:xfrm>
            <a:off x="9306512" y="194844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Gets blood tests.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70C982-9108-76C7-6C10-4F903BF52CDC}"/>
              </a:ext>
            </a:extLst>
          </p:cNvPr>
          <p:cNvGrpSpPr/>
          <p:nvPr/>
        </p:nvGrpSpPr>
        <p:grpSpPr>
          <a:xfrm>
            <a:off x="177278" y="3165679"/>
            <a:ext cx="1102232" cy="629258"/>
            <a:chOff x="476559" y="3330955"/>
            <a:chExt cx="1102232" cy="629258"/>
          </a:xfrm>
        </p:grpSpPr>
        <p:sp>
          <p:nvSpPr>
            <p:cNvPr id="9" name="TextBox 157">
              <a:extLst>
                <a:ext uri="{FF2B5EF4-FFF2-40B4-BE49-F238E27FC236}">
                  <a16:creationId xmlns:a16="http://schemas.microsoft.com/office/drawing/2014/main" id="{FCA9AE81-A3A0-A4CA-0C5E-D474AFC8A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59" y="3698603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6F111ECE-4FDD-FC17-53D5-A02CBA4C7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89" y="3330955"/>
              <a:ext cx="236625" cy="34705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3F9C4C-A6CD-011B-03D9-3AC64879D66D}"/>
              </a:ext>
            </a:extLst>
          </p:cNvPr>
          <p:cNvGrpSpPr/>
          <p:nvPr/>
        </p:nvGrpSpPr>
        <p:grpSpPr>
          <a:xfrm>
            <a:off x="184427" y="1929503"/>
            <a:ext cx="683142" cy="590426"/>
            <a:chOff x="427049" y="2441788"/>
            <a:chExt cx="683142" cy="590426"/>
          </a:xfrm>
        </p:grpSpPr>
        <p:pic>
          <p:nvPicPr>
            <p:cNvPr id="17" name="Picture 39">
              <a:extLst>
                <a:ext uri="{FF2B5EF4-FFF2-40B4-BE49-F238E27FC236}">
                  <a16:creationId xmlns:a16="http://schemas.microsoft.com/office/drawing/2014/main" id="{061F7908-E6F6-43D0-1110-946AC6B46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4" y="2441788"/>
              <a:ext cx="248213" cy="330951"/>
            </a:xfrm>
            <a:prstGeom prst="rect">
              <a:avLst/>
            </a:prstGeom>
          </p:spPr>
        </p:pic>
        <p:sp>
          <p:nvSpPr>
            <p:cNvPr id="18" name="TextBox 157">
              <a:extLst>
                <a:ext uri="{FF2B5EF4-FFF2-40B4-BE49-F238E27FC236}">
                  <a16:creationId xmlns:a16="http://schemas.microsoft.com/office/drawing/2014/main" id="{2397A2EC-B25F-6657-74EF-64963F319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49" y="2770604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953C13-11EB-7983-1E30-869981F0EC3F}"/>
              </a:ext>
            </a:extLst>
          </p:cNvPr>
          <p:cNvGrpSpPr/>
          <p:nvPr/>
        </p:nvGrpSpPr>
        <p:grpSpPr>
          <a:xfrm>
            <a:off x="2300634" y="1823010"/>
            <a:ext cx="352669" cy="796202"/>
            <a:chOff x="3438220" y="3405772"/>
            <a:chExt cx="407477" cy="796202"/>
          </a:xfrm>
        </p:grpSpPr>
        <p:cxnSp>
          <p:nvCxnSpPr>
            <p:cNvPr id="21" name="Straight Arrow Connector 40">
              <a:extLst>
                <a:ext uri="{FF2B5EF4-FFF2-40B4-BE49-F238E27FC236}">
                  <a16:creationId xmlns:a16="http://schemas.microsoft.com/office/drawing/2014/main" id="{4DB480FC-1928-2B1C-3FEC-2AB01024F28A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22" name="Straight Arrow Connector 40">
              <a:extLst>
                <a:ext uri="{FF2B5EF4-FFF2-40B4-BE49-F238E27FC236}">
                  <a16:creationId xmlns:a16="http://schemas.microsoft.com/office/drawing/2014/main" id="{A6C59DBF-1568-7BF2-527D-5B56C22FFB01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3FF99CAC-7456-3747-84CC-27F12199ECD4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40">
              <a:extLst>
                <a:ext uri="{FF2B5EF4-FFF2-40B4-BE49-F238E27FC236}">
                  <a16:creationId xmlns:a16="http://schemas.microsoft.com/office/drawing/2014/main" id="{9B6D2BE1-3F7B-82F2-BB22-C1CE2C816618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1D18AA-76B9-2DBD-99C4-9090BA548C02}"/>
              </a:ext>
            </a:extLst>
          </p:cNvPr>
          <p:cNvGrpSpPr/>
          <p:nvPr/>
        </p:nvGrpSpPr>
        <p:grpSpPr>
          <a:xfrm>
            <a:off x="1131127" y="1940322"/>
            <a:ext cx="1173843" cy="576000"/>
            <a:chOff x="4656342" y="3239745"/>
            <a:chExt cx="1173843" cy="576000"/>
          </a:xfrm>
        </p:grpSpPr>
        <p:sp>
          <p:nvSpPr>
            <p:cNvPr id="27" name="Rounded Rectangle 88">
              <a:extLst>
                <a:ext uri="{FF2B5EF4-FFF2-40B4-BE49-F238E27FC236}">
                  <a16:creationId xmlns:a16="http://schemas.microsoft.com/office/drawing/2014/main" id="{4E3981CB-1575-77F8-9FAB-BA1ABC334E90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Receives information on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E706C36-8BF6-CE10-B936-DC2113CF3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FAFA94D-2104-269E-6223-EF501B2CA5A5}"/>
              </a:ext>
            </a:extLst>
          </p:cNvPr>
          <p:cNvGrpSpPr/>
          <p:nvPr/>
        </p:nvGrpSpPr>
        <p:grpSpPr>
          <a:xfrm>
            <a:off x="1121156" y="3163622"/>
            <a:ext cx="1184167" cy="576000"/>
            <a:chOff x="4638808" y="1993115"/>
            <a:chExt cx="1184167" cy="576000"/>
          </a:xfrm>
        </p:grpSpPr>
        <p:sp>
          <p:nvSpPr>
            <p:cNvPr id="33" name="Rounded Rectangle 88">
              <a:extLst>
                <a:ext uri="{FF2B5EF4-FFF2-40B4-BE49-F238E27FC236}">
                  <a16:creationId xmlns:a16="http://schemas.microsoft.com/office/drawing/2014/main" id="{1F0E05FB-0B71-B4A9-742A-6FA50142A11C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Tells how to start the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240ABB3-4744-7531-7D84-B2E4679A1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3F9EEE-1EE0-EBC6-EE81-FC69C2342A23}"/>
              </a:ext>
            </a:extLst>
          </p:cNvPr>
          <p:cNvGrpSpPr/>
          <p:nvPr/>
        </p:nvGrpSpPr>
        <p:grpSpPr>
          <a:xfrm>
            <a:off x="6733526" y="4042298"/>
            <a:ext cx="1156308" cy="576000"/>
            <a:chOff x="7202555" y="3239745"/>
            <a:chExt cx="1156308" cy="576000"/>
          </a:xfrm>
        </p:grpSpPr>
        <p:sp>
          <p:nvSpPr>
            <p:cNvPr id="36" name="Rounded Rectangle 88">
              <a:extLst>
                <a:ext uri="{FF2B5EF4-FFF2-40B4-BE49-F238E27FC236}">
                  <a16:creationId xmlns:a16="http://schemas.microsoft.com/office/drawing/2014/main" id="{0917DC2A-A5A9-EA98-EF35-6C5FD4821C85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Books next infusion, every 4 weeks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.</a:t>
              </a:r>
            </a:p>
          </p:txBody>
        </p:sp>
        <p:pic>
          <p:nvPicPr>
            <p:cNvPr id="38" name="Picture 3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07D176A-0B29-16DB-9AAE-9EFEEEC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B6E979-42EF-D75D-4573-D087FB9540DC}"/>
              </a:ext>
            </a:extLst>
          </p:cNvPr>
          <p:cNvGrpSpPr/>
          <p:nvPr/>
        </p:nvGrpSpPr>
        <p:grpSpPr>
          <a:xfrm>
            <a:off x="6732734" y="2278391"/>
            <a:ext cx="1156308" cy="576000"/>
            <a:chOff x="8430605" y="4106559"/>
            <a:chExt cx="1156308" cy="576000"/>
          </a:xfrm>
        </p:grpSpPr>
        <p:sp>
          <p:nvSpPr>
            <p:cNvPr id="40" name="Rounded Rectangle 88">
              <a:extLst>
                <a:ext uri="{FF2B5EF4-FFF2-40B4-BE49-F238E27FC236}">
                  <a16:creationId xmlns:a16="http://schemas.microsoft.com/office/drawing/2014/main" id="{6C973430-F5D0-9B04-5A27-49A5FBE0F6C5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Gets time for next infusion.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44" name="Picture 4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7264F25-65DC-611E-B8FB-F9964E5DE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F382C9E-323A-CBC6-E07C-BEDCA1E53320}"/>
              </a:ext>
            </a:extLst>
          </p:cNvPr>
          <p:cNvGrpSpPr/>
          <p:nvPr/>
        </p:nvGrpSpPr>
        <p:grpSpPr>
          <a:xfrm>
            <a:off x="2645392" y="3162472"/>
            <a:ext cx="1184167" cy="576000"/>
            <a:chOff x="4638808" y="1993115"/>
            <a:chExt cx="1184167" cy="576000"/>
          </a:xfrm>
        </p:grpSpPr>
        <p:sp>
          <p:nvSpPr>
            <p:cNvPr id="52" name="Rounded Rectangle 88">
              <a:extLst>
                <a:ext uri="{FF2B5EF4-FFF2-40B4-BE49-F238E27FC236}">
                  <a16:creationId xmlns:a16="http://schemas.microsoft.com/office/drawing/2014/main" id="{1C4EB7E1-33E3-8CE8-AC5C-2F49D1ECD181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u="none" strike="noStrike" kern="0" cap="none" spc="0" normalizeH="0" baseline="0" noProof="0" dirty="0">
                  <a:ln>
                    <a:noFill/>
                  </a:ln>
                  <a:uLnTx/>
                  <a:uFillTx/>
                </a:rPr>
                <a:t>Gives information</a:t>
              </a:r>
              <a:r>
                <a:rPr lang="en-GB" sz="900" kern="0" dirty="0"/>
                <a:t> on next appointment.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3D746B-9C93-7879-367C-ED0710E97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81871EF-6BA8-8092-DBE0-D1D9EF73A4D9}"/>
              </a:ext>
            </a:extLst>
          </p:cNvPr>
          <p:cNvGrpSpPr/>
          <p:nvPr/>
        </p:nvGrpSpPr>
        <p:grpSpPr>
          <a:xfrm>
            <a:off x="2655716" y="1604054"/>
            <a:ext cx="1173843" cy="576000"/>
            <a:chOff x="4656342" y="3239745"/>
            <a:chExt cx="1173843" cy="576000"/>
          </a:xfrm>
        </p:grpSpPr>
        <p:sp>
          <p:nvSpPr>
            <p:cNvPr id="58" name="Rounded Rectangle 88">
              <a:extLst>
                <a:ext uri="{FF2B5EF4-FFF2-40B4-BE49-F238E27FC236}">
                  <a16:creationId xmlns:a16="http://schemas.microsoft.com/office/drawing/2014/main" id="{7C517299-DA58-C745-E8E3-8B8377331872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Gets a recipe and </a:t>
              </a:r>
              <a:r>
                <a:rPr lang="en-GB" sz="900" b="0" i="0" dirty="0">
                  <a:effectLst/>
                  <a:cs typeface="Arial" panose="020B0604020202020204" pitchFamily="34" charset="0"/>
                </a:rPr>
                <a:t>and next appointment time.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7418755-2801-206A-B5FC-2F335A049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cxnSp>
        <p:nvCxnSpPr>
          <p:cNvPr id="70" name="Straight Arrow Connector 11">
            <a:extLst>
              <a:ext uri="{FF2B5EF4-FFF2-40B4-BE49-F238E27FC236}">
                <a16:creationId xmlns:a16="http://schemas.microsoft.com/office/drawing/2014/main" id="{036F04EF-FCD3-D746-8EC3-731A1B2DA833}"/>
              </a:ext>
            </a:extLst>
          </p:cNvPr>
          <p:cNvCxnSpPr>
            <a:cxnSpLocks/>
            <a:stCxn id="36" idx="0"/>
            <a:endCxn id="40" idx="2"/>
          </p:cNvCxnSpPr>
          <p:nvPr/>
        </p:nvCxnSpPr>
        <p:spPr>
          <a:xfrm flipH="1" flipV="1">
            <a:off x="7310888" y="2854391"/>
            <a:ext cx="792" cy="118790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8B7CF6F-8F1E-B51D-3074-138E17B10DE5}"/>
              </a:ext>
            </a:extLst>
          </p:cNvPr>
          <p:cNvGrpSpPr/>
          <p:nvPr/>
        </p:nvGrpSpPr>
        <p:grpSpPr>
          <a:xfrm>
            <a:off x="5443690" y="2278391"/>
            <a:ext cx="1184167" cy="576000"/>
            <a:chOff x="4638808" y="1993115"/>
            <a:chExt cx="1184167" cy="576000"/>
          </a:xfrm>
        </p:grpSpPr>
        <p:sp>
          <p:nvSpPr>
            <p:cNvPr id="72" name="Rounded Rectangle 88">
              <a:extLst>
                <a:ext uri="{FF2B5EF4-FFF2-40B4-BE49-F238E27FC236}">
                  <a16:creationId xmlns:a16="http://schemas.microsoft.com/office/drawing/2014/main" id="{9A3825AA-1E4D-23D0-93D0-281E9BA35D3C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Goes to first infusion. Starts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E1C5387-EFAB-18C0-AEF7-C554327B5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F0692B0-9DDB-32C1-30A3-C4C72D0608F9}"/>
              </a:ext>
            </a:extLst>
          </p:cNvPr>
          <p:cNvGrpSpPr/>
          <p:nvPr/>
        </p:nvGrpSpPr>
        <p:grpSpPr>
          <a:xfrm>
            <a:off x="5441481" y="4042960"/>
            <a:ext cx="1184974" cy="576000"/>
            <a:chOff x="4656342" y="3239745"/>
            <a:chExt cx="1184974" cy="576000"/>
          </a:xfrm>
        </p:grpSpPr>
        <p:sp>
          <p:nvSpPr>
            <p:cNvPr id="78" name="Rounded Rectangle 88">
              <a:extLst>
                <a:ext uri="{FF2B5EF4-FFF2-40B4-BE49-F238E27FC236}">
                  <a16:creationId xmlns:a16="http://schemas.microsoft.com/office/drawing/2014/main" id="{B6AB91C7-24CB-37BC-B852-B86D1B1C019B}"/>
                </a:ext>
              </a:extLst>
            </p:cNvPr>
            <p:cNvSpPr/>
            <p:nvPr/>
          </p:nvSpPr>
          <p:spPr>
            <a:xfrm>
              <a:off x="4656342" y="3239745"/>
              <a:ext cx="1184974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Gives infusion.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FF43A58-D196-6C1F-9E63-84378FEB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5EA486B-1CD3-4513-2D99-916AD3C1E29B}"/>
              </a:ext>
            </a:extLst>
          </p:cNvPr>
          <p:cNvGrpSpPr/>
          <p:nvPr/>
        </p:nvGrpSpPr>
        <p:grpSpPr>
          <a:xfrm>
            <a:off x="10569974" y="1932969"/>
            <a:ext cx="1184167" cy="576000"/>
            <a:chOff x="4638808" y="1993115"/>
            <a:chExt cx="1184167" cy="576000"/>
          </a:xfrm>
        </p:grpSpPr>
        <p:sp>
          <p:nvSpPr>
            <p:cNvPr id="83" name="Rounded Rectangle 88">
              <a:extLst>
                <a:ext uri="{FF2B5EF4-FFF2-40B4-BE49-F238E27FC236}">
                  <a16:creationId xmlns:a16="http://schemas.microsoft.com/office/drawing/2014/main" id="{749AB8D3-B1A9-9E3C-7451-69B55DFC2854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Going to the drug tolerance appointment. 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91E9578-F2F4-BE2D-AA67-97F6189E6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04768DC-E7ED-0576-9A6E-4574DFA6AF74}"/>
              </a:ext>
            </a:extLst>
          </p:cNvPr>
          <p:cNvGrpSpPr/>
          <p:nvPr/>
        </p:nvGrpSpPr>
        <p:grpSpPr>
          <a:xfrm>
            <a:off x="10572495" y="4929731"/>
            <a:ext cx="1184974" cy="576000"/>
            <a:chOff x="4656342" y="3239745"/>
            <a:chExt cx="1184974" cy="576000"/>
          </a:xfrm>
        </p:grpSpPr>
        <p:sp>
          <p:nvSpPr>
            <p:cNvPr id="88" name="Rounded Rectangle 88">
              <a:extLst>
                <a:ext uri="{FF2B5EF4-FFF2-40B4-BE49-F238E27FC236}">
                  <a16:creationId xmlns:a16="http://schemas.microsoft.com/office/drawing/2014/main" id="{2B247FE2-A52F-F204-34E9-E26DF395CE1D}"/>
                </a:ext>
              </a:extLst>
            </p:cNvPr>
            <p:cNvSpPr/>
            <p:nvPr/>
          </p:nvSpPr>
          <p:spPr>
            <a:xfrm>
              <a:off x="4656342" y="3239745"/>
              <a:ext cx="1184974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Receives patient. Tests tolerance.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3EE09E2-7CFE-A524-7AD7-C5AA3468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A0B7711E-36E8-4C1C-FC09-2A3027DC481A}"/>
              </a:ext>
            </a:extLst>
          </p:cNvPr>
          <p:cNvSpPr txBox="1"/>
          <p:nvPr/>
        </p:nvSpPr>
        <p:spPr>
          <a:xfrm>
            <a:off x="10276425" y="1701802"/>
            <a:ext cx="18552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kern="0" dirty="0"/>
              <a:t>Before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the second infusion:</a:t>
            </a:r>
            <a:endParaRPr lang="en-FI" sz="10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639191D-E978-6352-DE8B-153519E5FB5C}"/>
              </a:ext>
            </a:extLst>
          </p:cNvPr>
          <p:cNvSpPr txBox="1"/>
          <p:nvPr/>
        </p:nvSpPr>
        <p:spPr>
          <a:xfrm>
            <a:off x="9159107" y="2508969"/>
            <a:ext cx="135820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kern="0" dirty="0"/>
              <a:t>Always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before a new treatment and appointment.</a:t>
            </a:r>
            <a:endParaRPr lang="en-FI" sz="1050" dirty="0"/>
          </a:p>
        </p:txBody>
      </p:sp>
      <p:cxnSp>
        <p:nvCxnSpPr>
          <p:cNvPr id="100" name="Straight Arrow Connector 11">
            <a:extLst>
              <a:ext uri="{FF2B5EF4-FFF2-40B4-BE49-F238E27FC236}">
                <a16:creationId xmlns:a16="http://schemas.microsoft.com/office/drawing/2014/main" id="{46011D14-B416-FC3D-E518-DAA011EE0753}"/>
              </a:ext>
            </a:extLst>
          </p:cNvPr>
          <p:cNvCxnSpPr>
            <a:cxnSpLocks/>
          </p:cNvCxnSpPr>
          <p:nvPr/>
        </p:nvCxnSpPr>
        <p:spPr>
          <a:xfrm flipV="1">
            <a:off x="3458435" y="2860444"/>
            <a:ext cx="0" cy="30317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02" name="Straight Arrow Connector 11">
            <a:extLst>
              <a:ext uri="{FF2B5EF4-FFF2-40B4-BE49-F238E27FC236}">
                <a16:creationId xmlns:a16="http://schemas.microsoft.com/office/drawing/2014/main" id="{9CBBF2BC-3B94-B3F3-62E7-0864A3820A35}"/>
              </a:ext>
            </a:extLst>
          </p:cNvPr>
          <p:cNvCxnSpPr>
            <a:cxnSpLocks/>
          </p:cNvCxnSpPr>
          <p:nvPr/>
        </p:nvCxnSpPr>
        <p:spPr>
          <a:xfrm flipV="1">
            <a:off x="2983929" y="2177146"/>
            <a:ext cx="0" cy="99822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AEC527C-0A80-3934-68E7-D760B0DD8C47}"/>
              </a:ext>
            </a:extLst>
          </p:cNvPr>
          <p:cNvGrpSpPr/>
          <p:nvPr/>
        </p:nvGrpSpPr>
        <p:grpSpPr>
          <a:xfrm>
            <a:off x="2656919" y="2284444"/>
            <a:ext cx="1173843" cy="576000"/>
            <a:chOff x="4656342" y="3239745"/>
            <a:chExt cx="1173843" cy="576000"/>
          </a:xfrm>
        </p:grpSpPr>
        <p:sp>
          <p:nvSpPr>
            <p:cNvPr id="63" name="Rounded Rectangle 88">
              <a:extLst>
                <a:ext uri="{FF2B5EF4-FFF2-40B4-BE49-F238E27FC236}">
                  <a16:creationId xmlns:a16="http://schemas.microsoft.com/office/drawing/2014/main" id="{45F70631-1D6E-DD30-C4C5-3061702EBC7B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Will get a call 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about the reception time.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6C97173-3A18-4013-5695-93AB1280F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AEBCA25-BAF6-FED7-2D28-9A401245067A}"/>
              </a:ext>
            </a:extLst>
          </p:cNvPr>
          <p:cNvGrpSpPr/>
          <p:nvPr/>
        </p:nvGrpSpPr>
        <p:grpSpPr>
          <a:xfrm>
            <a:off x="3956344" y="3159721"/>
            <a:ext cx="1156308" cy="576000"/>
            <a:chOff x="7202555" y="3239745"/>
            <a:chExt cx="1156308" cy="576000"/>
          </a:xfrm>
        </p:grpSpPr>
        <p:sp>
          <p:nvSpPr>
            <p:cNvPr id="107" name="Rounded Rectangle 88">
              <a:extLst>
                <a:ext uri="{FF2B5EF4-FFF2-40B4-BE49-F238E27FC236}">
                  <a16:creationId xmlns:a16="http://schemas.microsoft.com/office/drawing/2014/main" id="{72B2ECCF-014C-F13D-753A-AC5AAD8C4046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Books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time for the start of the IV medication.</a:t>
              </a:r>
            </a:p>
          </p:txBody>
        </p:sp>
        <p:pic>
          <p:nvPicPr>
            <p:cNvPr id="108" name="Picture 10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FC9926E-5443-B532-D4D9-781C62C5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CB35747-50C5-3720-D47D-8F6814E03F46}"/>
              </a:ext>
            </a:extLst>
          </p:cNvPr>
          <p:cNvGrpSpPr/>
          <p:nvPr/>
        </p:nvGrpSpPr>
        <p:grpSpPr>
          <a:xfrm>
            <a:off x="3956344" y="2274530"/>
            <a:ext cx="1156308" cy="576000"/>
            <a:chOff x="8430605" y="4106559"/>
            <a:chExt cx="1156308" cy="576000"/>
          </a:xfrm>
        </p:grpSpPr>
        <p:sp>
          <p:nvSpPr>
            <p:cNvPr id="110" name="Rounded Rectangle 88">
              <a:extLst>
                <a:ext uri="{FF2B5EF4-FFF2-40B4-BE49-F238E27FC236}">
                  <a16:creationId xmlns:a16="http://schemas.microsoft.com/office/drawing/2014/main" id="{421B9384-177B-A3E0-C6E8-22E290EB908F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Gets time for the IV.</a:t>
              </a:r>
            </a:p>
          </p:txBody>
        </p:sp>
        <p:pic>
          <p:nvPicPr>
            <p:cNvPr id="111" name="Picture 11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C3EF77-F9EE-971D-C15D-428DC552E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46750BD-D981-7FAB-C8F4-F5F07A98E9A9}"/>
              </a:ext>
            </a:extLst>
          </p:cNvPr>
          <p:cNvGrpSpPr/>
          <p:nvPr/>
        </p:nvGrpSpPr>
        <p:grpSpPr>
          <a:xfrm>
            <a:off x="231344" y="4892082"/>
            <a:ext cx="1101977" cy="628406"/>
            <a:chOff x="231344" y="4892082"/>
            <a:chExt cx="1101977" cy="628406"/>
          </a:xfrm>
        </p:grpSpPr>
        <p:sp>
          <p:nvSpPr>
            <p:cNvPr id="37" name="TextBox 157">
              <a:extLst>
                <a:ext uri="{FF2B5EF4-FFF2-40B4-BE49-F238E27FC236}">
                  <a16:creationId xmlns:a16="http://schemas.microsoft.com/office/drawing/2014/main" id="{502D9A56-EE4D-FB45-9F05-FBA397240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344" y="5258878"/>
              <a:ext cx="110197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Hospital lab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93" name="Picture 62">
              <a:extLst>
                <a:ext uri="{FF2B5EF4-FFF2-40B4-BE49-F238E27FC236}">
                  <a16:creationId xmlns:a16="http://schemas.microsoft.com/office/drawing/2014/main" id="{E6EAF997-2DF9-AD45-8E79-2336319B4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22" y="4925857"/>
              <a:ext cx="252401" cy="315500"/>
            </a:xfrm>
            <a:prstGeom prst="rect">
              <a:avLst/>
            </a:prstGeom>
          </p:spPr>
        </p:pic>
        <p:pic>
          <p:nvPicPr>
            <p:cNvPr id="116" name="Picture 137">
              <a:extLst>
                <a:ext uri="{FF2B5EF4-FFF2-40B4-BE49-F238E27FC236}">
                  <a16:creationId xmlns:a16="http://schemas.microsoft.com/office/drawing/2014/main" id="{F1DE6795-E5BB-DF25-616F-76E26CE7A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27" y="4892082"/>
              <a:ext cx="485199" cy="383051"/>
            </a:xfrm>
            <a:prstGeom prst="rect">
              <a:avLst/>
            </a:prstGeom>
          </p:spPr>
        </p:pic>
      </p:grp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D0ECABCB-CD03-FC33-CFA1-8E19E04BF9B4}"/>
              </a:ext>
            </a:extLst>
          </p:cNvPr>
          <p:cNvSpPr/>
          <p:nvPr/>
        </p:nvSpPr>
        <p:spPr>
          <a:xfrm>
            <a:off x="9208071" y="964095"/>
            <a:ext cx="2655081" cy="4850295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7569AC1-9DFF-540F-322C-15ECCC7BA67C}"/>
              </a:ext>
            </a:extLst>
          </p:cNvPr>
          <p:cNvSpPr txBox="1"/>
          <p:nvPr/>
        </p:nvSpPr>
        <p:spPr>
          <a:xfrm>
            <a:off x="9889435" y="5923722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100" dirty="0"/>
              <a:t>Treatment </a:t>
            </a:r>
            <a:r>
              <a:rPr lang="en-GB" sz="1100" dirty="0"/>
              <a:t>Surveillance</a:t>
            </a:r>
            <a:r>
              <a:rPr lang="en-FI" sz="1100" dirty="0"/>
              <a:t> Process</a:t>
            </a:r>
          </a:p>
        </p:txBody>
      </p:sp>
      <p:sp>
        <p:nvSpPr>
          <p:cNvPr id="119" name="Rounded Rectangle 88">
            <a:extLst>
              <a:ext uri="{FF2B5EF4-FFF2-40B4-BE49-F238E27FC236}">
                <a16:creationId xmlns:a16="http://schemas.microsoft.com/office/drawing/2014/main" id="{89F9AB9E-955C-8CE1-5C4F-23F2DF83590E}"/>
              </a:ext>
            </a:extLst>
          </p:cNvPr>
          <p:cNvSpPr/>
          <p:nvPr/>
        </p:nvSpPr>
        <p:spPr>
          <a:xfrm>
            <a:off x="3963514" y="160887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Waits until KELA Reimbursement has approved.*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0" name="Tekstiruutu 5">
            <a:extLst>
              <a:ext uri="{FF2B5EF4-FFF2-40B4-BE49-F238E27FC236}">
                <a16:creationId xmlns:a16="http://schemas.microsoft.com/office/drawing/2014/main" id="{4AD13086-686F-4C21-1425-08EF50EF9D5A}"/>
              </a:ext>
            </a:extLst>
          </p:cNvPr>
          <p:cNvSpPr txBox="1"/>
          <p:nvPr/>
        </p:nvSpPr>
        <p:spPr>
          <a:xfrm>
            <a:off x="4514767" y="1381106"/>
            <a:ext cx="2111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 See KELA Reimbursement Process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7533774-23B8-3FBF-B42C-B12007C6B83E}"/>
              </a:ext>
            </a:extLst>
          </p:cNvPr>
          <p:cNvGrpSpPr/>
          <p:nvPr/>
        </p:nvGrpSpPr>
        <p:grpSpPr>
          <a:xfrm>
            <a:off x="164492" y="4017636"/>
            <a:ext cx="1101977" cy="650321"/>
            <a:chOff x="164492" y="4017636"/>
            <a:chExt cx="1101977" cy="650321"/>
          </a:xfrm>
        </p:grpSpPr>
        <p:sp>
          <p:nvSpPr>
            <p:cNvPr id="4" name="TextBox 157">
              <a:extLst>
                <a:ext uri="{FF2B5EF4-FFF2-40B4-BE49-F238E27FC236}">
                  <a16:creationId xmlns:a16="http://schemas.microsoft.com/office/drawing/2014/main" id="{A3747DAF-F856-BF7A-8587-78723B9BE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92" y="4406347"/>
              <a:ext cx="110197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Infusion nurse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5FD08F77-7383-011B-534B-862DE0516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27" y="4017636"/>
              <a:ext cx="518084" cy="51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20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45">
            <a:extLst>
              <a:ext uri="{FF2B5EF4-FFF2-40B4-BE49-F238E27FC236}">
                <a16:creationId xmlns:a16="http://schemas.microsoft.com/office/drawing/2014/main" id="{1FFC4D26-31B5-C140-A3B4-C20CA6EC4904}"/>
              </a:ext>
            </a:extLst>
          </p:cNvPr>
          <p:cNvSpPr/>
          <p:nvPr/>
        </p:nvSpPr>
        <p:spPr>
          <a:xfrm>
            <a:off x="106722" y="4022197"/>
            <a:ext cx="11953506" cy="150605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04449" y="1577423"/>
            <a:ext cx="11934718" cy="146741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99902" y="3125188"/>
            <a:ext cx="11942464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AutoShape 63">
            <a:extLst>
              <a:ext uri="{FF2B5EF4-FFF2-40B4-BE49-F238E27FC236}">
                <a16:creationId xmlns:a16="http://schemas.microsoft.com/office/drawing/2014/main" id="{29FAD5ED-6863-1C4F-AC70-C357BAAE6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49" y="1265214"/>
            <a:ext cx="11942464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Surveillance of treatment</a:t>
            </a:r>
          </a:p>
        </p:txBody>
      </p:sp>
      <p:sp>
        <p:nvSpPr>
          <p:cNvPr id="44" name="Rounded Rectangle 88">
            <a:extLst>
              <a:ext uri="{FF2B5EF4-FFF2-40B4-BE49-F238E27FC236}">
                <a16:creationId xmlns:a16="http://schemas.microsoft.com/office/drawing/2014/main" id="{78BF1996-F2AB-2448-BD84-34754A6CA935}"/>
              </a:ext>
            </a:extLst>
          </p:cNvPr>
          <p:cNvSpPr/>
          <p:nvPr/>
        </p:nvSpPr>
        <p:spPr>
          <a:xfrm>
            <a:off x="2542224" y="410962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disease progressed during treatment.</a:t>
            </a:r>
          </a:p>
        </p:txBody>
      </p:sp>
      <p:sp>
        <p:nvSpPr>
          <p:cNvPr id="45" name="Rounded Rectangle 88">
            <a:extLst>
              <a:ext uri="{FF2B5EF4-FFF2-40B4-BE49-F238E27FC236}">
                <a16:creationId xmlns:a16="http://schemas.microsoft.com/office/drawing/2014/main" id="{74B1BFE3-4591-AD48-AB31-B8C66B9E9472}"/>
              </a:ext>
            </a:extLst>
          </p:cNvPr>
          <p:cNvSpPr/>
          <p:nvPr/>
        </p:nvSpPr>
        <p:spPr>
          <a:xfrm>
            <a:off x="2542224" y="484939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medication worked, the disease did not progress.</a:t>
            </a:r>
          </a:p>
        </p:txBody>
      </p:sp>
      <p:cxnSp>
        <p:nvCxnSpPr>
          <p:cNvPr id="65" name="Straight Arrow Connector 11">
            <a:extLst>
              <a:ext uri="{FF2B5EF4-FFF2-40B4-BE49-F238E27FC236}">
                <a16:creationId xmlns:a16="http://schemas.microsoft.com/office/drawing/2014/main" id="{7FBF596F-F932-8E49-BA2C-AE5487C9B9C7}"/>
              </a:ext>
            </a:extLst>
          </p:cNvPr>
          <p:cNvCxnSpPr>
            <a:cxnSpLocks/>
          </p:cNvCxnSpPr>
          <p:nvPr/>
        </p:nvCxnSpPr>
        <p:spPr>
          <a:xfrm flipV="1">
            <a:off x="7964914" y="2933642"/>
            <a:ext cx="0" cy="191117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6" name="Rectangle 76">
            <a:extLst>
              <a:ext uri="{FF2B5EF4-FFF2-40B4-BE49-F238E27FC236}">
                <a16:creationId xmlns:a16="http://schemas.microsoft.com/office/drawing/2014/main" id="{D85B90E7-73ED-6547-8306-E87876871126}"/>
              </a:ext>
            </a:extLst>
          </p:cNvPr>
          <p:cNvSpPr/>
          <p:nvPr/>
        </p:nvSpPr>
        <p:spPr>
          <a:xfrm flipH="1">
            <a:off x="8947254" y="2369908"/>
            <a:ext cx="3009085" cy="576000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horz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94602F2C-B21C-9044-A734-B02F4D9D7185}"/>
              </a:ext>
            </a:extLst>
          </p:cNvPr>
          <p:cNvSpPr txBox="1"/>
          <p:nvPr/>
        </p:nvSpPr>
        <p:spPr>
          <a:xfrm>
            <a:off x="9906781" y="2911786"/>
            <a:ext cx="1061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2-3 months</a:t>
            </a:r>
          </a:p>
        </p:txBody>
      </p:sp>
      <p:sp>
        <p:nvSpPr>
          <p:cNvPr id="5" name="Rounded Rectangle 88">
            <a:extLst>
              <a:ext uri="{FF2B5EF4-FFF2-40B4-BE49-F238E27FC236}">
                <a16:creationId xmlns:a16="http://schemas.microsoft.com/office/drawing/2014/main" id="{C031F11A-4A29-82A7-F525-8330580B4091}"/>
              </a:ext>
            </a:extLst>
          </p:cNvPr>
          <p:cNvSpPr/>
          <p:nvPr/>
        </p:nvSpPr>
        <p:spPr>
          <a:xfrm>
            <a:off x="1043817" y="443310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Evaluate the effectiveness of the medication.</a:t>
            </a:r>
          </a:p>
        </p:txBody>
      </p:sp>
      <p:cxnSp>
        <p:nvCxnSpPr>
          <p:cNvPr id="11" name="Straight Arrow Connector 11">
            <a:extLst>
              <a:ext uri="{FF2B5EF4-FFF2-40B4-BE49-F238E27FC236}">
                <a16:creationId xmlns:a16="http://schemas.microsoft.com/office/drawing/2014/main" id="{9CBCEE19-3936-8267-C408-7119F469C8EB}"/>
              </a:ext>
            </a:extLst>
          </p:cNvPr>
          <p:cNvCxnSpPr>
            <a:cxnSpLocks/>
            <a:stCxn id="34" idx="0"/>
            <a:endCxn id="38" idx="2"/>
          </p:cNvCxnSpPr>
          <p:nvPr/>
        </p:nvCxnSpPr>
        <p:spPr>
          <a:xfrm flipH="1" flipV="1">
            <a:off x="4347059" y="3791188"/>
            <a:ext cx="13809" cy="105788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8E9C44C8-A0FB-637C-AD49-04DE04CE3436}"/>
              </a:ext>
            </a:extLst>
          </p:cNvPr>
          <p:cNvCxnSpPr>
            <a:cxnSpLocks/>
          </p:cNvCxnSpPr>
          <p:nvPr/>
        </p:nvCxnSpPr>
        <p:spPr>
          <a:xfrm flipV="1">
            <a:off x="5580060" y="2602267"/>
            <a:ext cx="0" cy="6062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99B2E8F0-BF7E-4AC5-2747-05DDD8085847}"/>
              </a:ext>
            </a:extLst>
          </p:cNvPr>
          <p:cNvCxnSpPr>
            <a:cxnSpLocks/>
          </p:cNvCxnSpPr>
          <p:nvPr/>
        </p:nvCxnSpPr>
        <p:spPr>
          <a:xfrm>
            <a:off x="6692822" y="2229864"/>
            <a:ext cx="0" cy="190102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1" name="Straight Arrow Connector 11">
            <a:extLst>
              <a:ext uri="{FF2B5EF4-FFF2-40B4-BE49-F238E27FC236}">
                <a16:creationId xmlns:a16="http://schemas.microsoft.com/office/drawing/2014/main" id="{0F598B41-CE97-9E06-A471-BE03A13E8878}"/>
              </a:ext>
            </a:extLst>
          </p:cNvPr>
          <p:cNvCxnSpPr>
            <a:cxnSpLocks/>
          </p:cNvCxnSpPr>
          <p:nvPr/>
        </p:nvCxnSpPr>
        <p:spPr>
          <a:xfrm flipV="1">
            <a:off x="7237036" y="2945909"/>
            <a:ext cx="0" cy="189890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0" name="Tekstiruutu 88">
            <a:extLst>
              <a:ext uri="{FF2B5EF4-FFF2-40B4-BE49-F238E27FC236}">
                <a16:creationId xmlns:a16="http://schemas.microsoft.com/office/drawing/2014/main" id="{23D9EEDF-60DA-57FF-4EA0-0161E76F503D}"/>
              </a:ext>
            </a:extLst>
          </p:cNvPr>
          <p:cNvSpPr txBox="1"/>
          <p:nvPr/>
        </p:nvSpPr>
        <p:spPr>
          <a:xfrm>
            <a:off x="4925213" y="4270739"/>
            <a:ext cx="1380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The doctor decides the nature of the contact. It depends on the functionality of the medicine and e.g. the patient's condition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967421-EA8A-610E-E785-9C52FAB77D88}"/>
              </a:ext>
            </a:extLst>
          </p:cNvPr>
          <p:cNvGrpSpPr/>
          <p:nvPr/>
        </p:nvGrpSpPr>
        <p:grpSpPr>
          <a:xfrm>
            <a:off x="149634" y="3225037"/>
            <a:ext cx="1102232" cy="629258"/>
            <a:chOff x="476559" y="3330955"/>
            <a:chExt cx="1102232" cy="629258"/>
          </a:xfrm>
        </p:grpSpPr>
        <p:sp>
          <p:nvSpPr>
            <p:cNvPr id="6" name="TextBox 157">
              <a:extLst>
                <a:ext uri="{FF2B5EF4-FFF2-40B4-BE49-F238E27FC236}">
                  <a16:creationId xmlns:a16="http://schemas.microsoft.com/office/drawing/2014/main" id="{F26BC846-0AE7-66B2-47FF-9A4DE2B2D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59" y="3698603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FF427985-4E4C-1604-CABA-67F6E413E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89" y="3330955"/>
              <a:ext cx="236625" cy="34705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1060F8-37C5-DB3F-26D8-1090B48193C8}"/>
              </a:ext>
            </a:extLst>
          </p:cNvPr>
          <p:cNvGrpSpPr/>
          <p:nvPr/>
        </p:nvGrpSpPr>
        <p:grpSpPr>
          <a:xfrm>
            <a:off x="131772" y="4386080"/>
            <a:ext cx="1097034" cy="737351"/>
            <a:chOff x="445511" y="4256418"/>
            <a:chExt cx="1097034" cy="737351"/>
          </a:xfrm>
        </p:grpSpPr>
        <p:sp>
          <p:nvSpPr>
            <p:cNvPr id="12" name="TextBox 157">
              <a:extLst>
                <a:ext uri="{FF2B5EF4-FFF2-40B4-BE49-F238E27FC236}">
                  <a16:creationId xmlns:a16="http://schemas.microsoft.com/office/drawing/2014/main" id="{02830396-0A38-F12D-A424-9E5053158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11" y="4562882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3" name="Picture 62">
              <a:extLst>
                <a:ext uri="{FF2B5EF4-FFF2-40B4-BE49-F238E27FC236}">
                  <a16:creationId xmlns:a16="http://schemas.microsoft.com/office/drawing/2014/main" id="{31435DD7-B554-0C8B-6977-A3F31A9E7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32" y="4256418"/>
              <a:ext cx="252401" cy="3155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A46FF2-E65E-7399-3FD1-0CBAD80D35E5}"/>
              </a:ext>
            </a:extLst>
          </p:cNvPr>
          <p:cNvGrpSpPr/>
          <p:nvPr/>
        </p:nvGrpSpPr>
        <p:grpSpPr>
          <a:xfrm>
            <a:off x="152833" y="2008514"/>
            <a:ext cx="683142" cy="590426"/>
            <a:chOff x="427049" y="2441788"/>
            <a:chExt cx="683142" cy="590426"/>
          </a:xfrm>
        </p:grpSpPr>
        <p:pic>
          <p:nvPicPr>
            <p:cNvPr id="19" name="Picture 39">
              <a:extLst>
                <a:ext uri="{FF2B5EF4-FFF2-40B4-BE49-F238E27FC236}">
                  <a16:creationId xmlns:a16="http://schemas.microsoft.com/office/drawing/2014/main" id="{426C3A4F-72A1-C5FC-1FC7-437898D5B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4" y="2441788"/>
              <a:ext cx="248213" cy="330951"/>
            </a:xfrm>
            <a:prstGeom prst="rect">
              <a:avLst/>
            </a:prstGeom>
          </p:spPr>
        </p:pic>
        <p:sp>
          <p:nvSpPr>
            <p:cNvPr id="22" name="TextBox 157">
              <a:extLst>
                <a:ext uri="{FF2B5EF4-FFF2-40B4-BE49-F238E27FC236}">
                  <a16:creationId xmlns:a16="http://schemas.microsoft.com/office/drawing/2014/main" id="{36E42F00-9B93-5063-AD8C-00C9D1B0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49" y="2770604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808A0C-692E-0AFE-64E3-0DCB1122E38C}"/>
              </a:ext>
            </a:extLst>
          </p:cNvPr>
          <p:cNvGrpSpPr/>
          <p:nvPr/>
        </p:nvGrpSpPr>
        <p:grpSpPr>
          <a:xfrm>
            <a:off x="3774266" y="4109625"/>
            <a:ext cx="1156308" cy="576000"/>
            <a:chOff x="7202555" y="3239745"/>
            <a:chExt cx="1156308" cy="576000"/>
          </a:xfrm>
        </p:grpSpPr>
        <p:sp>
          <p:nvSpPr>
            <p:cNvPr id="25" name="Rounded Rectangle 88">
              <a:extLst>
                <a:ext uri="{FF2B5EF4-FFF2-40B4-BE49-F238E27FC236}">
                  <a16:creationId xmlns:a16="http://schemas.microsoft.com/office/drawing/2014/main" id="{871B68F8-8EA1-B60F-9C1E-2BF14299CF23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Requests to book an appointment.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7" name="Picture 2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F617439-6E56-BF36-319B-395EE8AD5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D22646-E217-9E51-CEB3-440CDCE415E0}"/>
              </a:ext>
            </a:extLst>
          </p:cNvPr>
          <p:cNvGrpSpPr/>
          <p:nvPr/>
        </p:nvGrpSpPr>
        <p:grpSpPr>
          <a:xfrm>
            <a:off x="3782714" y="4849075"/>
            <a:ext cx="1156308" cy="576000"/>
            <a:chOff x="7202555" y="3239745"/>
            <a:chExt cx="1156308" cy="576000"/>
          </a:xfrm>
        </p:grpSpPr>
        <p:sp>
          <p:nvSpPr>
            <p:cNvPr id="34" name="Rounded Rectangle 88">
              <a:extLst>
                <a:ext uri="{FF2B5EF4-FFF2-40B4-BE49-F238E27FC236}">
                  <a16:creationId xmlns:a16="http://schemas.microsoft.com/office/drawing/2014/main" id="{67AD8341-4C52-41FF-B5D7-EF1A2723AF93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Requests to book a call time.</a:t>
              </a:r>
            </a:p>
          </p:txBody>
        </p:sp>
        <p:pic>
          <p:nvPicPr>
            <p:cNvPr id="35" name="Picture 3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A4BA3F4-A296-475E-F05A-F61293641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C5556E-6D64-BE6A-6C8E-892E58744808}"/>
              </a:ext>
            </a:extLst>
          </p:cNvPr>
          <p:cNvGrpSpPr/>
          <p:nvPr/>
        </p:nvGrpSpPr>
        <p:grpSpPr>
          <a:xfrm>
            <a:off x="3768905" y="3215188"/>
            <a:ext cx="1156308" cy="576000"/>
            <a:chOff x="8430605" y="4106559"/>
            <a:chExt cx="1156308" cy="576000"/>
          </a:xfrm>
        </p:grpSpPr>
        <p:sp>
          <p:nvSpPr>
            <p:cNvPr id="38" name="Rounded Rectangle 88">
              <a:extLst>
                <a:ext uri="{FF2B5EF4-FFF2-40B4-BE49-F238E27FC236}">
                  <a16:creationId xmlns:a16="http://schemas.microsoft.com/office/drawing/2014/main" id="{6756BFE2-8E8F-81F8-9346-63F9D4225FD1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Books based on requests.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39" name="Picture 38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C4B6611E-0DC3-9B92-5D6D-79C26A354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1AB132-6428-8BCA-2212-8CF7AE42D740}"/>
              </a:ext>
            </a:extLst>
          </p:cNvPr>
          <p:cNvGrpSpPr/>
          <p:nvPr/>
        </p:nvGrpSpPr>
        <p:grpSpPr>
          <a:xfrm>
            <a:off x="6390296" y="4855400"/>
            <a:ext cx="1156308" cy="576000"/>
            <a:chOff x="4370032" y="2229489"/>
            <a:chExt cx="1156308" cy="576000"/>
          </a:xfrm>
        </p:grpSpPr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211FD5DD-6732-7246-A3E8-B6CA04EB9C1F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the patient.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4F641A5-B288-BD4A-6E4D-10353DAF9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45AC984-FFEC-34D5-7D50-C21FEFBAD5C1}"/>
              </a:ext>
            </a:extLst>
          </p:cNvPr>
          <p:cNvGrpSpPr/>
          <p:nvPr/>
        </p:nvGrpSpPr>
        <p:grpSpPr>
          <a:xfrm>
            <a:off x="6396523" y="2369909"/>
            <a:ext cx="1156308" cy="576000"/>
            <a:chOff x="2459474" y="3678353"/>
            <a:chExt cx="1156308" cy="576000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74BB4779-92B9-6AE8-057B-7926A76BA256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u="none" strike="noStrike" kern="0" cap="none" spc="0" normalizeH="0" baseline="0" dirty="0">
                  <a:ln>
                    <a:noFill/>
                  </a:ln>
                  <a:uLnTx/>
                  <a:uFillTx/>
                </a:rPr>
                <a:t>Gets a</a:t>
              </a:r>
              <a:r>
                <a:rPr lang="en-GB" sz="900" kern="0" dirty="0"/>
                <a:t> call.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CD62D93-FA39-8ECE-8557-C998C719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CBD9EF-BC87-75EA-761B-E8D361F7D9F6}"/>
              </a:ext>
            </a:extLst>
          </p:cNvPr>
          <p:cNvGrpSpPr/>
          <p:nvPr/>
        </p:nvGrpSpPr>
        <p:grpSpPr>
          <a:xfrm>
            <a:off x="5009395" y="3225037"/>
            <a:ext cx="1156308" cy="576000"/>
            <a:chOff x="2776105" y="2842900"/>
            <a:chExt cx="1156308" cy="576000"/>
          </a:xfrm>
        </p:grpSpPr>
        <p:sp>
          <p:nvSpPr>
            <p:cNvPr id="59" name="Rounded Rectangle 88">
              <a:extLst>
                <a:ext uri="{FF2B5EF4-FFF2-40B4-BE49-F238E27FC236}">
                  <a16:creationId xmlns:a16="http://schemas.microsoft.com/office/drawing/2014/main" id="{BC08CC27-612B-E2BE-80D9-792CB28055AD}"/>
                </a:ext>
              </a:extLst>
            </p:cNvPr>
            <p:cNvSpPr/>
            <p:nvPr/>
          </p:nvSpPr>
          <p:spPr>
            <a:xfrm>
              <a:off x="2776105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Sends information to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DA115C2-090A-37B4-224B-929B34B0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8CB382B-C52E-247B-CB25-C39A0A17F70B}"/>
              </a:ext>
            </a:extLst>
          </p:cNvPr>
          <p:cNvGrpSpPr/>
          <p:nvPr/>
        </p:nvGrpSpPr>
        <p:grpSpPr>
          <a:xfrm>
            <a:off x="5003902" y="2026267"/>
            <a:ext cx="1156307" cy="576000"/>
            <a:chOff x="2783615" y="4857175"/>
            <a:chExt cx="1156307" cy="576000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CB04499-3919-2DF9-1149-C9AD917CABF3}"/>
                </a:ext>
              </a:extLst>
            </p:cNvPr>
            <p:cNvSpPr/>
            <p:nvPr/>
          </p:nvSpPr>
          <p:spPr>
            <a:xfrm>
              <a:off x="2783615" y="4857175"/>
              <a:ext cx="1156307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Receives information.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97ABC77-8EEB-3A06-1188-6B3B1B4C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1422694F-177E-F877-7DD3-D5516D1A8CFC}"/>
              </a:ext>
            </a:extLst>
          </p:cNvPr>
          <p:cNvSpPr txBox="1"/>
          <p:nvPr/>
        </p:nvSpPr>
        <p:spPr>
          <a:xfrm>
            <a:off x="5704351" y="2614198"/>
            <a:ext cx="970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kern="0" dirty="0">
                <a:solidFill>
                  <a:prstClr val="black"/>
                </a:solidFill>
              </a:rPr>
              <a:t>M</a:t>
            </a:r>
            <a:r>
              <a: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edication worked</a:t>
            </a:r>
            <a:r>
              <a:rPr lang="en-GB" sz="900" kern="0" dirty="0">
                <a:solidFill>
                  <a:prstClr val="black"/>
                </a:solidFill>
              </a:rPr>
              <a:t>.</a:t>
            </a:r>
            <a:endParaRPr lang="en-FI" sz="9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35E75C8-0789-2CC8-4B2F-D7B478F0B675}"/>
              </a:ext>
            </a:extLst>
          </p:cNvPr>
          <p:cNvSpPr txBox="1"/>
          <p:nvPr/>
        </p:nvSpPr>
        <p:spPr>
          <a:xfrm>
            <a:off x="5624752" y="1644651"/>
            <a:ext cx="970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kern="0" dirty="0">
                <a:solidFill>
                  <a:prstClr val="black"/>
                </a:solidFill>
              </a:rPr>
              <a:t>M</a:t>
            </a:r>
            <a:r>
              <a: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edication didn’t work</a:t>
            </a:r>
            <a:r>
              <a:rPr lang="en-GB" sz="900" kern="0" dirty="0">
                <a:solidFill>
                  <a:prstClr val="black"/>
                </a:solidFill>
              </a:rPr>
              <a:t>.</a:t>
            </a:r>
            <a:endParaRPr lang="en-FI" sz="9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EABCDCA-0513-AAA9-477C-EC9F7D3CB2DE}"/>
              </a:ext>
            </a:extLst>
          </p:cNvPr>
          <p:cNvGrpSpPr/>
          <p:nvPr/>
        </p:nvGrpSpPr>
        <p:grpSpPr>
          <a:xfrm>
            <a:off x="6396754" y="4116544"/>
            <a:ext cx="1173843" cy="576000"/>
            <a:chOff x="4656342" y="3239745"/>
            <a:chExt cx="1173843" cy="576000"/>
          </a:xfrm>
        </p:grpSpPr>
        <p:sp>
          <p:nvSpPr>
            <p:cNvPr id="73" name="Rounded Rectangle 88">
              <a:extLst>
                <a:ext uri="{FF2B5EF4-FFF2-40B4-BE49-F238E27FC236}">
                  <a16:creationId xmlns:a16="http://schemas.microsoft.com/office/drawing/2014/main" id="{FA8BFC69-97E9-CDE3-537D-1D57E9BF6A34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Meets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703059F-920D-32EF-9909-B3FF6A1F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76E7302-72CC-3257-1F61-6A4A3823D834}"/>
              </a:ext>
            </a:extLst>
          </p:cNvPr>
          <p:cNvGrpSpPr/>
          <p:nvPr/>
        </p:nvGrpSpPr>
        <p:grpSpPr>
          <a:xfrm>
            <a:off x="6386430" y="1659373"/>
            <a:ext cx="1184167" cy="576000"/>
            <a:chOff x="4638808" y="1993115"/>
            <a:chExt cx="1184167" cy="576000"/>
          </a:xfrm>
        </p:grpSpPr>
        <p:sp>
          <p:nvSpPr>
            <p:cNvPr id="77" name="Rounded Rectangle 88">
              <a:extLst>
                <a:ext uri="{FF2B5EF4-FFF2-40B4-BE49-F238E27FC236}">
                  <a16:creationId xmlns:a16="http://schemas.microsoft.com/office/drawing/2014/main" id="{72833B8B-7752-7709-1F0C-C7E0B623126C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KC specialist. 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ABDC1DCF-E3D5-888B-AFC6-9F395C29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66B28F7-30CF-25CF-273B-82946DA5FF83}"/>
              </a:ext>
            </a:extLst>
          </p:cNvPr>
          <p:cNvGrpSpPr/>
          <p:nvPr/>
        </p:nvGrpSpPr>
        <p:grpSpPr>
          <a:xfrm>
            <a:off x="2194561" y="4305458"/>
            <a:ext cx="352669" cy="796202"/>
            <a:chOff x="3438220" y="3405772"/>
            <a:chExt cx="407477" cy="796202"/>
          </a:xfrm>
        </p:grpSpPr>
        <p:cxnSp>
          <p:nvCxnSpPr>
            <p:cNvPr id="88" name="Straight Arrow Connector 40">
              <a:extLst>
                <a:ext uri="{FF2B5EF4-FFF2-40B4-BE49-F238E27FC236}">
                  <a16:creationId xmlns:a16="http://schemas.microsoft.com/office/drawing/2014/main" id="{3BE61796-61D4-74A4-7235-243F6887118A}"/>
                </a:ext>
              </a:extLst>
            </p:cNvPr>
            <p:cNvCxnSpPr>
              <a:cxnSpLocks/>
              <a:stCxn id="92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91" name="Straight Arrow Connector 40">
              <a:extLst>
                <a:ext uri="{FF2B5EF4-FFF2-40B4-BE49-F238E27FC236}">
                  <a16:creationId xmlns:a16="http://schemas.microsoft.com/office/drawing/2014/main" id="{9D4B47D3-CA1D-4225-A1C9-88ED1E506664}"/>
                </a:ext>
              </a:extLst>
            </p:cNvPr>
            <p:cNvCxnSpPr>
              <a:cxnSpLocks/>
              <a:stCxn id="92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6BA56343-BD9A-52B1-4B36-B81F64F12975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Arrow Connector 40">
              <a:extLst>
                <a:ext uri="{FF2B5EF4-FFF2-40B4-BE49-F238E27FC236}">
                  <a16:creationId xmlns:a16="http://schemas.microsoft.com/office/drawing/2014/main" id="{CE9B8559-21D9-D5B3-95BE-177D480611BB}"/>
                </a:ext>
              </a:extLst>
            </p:cNvPr>
            <p:cNvCxnSpPr>
              <a:cxnSpLocks/>
              <a:endCxn id="92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C76CD23-7699-0109-6547-F207279B80E6}"/>
              </a:ext>
            </a:extLst>
          </p:cNvPr>
          <p:cNvGrpSpPr/>
          <p:nvPr/>
        </p:nvGrpSpPr>
        <p:grpSpPr>
          <a:xfrm>
            <a:off x="7683581" y="1657355"/>
            <a:ext cx="1173843" cy="576000"/>
            <a:chOff x="4656342" y="3239745"/>
            <a:chExt cx="1173843" cy="576000"/>
          </a:xfrm>
        </p:grpSpPr>
        <p:sp>
          <p:nvSpPr>
            <p:cNvPr id="102" name="Rounded Rectangle 88">
              <a:extLst>
                <a:ext uri="{FF2B5EF4-FFF2-40B4-BE49-F238E27FC236}">
                  <a16:creationId xmlns:a16="http://schemas.microsoft.com/office/drawing/2014/main" id="{258A3240-656D-E2AE-AD6A-D3C203E8D6C0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new treatment plan.</a:t>
              </a: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E87EC2FD-4A53-3896-4529-22519FDF6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cxnSp>
        <p:nvCxnSpPr>
          <p:cNvPr id="104" name="Straight Arrow Connector 11">
            <a:extLst>
              <a:ext uri="{FF2B5EF4-FFF2-40B4-BE49-F238E27FC236}">
                <a16:creationId xmlns:a16="http://schemas.microsoft.com/office/drawing/2014/main" id="{852AD7FA-D80A-BEFB-271E-66B02318E131}"/>
              </a:ext>
            </a:extLst>
          </p:cNvPr>
          <p:cNvCxnSpPr>
            <a:cxnSpLocks/>
          </p:cNvCxnSpPr>
          <p:nvPr/>
        </p:nvCxnSpPr>
        <p:spPr>
          <a:xfrm flipV="1">
            <a:off x="8565257" y="2233355"/>
            <a:ext cx="0" cy="187627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D879AE2-64B3-6A2B-BEAB-2F527BFDAE27}"/>
              </a:ext>
            </a:extLst>
          </p:cNvPr>
          <p:cNvGrpSpPr/>
          <p:nvPr/>
        </p:nvGrpSpPr>
        <p:grpSpPr>
          <a:xfrm>
            <a:off x="7689861" y="4116544"/>
            <a:ext cx="1184167" cy="576000"/>
            <a:chOff x="4638808" y="1993115"/>
            <a:chExt cx="1184167" cy="576000"/>
          </a:xfrm>
        </p:grpSpPr>
        <p:sp>
          <p:nvSpPr>
            <p:cNvPr id="106" name="Rounded Rectangle 88">
              <a:extLst>
                <a:ext uri="{FF2B5EF4-FFF2-40B4-BE49-F238E27FC236}">
                  <a16:creationId xmlns:a16="http://schemas.microsoft.com/office/drawing/2014/main" id="{F77236C4-DD7D-8CB2-03FA-143275EB2CFC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Instructs about transitioning to next* line treatment.</a:t>
              </a: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FCE8277-847D-B89B-FB70-8063C7A9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39AC42B-BEA4-BE8B-8C83-DCEAD90C40C4}"/>
              </a:ext>
            </a:extLst>
          </p:cNvPr>
          <p:cNvGrpSpPr/>
          <p:nvPr/>
        </p:nvGrpSpPr>
        <p:grpSpPr>
          <a:xfrm>
            <a:off x="8947254" y="4109625"/>
            <a:ext cx="1156308" cy="576000"/>
            <a:chOff x="7202555" y="3239745"/>
            <a:chExt cx="1156308" cy="576000"/>
          </a:xfrm>
        </p:grpSpPr>
        <p:sp>
          <p:nvSpPr>
            <p:cNvPr id="111" name="Rounded Rectangle 88">
              <a:extLst>
                <a:ext uri="{FF2B5EF4-FFF2-40B4-BE49-F238E27FC236}">
                  <a16:creationId xmlns:a16="http://schemas.microsoft.com/office/drawing/2014/main" id="{DF12B89F-ED14-0868-7A63-5482E635F558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Requests to book next appointment.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2" name="Picture 111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B3766D5-445F-4A9D-2E9A-A68724F2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537197D-26F0-6A85-D08B-6B32AEBC4946}"/>
              </a:ext>
            </a:extLst>
          </p:cNvPr>
          <p:cNvGrpSpPr/>
          <p:nvPr/>
        </p:nvGrpSpPr>
        <p:grpSpPr>
          <a:xfrm>
            <a:off x="8954214" y="3215188"/>
            <a:ext cx="1156308" cy="576000"/>
            <a:chOff x="8430605" y="4106559"/>
            <a:chExt cx="1156308" cy="576000"/>
          </a:xfrm>
        </p:grpSpPr>
        <p:sp>
          <p:nvSpPr>
            <p:cNvPr id="114" name="Rounded Rectangle 88">
              <a:extLst>
                <a:ext uri="{FF2B5EF4-FFF2-40B4-BE49-F238E27FC236}">
                  <a16:creationId xmlns:a16="http://schemas.microsoft.com/office/drawing/2014/main" id="{508BFE9E-5363-3986-F265-006B20F40A91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Books based on requests.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5" name="Picture 11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6F1D84A-A212-F425-9DC0-FAD2F33A8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cxnSp>
        <p:nvCxnSpPr>
          <p:cNvPr id="116" name="Straight Arrow Connector 11">
            <a:extLst>
              <a:ext uri="{FF2B5EF4-FFF2-40B4-BE49-F238E27FC236}">
                <a16:creationId xmlns:a16="http://schemas.microsoft.com/office/drawing/2014/main" id="{84BC1D3F-EF8A-81C6-2F4A-4E6B15409368}"/>
              </a:ext>
            </a:extLst>
          </p:cNvPr>
          <p:cNvCxnSpPr>
            <a:cxnSpLocks/>
            <a:stCxn id="111" idx="0"/>
            <a:endCxn id="114" idx="2"/>
          </p:cNvCxnSpPr>
          <p:nvPr/>
        </p:nvCxnSpPr>
        <p:spPr>
          <a:xfrm flipV="1">
            <a:off x="9525408" y="3791188"/>
            <a:ext cx="6960" cy="31843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D06DDB0-9088-A764-B080-7DD8E2B44A15}"/>
              </a:ext>
            </a:extLst>
          </p:cNvPr>
          <p:cNvGrpSpPr/>
          <p:nvPr/>
        </p:nvGrpSpPr>
        <p:grpSpPr>
          <a:xfrm>
            <a:off x="10217896" y="3208467"/>
            <a:ext cx="1156308" cy="576000"/>
            <a:chOff x="2776105" y="2842900"/>
            <a:chExt cx="1156308" cy="576000"/>
          </a:xfrm>
        </p:grpSpPr>
        <p:sp>
          <p:nvSpPr>
            <p:cNvPr id="121" name="Rounded Rectangle 88">
              <a:extLst>
                <a:ext uri="{FF2B5EF4-FFF2-40B4-BE49-F238E27FC236}">
                  <a16:creationId xmlns:a16="http://schemas.microsoft.com/office/drawing/2014/main" id="{A5D7D3D9-A79B-12FB-B855-C0769369A5ED}"/>
                </a:ext>
              </a:extLst>
            </p:cNvPr>
            <p:cNvSpPr/>
            <p:nvPr/>
          </p:nvSpPr>
          <p:spPr>
            <a:xfrm>
              <a:off x="2776105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Sends information to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62C6C291-3C05-6557-A463-18D0AC5A3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0695F2A-A754-E4A4-4167-780926AB1F87}"/>
              </a:ext>
            </a:extLst>
          </p:cNvPr>
          <p:cNvGrpSpPr/>
          <p:nvPr/>
        </p:nvGrpSpPr>
        <p:grpSpPr>
          <a:xfrm>
            <a:off x="10217896" y="1657355"/>
            <a:ext cx="1156307" cy="576000"/>
            <a:chOff x="2783615" y="4857175"/>
            <a:chExt cx="1156307" cy="576000"/>
          </a:xfrm>
        </p:grpSpPr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F8EB3912-05B2-2D15-2780-C0990966D318}"/>
                </a:ext>
              </a:extLst>
            </p:cNvPr>
            <p:cNvSpPr/>
            <p:nvPr/>
          </p:nvSpPr>
          <p:spPr>
            <a:xfrm>
              <a:off x="2783615" y="4857175"/>
              <a:ext cx="1156307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Receives information on next appointment.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16B96474-6528-F3FD-9C85-8266A0F95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cxnSp>
        <p:nvCxnSpPr>
          <p:cNvPr id="126" name="Straight Arrow Connector 11">
            <a:extLst>
              <a:ext uri="{FF2B5EF4-FFF2-40B4-BE49-F238E27FC236}">
                <a16:creationId xmlns:a16="http://schemas.microsoft.com/office/drawing/2014/main" id="{2525BF12-63BD-4EB9-EA4C-FD8240D648A2}"/>
              </a:ext>
            </a:extLst>
          </p:cNvPr>
          <p:cNvCxnSpPr>
            <a:cxnSpLocks/>
            <a:stCxn id="121" idx="0"/>
            <a:endCxn id="124" idx="2"/>
          </p:cNvCxnSpPr>
          <p:nvPr/>
        </p:nvCxnSpPr>
        <p:spPr>
          <a:xfrm flipV="1">
            <a:off x="10796050" y="2233355"/>
            <a:ext cx="0" cy="97511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BA2CF390-903A-0020-3489-3163674DF576}"/>
              </a:ext>
            </a:extLst>
          </p:cNvPr>
          <p:cNvSpPr/>
          <p:nvPr/>
        </p:nvSpPr>
        <p:spPr>
          <a:xfrm>
            <a:off x="980840" y="964095"/>
            <a:ext cx="10598248" cy="4850295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B8C9CB2-B5AE-AFEB-8246-6AB54A48D4F2}"/>
              </a:ext>
            </a:extLst>
          </p:cNvPr>
          <p:cNvSpPr txBox="1"/>
          <p:nvPr/>
        </p:nvSpPr>
        <p:spPr>
          <a:xfrm>
            <a:off x="3418325" y="5885826"/>
            <a:ext cx="554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100" dirty="0"/>
              <a:t>Treatment </a:t>
            </a:r>
            <a:r>
              <a:rPr lang="en-GB" sz="1100" dirty="0"/>
              <a:t>Surveillance</a:t>
            </a:r>
            <a:r>
              <a:rPr lang="en-FI" sz="1100" dirty="0"/>
              <a:t> Process.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5A5B9CD-B6A3-2717-AC42-78F41C56CD9B}"/>
              </a:ext>
            </a:extLst>
          </p:cNvPr>
          <p:cNvSpPr txBox="1"/>
          <p:nvPr/>
        </p:nvSpPr>
        <p:spPr>
          <a:xfrm>
            <a:off x="8783110" y="4699463"/>
            <a:ext cx="9704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kern="0" dirty="0">
                <a:solidFill>
                  <a:prstClr val="black"/>
                </a:solidFill>
              </a:rPr>
              <a:t>*2</a:t>
            </a:r>
            <a:r>
              <a:rPr lang="en-GB" sz="900" kern="0" baseline="30000" dirty="0">
                <a:solidFill>
                  <a:prstClr val="black"/>
                </a:solidFill>
              </a:rPr>
              <a:t>nd</a:t>
            </a:r>
            <a:r>
              <a:rPr lang="en-GB" sz="900" kern="0" dirty="0">
                <a:solidFill>
                  <a:prstClr val="black"/>
                </a:solidFill>
              </a:rPr>
              <a:t>, 3</a:t>
            </a:r>
            <a:r>
              <a:rPr lang="en-GB" sz="900" kern="0" baseline="30000" dirty="0">
                <a:solidFill>
                  <a:prstClr val="black"/>
                </a:solidFill>
              </a:rPr>
              <a:t>rd</a:t>
            </a:r>
            <a:r>
              <a:rPr lang="en-GB" sz="900" kern="0" dirty="0">
                <a:solidFill>
                  <a:prstClr val="black"/>
                </a:solidFill>
              </a:rPr>
              <a:t>, Etc.</a:t>
            </a:r>
            <a:endParaRPr lang="en-FI" sz="900" dirty="0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C1F84F2-5823-ADA2-2D52-F2AB1CC7E1BE}"/>
              </a:ext>
            </a:extLst>
          </p:cNvPr>
          <p:cNvGrpSpPr/>
          <p:nvPr/>
        </p:nvGrpSpPr>
        <p:grpSpPr>
          <a:xfrm>
            <a:off x="7692788" y="4844814"/>
            <a:ext cx="1178317" cy="576000"/>
            <a:chOff x="7692788" y="4844814"/>
            <a:chExt cx="1178317" cy="576000"/>
          </a:xfrm>
        </p:grpSpPr>
        <p:sp>
          <p:nvSpPr>
            <p:cNvPr id="80" name="Rounded Rectangle 88">
              <a:extLst>
                <a:ext uri="{FF2B5EF4-FFF2-40B4-BE49-F238E27FC236}">
                  <a16:creationId xmlns:a16="http://schemas.microsoft.com/office/drawing/2014/main" id="{E6DED86D-788B-67AE-13DF-CE6DEDAB9862}"/>
                </a:ext>
              </a:extLst>
            </p:cNvPr>
            <p:cNvSpPr/>
            <p:nvPr/>
          </p:nvSpPr>
          <p:spPr>
            <a:xfrm>
              <a:off x="7692788" y="4844814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Decides on the next contact, the same treatment continues.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EC74EF3C-9518-0A46-ECC6-8085CA88F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73" y="5011898"/>
              <a:ext cx="267781" cy="247185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1BD5D6C-113F-A5F6-97BE-FE1E33A049BE}"/>
              </a:ext>
            </a:extLst>
          </p:cNvPr>
          <p:cNvGrpSpPr/>
          <p:nvPr/>
        </p:nvGrpSpPr>
        <p:grpSpPr>
          <a:xfrm>
            <a:off x="7695024" y="2369909"/>
            <a:ext cx="1173843" cy="576000"/>
            <a:chOff x="7695024" y="2369909"/>
            <a:chExt cx="1173843" cy="576000"/>
          </a:xfrm>
        </p:grpSpPr>
        <p:sp>
          <p:nvSpPr>
            <p:cNvPr id="84" name="Rounded Rectangle 88">
              <a:extLst>
                <a:ext uri="{FF2B5EF4-FFF2-40B4-BE49-F238E27FC236}">
                  <a16:creationId xmlns:a16="http://schemas.microsoft.com/office/drawing/2014/main" id="{3A6C860A-3C59-93CA-69E6-E82AF61E7863}"/>
                </a:ext>
              </a:extLst>
            </p:cNvPr>
            <p:cNvSpPr/>
            <p:nvPr/>
          </p:nvSpPr>
          <p:spPr>
            <a:xfrm>
              <a:off x="7695024" y="2369909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information about next steps.</a:t>
              </a:r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5E79535C-A27C-ADCC-1C57-009B8DB3F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760" y="2520753"/>
              <a:ext cx="267781" cy="247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70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80015" y="1607973"/>
            <a:ext cx="11878990" cy="80735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75468" y="2518872"/>
            <a:ext cx="1187899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69" y="1264166"/>
            <a:ext cx="11888541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Surveillance of treatment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175469" y="3374577"/>
            <a:ext cx="11878991" cy="79453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11">
            <a:extLst>
              <a:ext uri="{FF2B5EF4-FFF2-40B4-BE49-F238E27FC236}">
                <a16:creationId xmlns:a16="http://schemas.microsoft.com/office/drawing/2014/main" id="{24E6AF81-1616-2AD3-B800-81F91797BEF1}"/>
              </a:ext>
            </a:extLst>
          </p:cNvPr>
          <p:cNvCxnSpPr>
            <a:cxnSpLocks/>
            <a:stCxn id="8" idx="2"/>
            <a:endCxn id="40" idx="0"/>
          </p:cNvCxnSpPr>
          <p:nvPr/>
        </p:nvCxnSpPr>
        <p:spPr>
          <a:xfrm>
            <a:off x="5610119" y="2307727"/>
            <a:ext cx="2237" cy="117611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4" name="Tekstiruutu 94">
            <a:extLst>
              <a:ext uri="{FF2B5EF4-FFF2-40B4-BE49-F238E27FC236}">
                <a16:creationId xmlns:a16="http://schemas.microsoft.com/office/drawing/2014/main" id="{146794F7-BCCD-5CFB-8383-A183152F7A16}"/>
              </a:ext>
            </a:extLst>
          </p:cNvPr>
          <p:cNvSpPr txBox="1"/>
          <p:nvPr/>
        </p:nvSpPr>
        <p:spPr>
          <a:xfrm>
            <a:off x="4613796" y="4191348"/>
            <a:ext cx="1992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New meeting every 3 months after the 1st and 2nd meeting.</a:t>
            </a:r>
          </a:p>
        </p:txBody>
      </p:sp>
      <p:sp>
        <p:nvSpPr>
          <p:cNvPr id="36" name="Rectangle 76">
            <a:extLst>
              <a:ext uri="{FF2B5EF4-FFF2-40B4-BE49-F238E27FC236}">
                <a16:creationId xmlns:a16="http://schemas.microsoft.com/office/drawing/2014/main" id="{39DB696A-7F9B-7D74-2B43-E57C0C559F59}"/>
              </a:ext>
            </a:extLst>
          </p:cNvPr>
          <p:cNvSpPr/>
          <p:nvPr/>
        </p:nvSpPr>
        <p:spPr>
          <a:xfrm flipH="1">
            <a:off x="6630462" y="1607973"/>
            <a:ext cx="2113017" cy="2561139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  <p:sp>
        <p:nvSpPr>
          <p:cNvPr id="2" name="Rounded Rectangle 88">
            <a:extLst>
              <a:ext uri="{FF2B5EF4-FFF2-40B4-BE49-F238E27FC236}">
                <a16:creationId xmlns:a16="http://schemas.microsoft.com/office/drawing/2014/main" id="{5BE2C0C1-A19C-86C1-50B6-F8EE7EDDB5B1}"/>
              </a:ext>
            </a:extLst>
          </p:cNvPr>
          <p:cNvSpPr/>
          <p:nvPr/>
        </p:nvSpPr>
        <p:spPr>
          <a:xfrm>
            <a:off x="1160997" y="1733240"/>
            <a:ext cx="1541684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algn="ctr" defTabSz="457200">
              <a:lnSpc>
                <a:spcPts val="900"/>
              </a:lnSpc>
              <a:defRPr/>
            </a:pPr>
            <a:r>
              <a:rPr lang="en-GB" sz="1000" kern="0" dirty="0">
                <a:solidFill>
                  <a:prstClr val="black"/>
                </a:solidFill>
              </a:rPr>
              <a:t>Repeat of </a:t>
            </a:r>
            <a:r>
              <a:rPr lang="en-GB" sz="1000" dirty="0"/>
              <a:t>Treatment Surveillance Process</a:t>
            </a:r>
          </a:p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until medication works.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DCD618-6B86-BD6B-99B7-468AB510BB32}"/>
              </a:ext>
            </a:extLst>
          </p:cNvPr>
          <p:cNvGrpSpPr/>
          <p:nvPr/>
        </p:nvGrpSpPr>
        <p:grpSpPr>
          <a:xfrm>
            <a:off x="5015110" y="1731727"/>
            <a:ext cx="1184167" cy="576000"/>
            <a:chOff x="4638808" y="1993115"/>
            <a:chExt cx="1184167" cy="576000"/>
          </a:xfrm>
        </p:grpSpPr>
        <p:sp>
          <p:nvSpPr>
            <p:cNvPr id="8" name="Rounded Rectangle 88">
              <a:extLst>
                <a:ext uri="{FF2B5EF4-FFF2-40B4-BE49-F238E27FC236}">
                  <a16:creationId xmlns:a16="http://schemas.microsoft.com/office/drawing/2014/main" id="{4D6FEE8F-A2E4-B29B-11F3-C511A2553A82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lang="en-GB" sz="900" kern="0">
                  <a:solidFill>
                    <a:prstClr val="black"/>
                  </a:solidFill>
                </a:rPr>
                <a:t>Comes to control</a:t>
              </a: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visit.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F006E9-F157-F998-9F7E-0F6C8E19D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9AF66F-80F7-D3E8-79FB-076CC06B1E58}"/>
              </a:ext>
            </a:extLst>
          </p:cNvPr>
          <p:cNvGrpSpPr/>
          <p:nvPr/>
        </p:nvGrpSpPr>
        <p:grpSpPr>
          <a:xfrm>
            <a:off x="304061" y="2625789"/>
            <a:ext cx="1102232" cy="629258"/>
            <a:chOff x="476559" y="3330955"/>
            <a:chExt cx="1102232" cy="629258"/>
          </a:xfrm>
        </p:grpSpPr>
        <p:sp>
          <p:nvSpPr>
            <p:cNvPr id="13" name="TextBox 157">
              <a:extLst>
                <a:ext uri="{FF2B5EF4-FFF2-40B4-BE49-F238E27FC236}">
                  <a16:creationId xmlns:a16="http://schemas.microsoft.com/office/drawing/2014/main" id="{7A7124FC-1B65-B4A3-E17E-D7F465131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59" y="3698603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4" name="Picture 17">
              <a:extLst>
                <a:ext uri="{FF2B5EF4-FFF2-40B4-BE49-F238E27FC236}">
                  <a16:creationId xmlns:a16="http://schemas.microsoft.com/office/drawing/2014/main" id="{C2EBF127-B217-4B99-D779-BF8400895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89" y="3330955"/>
              <a:ext cx="236625" cy="34705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AB7AB8-3A61-66FC-FD24-76D6A6C77CCE}"/>
              </a:ext>
            </a:extLst>
          </p:cNvPr>
          <p:cNvGrpSpPr/>
          <p:nvPr/>
        </p:nvGrpSpPr>
        <p:grpSpPr>
          <a:xfrm>
            <a:off x="293625" y="3473875"/>
            <a:ext cx="1097034" cy="737351"/>
            <a:chOff x="445511" y="4256418"/>
            <a:chExt cx="1097034" cy="737351"/>
          </a:xfrm>
        </p:grpSpPr>
        <p:sp>
          <p:nvSpPr>
            <p:cNvPr id="17" name="TextBox 157">
              <a:extLst>
                <a:ext uri="{FF2B5EF4-FFF2-40B4-BE49-F238E27FC236}">
                  <a16:creationId xmlns:a16="http://schemas.microsoft.com/office/drawing/2014/main" id="{E9E3E73A-A719-FA41-A66D-43BADE319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11" y="4562882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8" name="Picture 62">
              <a:extLst>
                <a:ext uri="{FF2B5EF4-FFF2-40B4-BE49-F238E27FC236}">
                  <a16:creationId xmlns:a16="http://schemas.microsoft.com/office/drawing/2014/main" id="{79760CDC-789D-C5F3-FB28-F20775635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32" y="4256418"/>
              <a:ext cx="252401" cy="3155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19E387-8036-2713-B44B-6FB1B602BF92}"/>
              </a:ext>
            </a:extLst>
          </p:cNvPr>
          <p:cNvGrpSpPr/>
          <p:nvPr/>
        </p:nvGrpSpPr>
        <p:grpSpPr>
          <a:xfrm>
            <a:off x="293625" y="1772910"/>
            <a:ext cx="683142" cy="590426"/>
            <a:chOff x="427049" y="2441788"/>
            <a:chExt cx="683142" cy="590426"/>
          </a:xfrm>
        </p:grpSpPr>
        <p:pic>
          <p:nvPicPr>
            <p:cNvPr id="27" name="Picture 39">
              <a:extLst>
                <a:ext uri="{FF2B5EF4-FFF2-40B4-BE49-F238E27FC236}">
                  <a16:creationId xmlns:a16="http://schemas.microsoft.com/office/drawing/2014/main" id="{D998740B-154E-1232-FAF6-B0941EBAE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4" y="2441788"/>
              <a:ext cx="248213" cy="330951"/>
            </a:xfrm>
            <a:prstGeom prst="rect">
              <a:avLst/>
            </a:prstGeom>
          </p:spPr>
        </p:pic>
        <p:sp>
          <p:nvSpPr>
            <p:cNvPr id="38" name="TextBox 157">
              <a:extLst>
                <a:ext uri="{FF2B5EF4-FFF2-40B4-BE49-F238E27FC236}">
                  <a16:creationId xmlns:a16="http://schemas.microsoft.com/office/drawing/2014/main" id="{0C98E74D-0A63-72DD-7AC9-E0A2FDF8D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49" y="2770604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9B219-EC54-479F-942C-69C0DECEC81B}"/>
              </a:ext>
            </a:extLst>
          </p:cNvPr>
          <p:cNvGrpSpPr/>
          <p:nvPr/>
        </p:nvGrpSpPr>
        <p:grpSpPr>
          <a:xfrm>
            <a:off x="5025434" y="3483844"/>
            <a:ext cx="1173843" cy="576000"/>
            <a:chOff x="4656342" y="3239745"/>
            <a:chExt cx="1173843" cy="576000"/>
          </a:xfrm>
        </p:grpSpPr>
        <p:sp>
          <p:nvSpPr>
            <p:cNvPr id="40" name="Rounded Rectangle 88">
              <a:extLst>
                <a:ext uri="{FF2B5EF4-FFF2-40B4-BE49-F238E27FC236}">
                  <a16:creationId xmlns:a16="http://schemas.microsoft.com/office/drawing/2014/main" id="{01C54EC7-FA62-A5D5-87BC-688040D1912B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>
                  <a:solidFill>
                    <a:prstClr val="black"/>
                  </a:solidFill>
                </a:rPr>
                <a:t>C</a:t>
              </a: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ontrol visit: checks the situation.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1ADD811-F8E7-146A-F02F-2D99EB82B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sp>
        <p:nvSpPr>
          <p:cNvPr id="44" name="Rounded Rectangle 88">
            <a:extLst>
              <a:ext uri="{FF2B5EF4-FFF2-40B4-BE49-F238E27FC236}">
                <a16:creationId xmlns:a16="http://schemas.microsoft.com/office/drawing/2014/main" id="{9E2DB427-FAAD-35BF-C735-AF6B39EC3DDA}"/>
              </a:ext>
            </a:extLst>
          </p:cNvPr>
          <p:cNvSpPr/>
          <p:nvPr/>
        </p:nvSpPr>
        <p:spPr>
          <a:xfrm>
            <a:off x="3720787" y="172921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rPr>
              <a:t>Gets blood tests.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A9E746-D7F7-D045-94E4-EFDB820D5838}"/>
              </a:ext>
            </a:extLst>
          </p:cNvPr>
          <p:cNvSpPr txBox="1"/>
          <p:nvPr/>
        </p:nvSpPr>
        <p:spPr>
          <a:xfrm>
            <a:off x="1139547" y="2375760"/>
            <a:ext cx="2153896" cy="44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nothing works, condition is maintained as well as possible until terminal care.</a:t>
            </a:r>
          </a:p>
        </p:txBody>
      </p:sp>
    </p:spTree>
    <p:extLst>
      <p:ext uri="{BB962C8B-B14F-4D97-AF65-F5344CB8AC3E}">
        <p14:creationId xmlns:p14="http://schemas.microsoft.com/office/powerpoint/2010/main" val="3350868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5">
            <a:extLst>
              <a:ext uri="{FF2B5EF4-FFF2-40B4-BE49-F238E27FC236}">
                <a16:creationId xmlns:a16="http://schemas.microsoft.com/office/drawing/2014/main" id="{8E563870-7F00-D54D-A86B-C9A54B27270E}"/>
              </a:ext>
            </a:extLst>
          </p:cNvPr>
          <p:cNvSpPr/>
          <p:nvPr/>
        </p:nvSpPr>
        <p:spPr>
          <a:xfrm>
            <a:off x="212106" y="1569527"/>
            <a:ext cx="11749603" cy="72643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212106" y="2417310"/>
            <a:ext cx="11749603" cy="729499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212106" y="3273027"/>
            <a:ext cx="11749605" cy="729499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07" y="1216619"/>
            <a:ext cx="11749602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Continuation or end of treatment</a:t>
            </a: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" y="2502151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86" y="2830967"/>
            <a:ext cx="70036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Patient B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54" y="3679359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Urologist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221198" y="4129931"/>
            <a:ext cx="11749604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ounded Rectangle 88">
            <a:extLst>
              <a:ext uri="{FF2B5EF4-FFF2-40B4-BE49-F238E27FC236}">
                <a16:creationId xmlns:a16="http://schemas.microsoft.com/office/drawing/2014/main" id="{51285B87-228F-5049-A2C4-39111C268D8B}"/>
              </a:ext>
            </a:extLst>
          </p:cNvPr>
          <p:cNvSpPr/>
          <p:nvPr/>
        </p:nvSpPr>
        <p:spPr>
          <a:xfrm>
            <a:off x="1129438" y="249228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Cancer tumour removed in surgery.</a:t>
            </a:r>
          </a:p>
        </p:txBody>
      </p:sp>
      <p:sp>
        <p:nvSpPr>
          <p:cNvPr id="53" name="Rounded Rectangle 88">
            <a:extLst>
              <a:ext uri="{FF2B5EF4-FFF2-40B4-BE49-F238E27FC236}">
                <a16:creationId xmlns:a16="http://schemas.microsoft.com/office/drawing/2014/main" id="{9C64E860-DC91-6944-96D2-EC999F969204}"/>
              </a:ext>
            </a:extLst>
          </p:cNvPr>
          <p:cNvSpPr/>
          <p:nvPr/>
        </p:nvSpPr>
        <p:spPr>
          <a:xfrm>
            <a:off x="9416793" y="3355526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algn="ctr" defTabSz="457200">
              <a:lnSpc>
                <a:spcPts val="900"/>
              </a:lnSpc>
              <a:defRPr/>
            </a:pPr>
            <a:r>
              <a:rPr lang="en-GB" sz="1000" dirty="0"/>
              <a:t>If stage 1-2/3</a:t>
            </a:r>
            <a:r>
              <a:rPr lang="en-GB" sz="1000" kern="0" dirty="0">
                <a:solidFill>
                  <a:prstClr val="black"/>
                </a:solidFill>
              </a:rPr>
              <a:t>, will perform a surgery.</a:t>
            </a:r>
            <a:endParaRPr lang="en-GB" sz="1000" dirty="0"/>
          </a:p>
        </p:txBody>
      </p:sp>
      <p:cxnSp>
        <p:nvCxnSpPr>
          <p:cNvPr id="56" name="Straight Arrow Connector 11">
            <a:extLst>
              <a:ext uri="{FF2B5EF4-FFF2-40B4-BE49-F238E27FC236}">
                <a16:creationId xmlns:a16="http://schemas.microsoft.com/office/drawing/2014/main" id="{B48A24C4-FC45-6846-93E2-1F9D6F53243A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8766154" y="3063073"/>
            <a:ext cx="3636" cy="30189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4" name="Rounded Rectangle 88">
            <a:extLst>
              <a:ext uri="{FF2B5EF4-FFF2-40B4-BE49-F238E27FC236}">
                <a16:creationId xmlns:a16="http://schemas.microsoft.com/office/drawing/2014/main" id="{E608D1D9-BA02-D846-B9A9-B14EF7BECD3B}"/>
              </a:ext>
            </a:extLst>
          </p:cNvPr>
          <p:cNvSpPr/>
          <p:nvPr/>
        </p:nvSpPr>
        <p:spPr>
          <a:xfrm>
            <a:off x="1129438" y="1650977"/>
            <a:ext cx="1335262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cancer has spread and the condition is maintained with medication.</a:t>
            </a:r>
          </a:p>
        </p:txBody>
      </p:sp>
      <p:sp>
        <p:nvSpPr>
          <p:cNvPr id="49" name="TextBox 157">
            <a:extLst>
              <a:ext uri="{FF2B5EF4-FFF2-40B4-BE49-F238E27FC236}">
                <a16:creationId xmlns:a16="http://schemas.microsoft.com/office/drawing/2014/main" id="{D066629F-4960-5244-BDE0-ACABB6721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9" y="1938977"/>
            <a:ext cx="7296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Patient A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Rounded Rectangle 88">
            <a:extLst>
              <a:ext uri="{FF2B5EF4-FFF2-40B4-BE49-F238E27FC236}">
                <a16:creationId xmlns:a16="http://schemas.microsoft.com/office/drawing/2014/main" id="{6F4405DF-9C1A-CE44-AC42-AEA6C320C93C}"/>
              </a:ext>
            </a:extLst>
          </p:cNvPr>
          <p:cNvSpPr/>
          <p:nvPr/>
        </p:nvSpPr>
        <p:spPr>
          <a:xfrm>
            <a:off x="2768110" y="249228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in surveillance for 5 years</a:t>
            </a:r>
          </a:p>
        </p:txBody>
      </p:sp>
      <p:sp>
        <p:nvSpPr>
          <p:cNvPr id="51" name="Rectangle 76">
            <a:extLst>
              <a:ext uri="{FF2B5EF4-FFF2-40B4-BE49-F238E27FC236}">
                <a16:creationId xmlns:a16="http://schemas.microsoft.com/office/drawing/2014/main" id="{ED321301-B91D-8649-9615-C61254D01944}"/>
              </a:ext>
            </a:extLst>
          </p:cNvPr>
          <p:cNvSpPr/>
          <p:nvPr/>
        </p:nvSpPr>
        <p:spPr>
          <a:xfrm flipH="1">
            <a:off x="4070248" y="2414805"/>
            <a:ext cx="1564876" cy="729498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horz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5 YEARS</a:t>
            </a:r>
          </a:p>
        </p:txBody>
      </p:sp>
      <p:sp>
        <p:nvSpPr>
          <p:cNvPr id="52" name="Rounded Rectangle 88">
            <a:extLst>
              <a:ext uri="{FF2B5EF4-FFF2-40B4-BE49-F238E27FC236}">
                <a16:creationId xmlns:a16="http://schemas.microsoft.com/office/drawing/2014/main" id="{F1F28F89-89AA-F140-95C0-E3BF9DC575B5}"/>
              </a:ext>
            </a:extLst>
          </p:cNvPr>
          <p:cNvSpPr/>
          <p:nvPr/>
        </p:nvSpPr>
        <p:spPr>
          <a:xfrm>
            <a:off x="5711122" y="248707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symptoms start again and goes to the doctor.</a:t>
            </a:r>
          </a:p>
        </p:txBody>
      </p:sp>
      <p:sp>
        <p:nvSpPr>
          <p:cNvPr id="57" name="Rounded Rectangle 88">
            <a:extLst>
              <a:ext uri="{FF2B5EF4-FFF2-40B4-BE49-F238E27FC236}">
                <a16:creationId xmlns:a16="http://schemas.microsoft.com/office/drawing/2014/main" id="{1A407310-5EE2-A640-9D00-BB10A2AC2FB9}"/>
              </a:ext>
            </a:extLst>
          </p:cNvPr>
          <p:cNvSpPr/>
          <p:nvPr/>
        </p:nvSpPr>
        <p:spPr>
          <a:xfrm>
            <a:off x="2768109" y="1644746"/>
            <a:ext cx="9124603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Under surveillance for the rest of their life.</a:t>
            </a:r>
          </a:p>
        </p:txBody>
      </p:sp>
      <p:pic>
        <p:nvPicPr>
          <p:cNvPr id="58" name="Picture 10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CE9B22-62A7-9548-80CC-24D094FBC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2" y="3360132"/>
            <a:ext cx="288000" cy="360000"/>
          </a:xfrm>
          <a:prstGeom prst="rect">
            <a:avLst/>
          </a:prstGeom>
        </p:spPr>
      </p:pic>
      <p:sp>
        <p:nvSpPr>
          <p:cNvPr id="65" name="Tekstiruutu 64">
            <a:extLst>
              <a:ext uri="{FF2B5EF4-FFF2-40B4-BE49-F238E27FC236}">
                <a16:creationId xmlns:a16="http://schemas.microsoft.com/office/drawing/2014/main" id="{DF3AC4BE-7763-D74F-9D00-ED35524B9302}"/>
              </a:ext>
            </a:extLst>
          </p:cNvPr>
          <p:cNvSpPr txBox="1"/>
          <p:nvPr/>
        </p:nvSpPr>
        <p:spPr>
          <a:xfrm>
            <a:off x="2587015" y="3134364"/>
            <a:ext cx="1553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If nothing comes up, patient is ”cancer free”.</a:t>
            </a:r>
          </a:p>
        </p:txBody>
      </p:sp>
      <p:cxnSp>
        <p:nvCxnSpPr>
          <p:cNvPr id="66" name="Straight Arrow Connector 11">
            <a:extLst>
              <a:ext uri="{FF2B5EF4-FFF2-40B4-BE49-F238E27FC236}">
                <a16:creationId xmlns:a16="http://schemas.microsoft.com/office/drawing/2014/main" id="{CF4BD4EB-E88E-1742-A677-71F316FA4D12}"/>
              </a:ext>
            </a:extLst>
          </p:cNvPr>
          <p:cNvCxnSpPr>
            <a:cxnSpLocks/>
            <a:stCxn id="3" idx="0"/>
            <a:endCxn id="6" idx="2"/>
          </p:cNvCxnSpPr>
          <p:nvPr/>
        </p:nvCxnSpPr>
        <p:spPr>
          <a:xfrm flipV="1">
            <a:off x="11286413" y="3065491"/>
            <a:ext cx="2237" cy="27195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CB19F89-57E7-D163-F550-411972CB9EF0}"/>
              </a:ext>
            </a:extLst>
          </p:cNvPr>
          <p:cNvGrpSpPr/>
          <p:nvPr/>
        </p:nvGrpSpPr>
        <p:grpSpPr>
          <a:xfrm>
            <a:off x="10691404" y="3337450"/>
            <a:ext cx="1184167" cy="576000"/>
            <a:chOff x="4638808" y="1993115"/>
            <a:chExt cx="1184167" cy="576000"/>
          </a:xfrm>
        </p:grpSpPr>
        <p:sp>
          <p:nvSpPr>
            <p:cNvPr id="3" name="Rounded Rectangle 88">
              <a:extLst>
                <a:ext uri="{FF2B5EF4-FFF2-40B4-BE49-F238E27FC236}">
                  <a16:creationId xmlns:a16="http://schemas.microsoft.com/office/drawing/2014/main" id="{687E24FE-4802-C6DA-57F1-821EA15D2FAD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Performs the surgery.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AB663B-B565-D4F6-1F09-6AEB6F481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BF0DAA3-53E5-298A-FA34-D5794C21D1DC}"/>
              </a:ext>
            </a:extLst>
          </p:cNvPr>
          <p:cNvGrpSpPr/>
          <p:nvPr/>
        </p:nvGrpSpPr>
        <p:grpSpPr>
          <a:xfrm>
            <a:off x="10701728" y="2489491"/>
            <a:ext cx="1173843" cy="576000"/>
            <a:chOff x="4656342" y="3239745"/>
            <a:chExt cx="1173843" cy="576000"/>
          </a:xfrm>
        </p:grpSpPr>
        <p:sp>
          <p:nvSpPr>
            <p:cNvPr id="6" name="Rounded Rectangle 88">
              <a:extLst>
                <a:ext uri="{FF2B5EF4-FFF2-40B4-BE49-F238E27FC236}">
                  <a16:creationId xmlns:a16="http://schemas.microsoft.com/office/drawing/2014/main" id="{ED11DA35-29AF-7DA5-5DE5-54F8498231F6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surgery, again.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78DD13-A870-3372-0645-DF2752A63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AE4762A-74A3-6E0E-90D1-3354DD2CAAD2}"/>
              </a:ext>
            </a:extLst>
          </p:cNvPr>
          <p:cNvGrpSpPr/>
          <p:nvPr/>
        </p:nvGrpSpPr>
        <p:grpSpPr>
          <a:xfrm>
            <a:off x="8171145" y="2487073"/>
            <a:ext cx="1184167" cy="576000"/>
            <a:chOff x="4638808" y="1993115"/>
            <a:chExt cx="1184167" cy="576000"/>
          </a:xfrm>
        </p:grpSpPr>
        <p:sp>
          <p:nvSpPr>
            <p:cNvPr id="9" name="Rounded Rectangle 88">
              <a:extLst>
                <a:ext uri="{FF2B5EF4-FFF2-40B4-BE49-F238E27FC236}">
                  <a16:creationId xmlns:a16="http://schemas.microsoft.com/office/drawing/2014/main" id="{A5B45A74-D6E5-D744-16D6-270405ADEE7B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Goes to imaging.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C0A400-FC56-1AA0-F315-63BDC8B2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8696C5-261D-3683-2D3B-FAAABB4BF126}"/>
              </a:ext>
            </a:extLst>
          </p:cNvPr>
          <p:cNvGrpSpPr/>
          <p:nvPr/>
        </p:nvGrpSpPr>
        <p:grpSpPr>
          <a:xfrm>
            <a:off x="8182868" y="3364969"/>
            <a:ext cx="1173843" cy="576000"/>
            <a:chOff x="4656342" y="3239745"/>
            <a:chExt cx="1173843" cy="576000"/>
          </a:xfrm>
        </p:grpSpPr>
        <p:sp>
          <p:nvSpPr>
            <p:cNvPr id="12" name="Rounded Rectangle 88">
              <a:extLst>
                <a:ext uri="{FF2B5EF4-FFF2-40B4-BE49-F238E27FC236}">
                  <a16:creationId xmlns:a16="http://schemas.microsoft.com/office/drawing/2014/main" id="{860C1575-73C5-0A77-C43F-0D9BAA8E9A6E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Finds a new tumour.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EFD26C-6B2A-ECCC-509E-2AA8B642C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66AB97-D868-CF48-C93A-963CF7242061}"/>
              </a:ext>
            </a:extLst>
          </p:cNvPr>
          <p:cNvGrpSpPr/>
          <p:nvPr/>
        </p:nvGrpSpPr>
        <p:grpSpPr>
          <a:xfrm>
            <a:off x="212106" y="4168643"/>
            <a:ext cx="1097034" cy="737351"/>
            <a:chOff x="445511" y="4256418"/>
            <a:chExt cx="1097034" cy="737351"/>
          </a:xfrm>
        </p:grpSpPr>
        <p:sp>
          <p:nvSpPr>
            <p:cNvPr id="36" name="TextBox 157">
              <a:extLst>
                <a:ext uri="{FF2B5EF4-FFF2-40B4-BE49-F238E27FC236}">
                  <a16:creationId xmlns:a16="http://schemas.microsoft.com/office/drawing/2014/main" id="{2CFC888E-9BC3-1DDF-3F38-84407DDAF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11" y="4562882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38" name="Picture 62">
              <a:extLst>
                <a:ext uri="{FF2B5EF4-FFF2-40B4-BE49-F238E27FC236}">
                  <a16:creationId xmlns:a16="http://schemas.microsoft.com/office/drawing/2014/main" id="{3D41B441-D698-D3DB-5790-FEFE6565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32" y="4256418"/>
              <a:ext cx="252401" cy="315500"/>
            </a:xfrm>
            <a:prstGeom prst="rect">
              <a:avLst/>
            </a:prstGeom>
          </p:spPr>
        </p:pic>
      </p:grpSp>
      <p:sp>
        <p:nvSpPr>
          <p:cNvPr id="39" name="Rounded Rectangle 88">
            <a:extLst>
              <a:ext uri="{FF2B5EF4-FFF2-40B4-BE49-F238E27FC236}">
                <a16:creationId xmlns:a16="http://schemas.microsoft.com/office/drawing/2014/main" id="{112C6BE0-66F0-4B42-E08C-5138B4DD1AA5}"/>
              </a:ext>
            </a:extLst>
          </p:cNvPr>
          <p:cNvSpPr/>
          <p:nvPr/>
        </p:nvSpPr>
        <p:spPr>
          <a:xfrm>
            <a:off x="6932648" y="248707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oes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the initial steps again.</a:t>
            </a:r>
          </a:p>
        </p:txBody>
      </p:sp>
      <p:sp>
        <p:nvSpPr>
          <p:cNvPr id="44" name="Rounded Rectangle 88">
            <a:extLst>
              <a:ext uri="{FF2B5EF4-FFF2-40B4-BE49-F238E27FC236}">
                <a16:creationId xmlns:a16="http://schemas.microsoft.com/office/drawing/2014/main" id="{6FA7F4DA-0701-4C52-0223-488AE41876A4}"/>
              </a:ext>
            </a:extLst>
          </p:cNvPr>
          <p:cNvSpPr/>
          <p:nvPr/>
        </p:nvSpPr>
        <p:spPr>
          <a:xfrm>
            <a:off x="9416793" y="422475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algn="ctr" defTabSz="457200">
              <a:lnSpc>
                <a:spcPts val="900"/>
              </a:lnSpc>
              <a:defRPr/>
            </a:pPr>
            <a:r>
              <a:rPr lang="en-GB" sz="1000" dirty="0"/>
              <a:t>If stage 3-4</a:t>
            </a:r>
            <a:r>
              <a:rPr lang="en-GB" sz="1000" kern="0" dirty="0">
                <a:solidFill>
                  <a:prstClr val="black"/>
                </a:solidFill>
              </a:rPr>
              <a:t>, will take responsibility.</a:t>
            </a:r>
            <a:endParaRPr lang="en-GB" sz="1000" dirty="0"/>
          </a:p>
        </p:txBody>
      </p:sp>
      <p:pic>
        <p:nvPicPr>
          <p:cNvPr id="46" name="Picture 45" descr="Shape&#10;&#10;Description automatically generated with low confidence">
            <a:extLst>
              <a:ext uri="{FF2B5EF4-FFF2-40B4-BE49-F238E27FC236}">
                <a16:creationId xmlns:a16="http://schemas.microsoft.com/office/drawing/2014/main" id="{F5BBAD98-6613-CB7C-6ADD-6F7333EBA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4" y="1687834"/>
            <a:ext cx="280698" cy="29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7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5">
            <a:extLst>
              <a:ext uri="{FF2B5EF4-FFF2-40B4-BE49-F238E27FC236}">
                <a16:creationId xmlns:a16="http://schemas.microsoft.com/office/drawing/2014/main" id="{30E961A8-77BA-5B4B-493C-EF6477C37579}"/>
              </a:ext>
            </a:extLst>
          </p:cNvPr>
          <p:cNvSpPr/>
          <p:nvPr/>
        </p:nvSpPr>
        <p:spPr>
          <a:xfrm>
            <a:off x="44468" y="3163966"/>
            <a:ext cx="12138441" cy="820432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53560" y="1336870"/>
            <a:ext cx="12138440" cy="165910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49013" y="4133870"/>
            <a:ext cx="12138442" cy="1659106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0" y="1029444"/>
            <a:ext cx="12138439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Unclear situations in treatment, initial communication disruptions.</a:t>
            </a:r>
          </a:p>
        </p:txBody>
      </p:sp>
      <p:sp>
        <p:nvSpPr>
          <p:cNvPr id="53" name="Rounded Rectangle 88">
            <a:extLst>
              <a:ext uri="{FF2B5EF4-FFF2-40B4-BE49-F238E27FC236}">
                <a16:creationId xmlns:a16="http://schemas.microsoft.com/office/drawing/2014/main" id="{9C64E860-DC91-6944-96D2-EC999F969204}"/>
              </a:ext>
            </a:extLst>
          </p:cNvPr>
          <p:cNvSpPr/>
          <p:nvPr/>
        </p:nvSpPr>
        <p:spPr>
          <a:xfrm>
            <a:off x="3065042" y="467285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prstClr val="black"/>
                </a:solidFill>
              </a:rPr>
              <a:t>Notices that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patient's information comes from a different recording system.</a:t>
            </a:r>
          </a:p>
        </p:txBody>
      </p:sp>
      <p:cxnSp>
        <p:nvCxnSpPr>
          <p:cNvPr id="56" name="Straight Arrow Connector 11">
            <a:extLst>
              <a:ext uri="{FF2B5EF4-FFF2-40B4-BE49-F238E27FC236}">
                <a16:creationId xmlns:a16="http://schemas.microsoft.com/office/drawing/2014/main" id="{B48A24C4-FC45-6846-93E2-1F9D6F53243A}"/>
              </a:ext>
            </a:extLst>
          </p:cNvPr>
          <p:cNvCxnSpPr>
            <a:cxnSpLocks/>
            <a:stCxn id="36" idx="2"/>
            <a:endCxn id="44" idx="0"/>
          </p:cNvCxnSpPr>
          <p:nvPr/>
        </p:nvCxnSpPr>
        <p:spPr>
          <a:xfrm>
            <a:off x="2441800" y="2454423"/>
            <a:ext cx="0" cy="221842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" name="Straight Arrow Connector 11">
            <a:extLst>
              <a:ext uri="{FF2B5EF4-FFF2-40B4-BE49-F238E27FC236}">
                <a16:creationId xmlns:a16="http://schemas.microsoft.com/office/drawing/2014/main" id="{F8336E44-07C6-5A0E-50F8-4206DAF867B4}"/>
              </a:ext>
            </a:extLst>
          </p:cNvPr>
          <p:cNvCxnSpPr>
            <a:cxnSpLocks/>
            <a:stCxn id="50" idx="0"/>
            <a:endCxn id="57" idx="2"/>
          </p:cNvCxnSpPr>
          <p:nvPr/>
        </p:nvCxnSpPr>
        <p:spPr>
          <a:xfrm flipV="1">
            <a:off x="4850361" y="3874640"/>
            <a:ext cx="3611" cy="79821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0" name="Straight Arrow Connector 11">
            <a:extLst>
              <a:ext uri="{FF2B5EF4-FFF2-40B4-BE49-F238E27FC236}">
                <a16:creationId xmlns:a16="http://schemas.microsoft.com/office/drawing/2014/main" id="{34CC4BD9-C89E-DF2F-DBD9-982A8AA4DA65}"/>
              </a:ext>
            </a:extLst>
          </p:cNvPr>
          <p:cNvCxnSpPr>
            <a:cxnSpLocks/>
            <a:stCxn id="67" idx="0"/>
            <a:endCxn id="70" idx="2"/>
          </p:cNvCxnSpPr>
          <p:nvPr/>
        </p:nvCxnSpPr>
        <p:spPr>
          <a:xfrm flipV="1">
            <a:off x="8879837" y="2462629"/>
            <a:ext cx="0" cy="82134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0" name="Rounded Rectangle 88">
            <a:extLst>
              <a:ext uri="{FF2B5EF4-FFF2-40B4-BE49-F238E27FC236}">
                <a16:creationId xmlns:a16="http://schemas.microsoft.com/office/drawing/2014/main" id="{3636B4F2-C4F5-48A8-770B-D608BB0C892D}"/>
              </a:ext>
            </a:extLst>
          </p:cNvPr>
          <p:cNvSpPr/>
          <p:nvPr/>
        </p:nvSpPr>
        <p:spPr>
          <a:xfrm>
            <a:off x="7103615" y="153698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Does not want to share patient information.</a:t>
            </a:r>
          </a:p>
        </p:txBody>
      </p:sp>
      <p:sp>
        <p:nvSpPr>
          <p:cNvPr id="41" name="Rounded Rectangle 88">
            <a:extLst>
              <a:ext uri="{FF2B5EF4-FFF2-40B4-BE49-F238E27FC236}">
                <a16:creationId xmlns:a16="http://schemas.microsoft.com/office/drawing/2014/main" id="{7A17DAB8-53FF-10E6-BE43-FBADB8EB360A}"/>
              </a:ext>
            </a:extLst>
          </p:cNvPr>
          <p:cNvSpPr/>
          <p:nvPr/>
        </p:nvSpPr>
        <p:spPr>
          <a:xfrm>
            <a:off x="7095499" y="219698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Agrees to the sharing of patient information.</a:t>
            </a:r>
          </a:p>
        </p:txBody>
      </p:sp>
      <p:sp>
        <p:nvSpPr>
          <p:cNvPr id="27" name="TextBox 157">
            <a:extLst>
              <a:ext uri="{FF2B5EF4-FFF2-40B4-BE49-F238E27FC236}">
                <a16:creationId xmlns:a16="http://schemas.microsoft.com/office/drawing/2014/main" id="{F127F30A-C4D4-24A0-74C2-D081537B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900" y="5274156"/>
            <a:ext cx="1402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The same also applies to lab results.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D6ECE-2799-E3AD-3893-7C5F6C892E75}"/>
              </a:ext>
            </a:extLst>
          </p:cNvPr>
          <p:cNvGrpSpPr/>
          <p:nvPr/>
        </p:nvGrpSpPr>
        <p:grpSpPr>
          <a:xfrm>
            <a:off x="118483" y="1915192"/>
            <a:ext cx="683142" cy="590426"/>
            <a:chOff x="427049" y="2441788"/>
            <a:chExt cx="683142" cy="590426"/>
          </a:xfrm>
        </p:grpSpPr>
        <p:pic>
          <p:nvPicPr>
            <p:cNvPr id="10" name="Picture 39">
              <a:extLst>
                <a:ext uri="{FF2B5EF4-FFF2-40B4-BE49-F238E27FC236}">
                  <a16:creationId xmlns:a16="http://schemas.microsoft.com/office/drawing/2014/main" id="{46C2765F-FE2C-9C13-C37E-237472CE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4" y="2441788"/>
              <a:ext cx="248213" cy="330951"/>
            </a:xfrm>
            <a:prstGeom prst="rect">
              <a:avLst/>
            </a:prstGeom>
          </p:spPr>
        </p:pic>
        <p:sp>
          <p:nvSpPr>
            <p:cNvPr id="17" name="TextBox 157">
              <a:extLst>
                <a:ext uri="{FF2B5EF4-FFF2-40B4-BE49-F238E27FC236}">
                  <a16:creationId xmlns:a16="http://schemas.microsoft.com/office/drawing/2014/main" id="{B64AC925-F6AC-CD5A-18B2-85475C535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49" y="2770604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7F5559-5619-9AA8-AE72-9A95D7D39E0D}"/>
              </a:ext>
            </a:extLst>
          </p:cNvPr>
          <p:cNvGrpSpPr/>
          <p:nvPr/>
        </p:nvGrpSpPr>
        <p:grpSpPr>
          <a:xfrm>
            <a:off x="49013" y="4655409"/>
            <a:ext cx="1005246" cy="741123"/>
            <a:chOff x="532383" y="4655409"/>
            <a:chExt cx="1005246" cy="741123"/>
          </a:xfrm>
        </p:grpSpPr>
        <p:sp>
          <p:nvSpPr>
            <p:cNvPr id="21" name="TextBox 157">
              <a:extLst>
                <a:ext uri="{FF2B5EF4-FFF2-40B4-BE49-F238E27FC236}">
                  <a16:creationId xmlns:a16="http://schemas.microsoft.com/office/drawing/2014/main" id="{946600A8-B4DB-A3F3-D1AD-EC05B4E37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383" y="4965645"/>
              <a:ext cx="100524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GP in Central Hospital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2" name="Picture 10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48F15E8-FD4D-F116-20EE-6E7C82036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24" y="4672852"/>
              <a:ext cx="262659" cy="328324"/>
            </a:xfrm>
            <a:prstGeom prst="rect">
              <a:avLst/>
            </a:prstGeom>
          </p:spPr>
        </p:pic>
        <p:pic>
          <p:nvPicPr>
            <p:cNvPr id="23" name="Picture 137">
              <a:extLst>
                <a:ext uri="{FF2B5EF4-FFF2-40B4-BE49-F238E27FC236}">
                  <a16:creationId xmlns:a16="http://schemas.microsoft.com/office/drawing/2014/main" id="{815E2736-1E42-58CD-88E4-1EC1D72D1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83" y="4655409"/>
              <a:ext cx="453784" cy="35825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9BF916-7D55-1055-14AB-578BA8B8EF17}"/>
              </a:ext>
            </a:extLst>
          </p:cNvPr>
          <p:cNvGrpSpPr/>
          <p:nvPr/>
        </p:nvGrpSpPr>
        <p:grpSpPr>
          <a:xfrm>
            <a:off x="71132" y="3348172"/>
            <a:ext cx="1148102" cy="583049"/>
            <a:chOff x="568790" y="3348172"/>
            <a:chExt cx="1148102" cy="583049"/>
          </a:xfrm>
        </p:grpSpPr>
        <p:sp>
          <p:nvSpPr>
            <p:cNvPr id="25" name="TextBox 157">
              <a:extLst>
                <a:ext uri="{FF2B5EF4-FFF2-40B4-BE49-F238E27FC236}">
                  <a16:creationId xmlns:a16="http://schemas.microsoft.com/office/drawing/2014/main" id="{DFBB9729-29A3-0499-0E40-1EC916A6B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790" y="3669611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392CC19-0A82-72CC-DCC3-44B006DF1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16" y="3348172"/>
              <a:ext cx="353243" cy="373573"/>
            </a:xfrm>
            <a:prstGeom prst="rect">
              <a:avLst/>
            </a:prstGeom>
          </p:spPr>
        </p:pic>
      </p:grpSp>
      <p:sp>
        <p:nvSpPr>
          <p:cNvPr id="33" name="Rounded Rectangle 88">
            <a:extLst>
              <a:ext uri="{FF2B5EF4-FFF2-40B4-BE49-F238E27FC236}">
                <a16:creationId xmlns:a16="http://schemas.microsoft.com/office/drawing/2014/main" id="{D2CD70F1-A085-67C2-8727-3386173AD135}"/>
              </a:ext>
            </a:extLst>
          </p:cNvPr>
          <p:cNvSpPr/>
          <p:nvPr/>
        </p:nvSpPr>
        <p:spPr>
          <a:xfrm>
            <a:off x="652116" y="1881272"/>
            <a:ext cx="115630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N</a:t>
            </a:r>
            <a:r>
              <a:rPr lang="en-GB" sz="1000" b="0" i="0" dirty="0">
                <a:effectLst/>
              </a:rPr>
              <a:t>otices weight loss, anaemia, </a:t>
            </a:r>
            <a:r>
              <a:rPr lang="en-GB" sz="1000" b="1" i="0" dirty="0">
                <a:effectLst/>
              </a:rPr>
              <a:t>usually minor symptoms</a:t>
            </a:r>
            <a:endParaRPr kumimoji="0" lang="en-GB" sz="1000" b="1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003BAD-E11E-1C42-4F05-5CA43745A6A0}"/>
              </a:ext>
            </a:extLst>
          </p:cNvPr>
          <p:cNvGrpSpPr/>
          <p:nvPr/>
        </p:nvGrpSpPr>
        <p:grpSpPr>
          <a:xfrm>
            <a:off x="1863646" y="1878423"/>
            <a:ext cx="1156308" cy="576000"/>
            <a:chOff x="7202555" y="3239745"/>
            <a:chExt cx="1156308" cy="576000"/>
          </a:xfrm>
        </p:grpSpPr>
        <p:sp>
          <p:nvSpPr>
            <p:cNvPr id="36" name="Rounded Rectangle 88">
              <a:extLst>
                <a:ext uri="{FF2B5EF4-FFF2-40B4-BE49-F238E27FC236}">
                  <a16:creationId xmlns:a16="http://schemas.microsoft.com/office/drawing/2014/main" id="{698A2ADF-EDBF-8BDD-048D-445DD44345F3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Makes an appointment for primary healthcare.</a:t>
              </a:r>
            </a:p>
          </p:txBody>
        </p:sp>
        <p:pic>
          <p:nvPicPr>
            <p:cNvPr id="38" name="Picture 3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660EBE6-3E50-C90C-0225-60EAA845F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267642-3B7A-9897-791B-22683EBC1380}"/>
              </a:ext>
            </a:extLst>
          </p:cNvPr>
          <p:cNvGrpSpPr/>
          <p:nvPr/>
        </p:nvGrpSpPr>
        <p:grpSpPr>
          <a:xfrm>
            <a:off x="1863646" y="4672852"/>
            <a:ext cx="1156308" cy="576000"/>
            <a:chOff x="8430605" y="4106559"/>
            <a:chExt cx="1156308" cy="576000"/>
          </a:xfrm>
        </p:grpSpPr>
        <p:sp>
          <p:nvSpPr>
            <p:cNvPr id="44" name="Rounded Rectangle 88">
              <a:extLst>
                <a:ext uri="{FF2B5EF4-FFF2-40B4-BE49-F238E27FC236}">
                  <a16:creationId xmlns:a16="http://schemas.microsoft.com/office/drawing/2014/main" id="{60BA4839-BB9A-99DA-2E21-E44025930110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Receives information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45" name="Picture 4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E17E39C-A14A-8109-DDF0-AE56F3494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ABD7976-FEBD-8B0D-D408-78CE7A3E8AE9}"/>
              </a:ext>
            </a:extLst>
          </p:cNvPr>
          <p:cNvGrpSpPr/>
          <p:nvPr/>
        </p:nvGrpSpPr>
        <p:grpSpPr>
          <a:xfrm>
            <a:off x="4272207" y="4672852"/>
            <a:ext cx="1156308" cy="576000"/>
            <a:chOff x="7202555" y="3239745"/>
            <a:chExt cx="1156308" cy="576000"/>
          </a:xfrm>
        </p:grpSpPr>
        <p:sp>
          <p:nvSpPr>
            <p:cNvPr id="50" name="Rounded Rectangle 88">
              <a:extLst>
                <a:ext uri="{FF2B5EF4-FFF2-40B4-BE49-F238E27FC236}">
                  <a16:creationId xmlns:a16="http://schemas.microsoft.com/office/drawing/2014/main" id="{F89C2AE0-9875-757F-CBDB-B821B771794F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Asks the department secretary to request health information.</a:t>
              </a:r>
            </a:p>
          </p:txBody>
        </p:sp>
        <p:pic>
          <p:nvPicPr>
            <p:cNvPr id="51" name="Picture 5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16355DD-BFF7-2372-9319-A28603CB3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5C9B75-6705-CCA5-F942-710B20E42F7B}"/>
              </a:ext>
            </a:extLst>
          </p:cNvPr>
          <p:cNvGrpSpPr/>
          <p:nvPr/>
        </p:nvGrpSpPr>
        <p:grpSpPr>
          <a:xfrm>
            <a:off x="4186765" y="3298640"/>
            <a:ext cx="1334413" cy="576000"/>
            <a:chOff x="8312298" y="4106559"/>
            <a:chExt cx="1334413" cy="576000"/>
          </a:xfrm>
        </p:grpSpPr>
        <p:sp>
          <p:nvSpPr>
            <p:cNvPr id="57" name="Rounded Rectangle 88">
              <a:extLst>
                <a:ext uri="{FF2B5EF4-FFF2-40B4-BE49-F238E27FC236}">
                  <a16:creationId xmlns:a16="http://schemas.microsoft.com/office/drawing/2014/main" id="{4C849E01-0187-04F1-5184-FA0B65AEB06C}"/>
                </a:ext>
              </a:extLst>
            </p:cNvPr>
            <p:cNvSpPr/>
            <p:nvPr/>
          </p:nvSpPr>
          <p:spPr>
            <a:xfrm>
              <a:off x="8312298" y="4106559"/>
              <a:ext cx="133441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FI" sz="900" dirty="0"/>
                <a:t>Have to ask the patient's permission to request the data. </a:t>
              </a:r>
            </a:p>
          </p:txBody>
        </p:sp>
        <p:pic>
          <p:nvPicPr>
            <p:cNvPr id="58" name="Picture 5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A8ABFD6-8F5F-5935-9E59-D5A4A9EC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21694B4-976D-9DB0-D040-C7BADD04FC7E}"/>
              </a:ext>
            </a:extLst>
          </p:cNvPr>
          <p:cNvGrpSpPr/>
          <p:nvPr/>
        </p:nvGrpSpPr>
        <p:grpSpPr>
          <a:xfrm>
            <a:off x="8301683" y="3283977"/>
            <a:ext cx="1156308" cy="576000"/>
            <a:chOff x="7202555" y="3239745"/>
            <a:chExt cx="1156308" cy="576000"/>
          </a:xfrm>
        </p:grpSpPr>
        <p:sp>
          <p:nvSpPr>
            <p:cNvPr id="67" name="Rounded Rectangle 88">
              <a:extLst>
                <a:ext uri="{FF2B5EF4-FFF2-40B4-BE49-F238E27FC236}">
                  <a16:creationId xmlns:a16="http://schemas.microsoft.com/office/drawing/2014/main" id="{F54A426C-9E77-D7CD-F3A3-FD1081268CD0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Confirms the appointment.</a:t>
              </a:r>
            </a:p>
          </p:txBody>
        </p:sp>
        <p:pic>
          <p:nvPicPr>
            <p:cNvPr id="68" name="Picture 6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52887A2-9029-83EB-0F29-E33AC0DF0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3E77090-950A-7B4D-25F1-1FEC6DD11EFE}"/>
              </a:ext>
            </a:extLst>
          </p:cNvPr>
          <p:cNvGrpSpPr/>
          <p:nvPr/>
        </p:nvGrpSpPr>
        <p:grpSpPr>
          <a:xfrm>
            <a:off x="8301683" y="1886629"/>
            <a:ext cx="1156308" cy="576000"/>
            <a:chOff x="8430605" y="4106559"/>
            <a:chExt cx="1156308" cy="576000"/>
          </a:xfrm>
        </p:grpSpPr>
        <p:sp>
          <p:nvSpPr>
            <p:cNvPr id="70" name="Rounded Rectangle 88">
              <a:extLst>
                <a:ext uri="{FF2B5EF4-FFF2-40B4-BE49-F238E27FC236}">
                  <a16:creationId xmlns:a16="http://schemas.microsoft.com/office/drawing/2014/main" id="{AA2EEE7E-5B46-ACEB-6DEC-C4AC111061C2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the appointment.</a:t>
              </a:r>
            </a:p>
          </p:txBody>
        </p:sp>
        <p:pic>
          <p:nvPicPr>
            <p:cNvPr id="71" name="Picture 7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3E72D1F-4E25-E690-B0AB-820040306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8237835-F029-A972-0596-92AD92A245A5}"/>
              </a:ext>
            </a:extLst>
          </p:cNvPr>
          <p:cNvGrpSpPr/>
          <p:nvPr/>
        </p:nvGrpSpPr>
        <p:grpSpPr>
          <a:xfrm>
            <a:off x="5577411" y="1880108"/>
            <a:ext cx="1156308" cy="576000"/>
            <a:chOff x="4797477" y="919201"/>
            <a:chExt cx="1156308" cy="576000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7DBA0BB5-B04B-8FB5-A370-55EA418054AE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Decides whether wants to share their data.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B7F4A56-0CC6-0D2A-9D15-EC3AD2F6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0AF8B90-3170-E4DB-E5DC-0BE3900FA9C5}"/>
              </a:ext>
            </a:extLst>
          </p:cNvPr>
          <p:cNvGrpSpPr/>
          <p:nvPr/>
        </p:nvGrpSpPr>
        <p:grpSpPr>
          <a:xfrm>
            <a:off x="5577411" y="3298640"/>
            <a:ext cx="1156308" cy="576000"/>
            <a:chOff x="4593667" y="4778391"/>
            <a:chExt cx="1156308" cy="576000"/>
          </a:xfrm>
        </p:grpSpPr>
        <p:sp>
          <p:nvSpPr>
            <p:cNvPr id="82" name="Rounded Rectangle 88">
              <a:extLst>
                <a:ext uri="{FF2B5EF4-FFF2-40B4-BE49-F238E27FC236}">
                  <a16:creationId xmlns:a16="http://schemas.microsoft.com/office/drawing/2014/main" id="{8E5E4FF8-199D-E3E8-999D-4BEB10E23382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Requests if patient’s data can be shared.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3234EED-6DB7-9DD6-B6AB-E06FA977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cxnSp>
        <p:nvCxnSpPr>
          <p:cNvPr id="84" name="Straight Arrow Connector 11">
            <a:extLst>
              <a:ext uri="{FF2B5EF4-FFF2-40B4-BE49-F238E27FC236}">
                <a16:creationId xmlns:a16="http://schemas.microsoft.com/office/drawing/2014/main" id="{2DB2BAEF-9E14-0A51-4971-447C4DF0D509}"/>
              </a:ext>
            </a:extLst>
          </p:cNvPr>
          <p:cNvCxnSpPr>
            <a:cxnSpLocks/>
            <a:stCxn id="82" idx="0"/>
            <a:endCxn id="79" idx="2"/>
          </p:cNvCxnSpPr>
          <p:nvPr/>
        </p:nvCxnSpPr>
        <p:spPr>
          <a:xfrm flipV="1">
            <a:off x="6155565" y="2456108"/>
            <a:ext cx="0" cy="84253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00195F9-99B6-D307-FD1A-D384131D1C1B}"/>
              </a:ext>
            </a:extLst>
          </p:cNvPr>
          <p:cNvGrpSpPr/>
          <p:nvPr/>
        </p:nvGrpSpPr>
        <p:grpSpPr>
          <a:xfrm>
            <a:off x="6742830" y="1768322"/>
            <a:ext cx="352669" cy="796202"/>
            <a:chOff x="3438220" y="3405772"/>
            <a:chExt cx="407477" cy="796202"/>
          </a:xfrm>
        </p:grpSpPr>
        <p:cxnSp>
          <p:nvCxnSpPr>
            <p:cNvPr id="88" name="Straight Arrow Connector 40">
              <a:extLst>
                <a:ext uri="{FF2B5EF4-FFF2-40B4-BE49-F238E27FC236}">
                  <a16:creationId xmlns:a16="http://schemas.microsoft.com/office/drawing/2014/main" id="{53CECE44-F1E5-E7A5-9020-69F117EFE70A}"/>
                </a:ext>
              </a:extLst>
            </p:cNvPr>
            <p:cNvCxnSpPr>
              <a:cxnSpLocks/>
              <a:stCxn id="90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89" name="Straight Arrow Connector 40">
              <a:extLst>
                <a:ext uri="{FF2B5EF4-FFF2-40B4-BE49-F238E27FC236}">
                  <a16:creationId xmlns:a16="http://schemas.microsoft.com/office/drawing/2014/main" id="{6E26A055-34F5-9793-5843-F3689F8B7AED}"/>
                </a:ext>
              </a:extLst>
            </p:cNvPr>
            <p:cNvCxnSpPr>
              <a:cxnSpLocks/>
              <a:stCxn id="90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24409753-EA12-0952-303D-6C5FE3E7094D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91" name="Straight Arrow Connector 40">
              <a:extLst>
                <a:ext uri="{FF2B5EF4-FFF2-40B4-BE49-F238E27FC236}">
                  <a16:creationId xmlns:a16="http://schemas.microsoft.com/office/drawing/2014/main" id="{DCC8002E-0092-382F-1243-8EAA33A9CB42}"/>
                </a:ext>
              </a:extLst>
            </p:cNvPr>
            <p:cNvCxnSpPr>
              <a:cxnSpLocks/>
              <a:endCxn id="90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524A464-71C3-7544-841B-05E509D37D11}"/>
              </a:ext>
            </a:extLst>
          </p:cNvPr>
          <p:cNvGrpSpPr/>
          <p:nvPr/>
        </p:nvGrpSpPr>
        <p:grpSpPr>
          <a:xfrm>
            <a:off x="9501318" y="1886629"/>
            <a:ext cx="1184167" cy="576000"/>
            <a:chOff x="4638808" y="1993115"/>
            <a:chExt cx="1184167" cy="576000"/>
          </a:xfrm>
        </p:grpSpPr>
        <p:sp>
          <p:nvSpPr>
            <p:cNvPr id="97" name="Rounded Rectangle 88">
              <a:extLst>
                <a:ext uri="{FF2B5EF4-FFF2-40B4-BE49-F238E27FC236}">
                  <a16:creationId xmlns:a16="http://schemas.microsoft.com/office/drawing/2014/main" id="{0088838A-6E43-A7EA-D893-594A34452CC7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GP.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C4B5593-58C1-9AD2-8DFF-D747A3400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1036121-AF0F-05AF-52A3-90F69783CD5B}"/>
              </a:ext>
            </a:extLst>
          </p:cNvPr>
          <p:cNvGrpSpPr/>
          <p:nvPr/>
        </p:nvGrpSpPr>
        <p:grpSpPr>
          <a:xfrm>
            <a:off x="9501318" y="4629592"/>
            <a:ext cx="1173843" cy="576000"/>
            <a:chOff x="4656342" y="3239745"/>
            <a:chExt cx="1173843" cy="576000"/>
          </a:xfrm>
        </p:grpSpPr>
        <p:sp>
          <p:nvSpPr>
            <p:cNvPr id="100" name="Rounded Rectangle 88">
              <a:extLst>
                <a:ext uri="{FF2B5EF4-FFF2-40B4-BE49-F238E27FC236}">
                  <a16:creationId xmlns:a16="http://schemas.microsoft.com/office/drawing/2014/main" id="{65FCA4F8-A940-0620-8E24-7A0F88C4C3F6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611E324A-4B3A-5B65-AA06-A2611BD8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51E4FE8-35C4-960F-2CAE-135F751ADEE6}"/>
              </a:ext>
            </a:extLst>
          </p:cNvPr>
          <p:cNvGrpSpPr/>
          <p:nvPr/>
        </p:nvGrpSpPr>
        <p:grpSpPr>
          <a:xfrm>
            <a:off x="10687322" y="4538560"/>
            <a:ext cx="352669" cy="796202"/>
            <a:chOff x="3438220" y="3405772"/>
            <a:chExt cx="407477" cy="796202"/>
          </a:xfrm>
        </p:grpSpPr>
        <p:cxnSp>
          <p:nvCxnSpPr>
            <p:cNvPr id="103" name="Straight Arrow Connector 40">
              <a:extLst>
                <a:ext uri="{FF2B5EF4-FFF2-40B4-BE49-F238E27FC236}">
                  <a16:creationId xmlns:a16="http://schemas.microsoft.com/office/drawing/2014/main" id="{FFB136EA-4CDF-5DF7-8AF0-2E0D742C5EF5}"/>
                </a:ext>
              </a:extLst>
            </p:cNvPr>
            <p:cNvCxnSpPr>
              <a:cxnSpLocks/>
              <a:stCxn id="105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104" name="Straight Arrow Connector 40">
              <a:extLst>
                <a:ext uri="{FF2B5EF4-FFF2-40B4-BE49-F238E27FC236}">
                  <a16:creationId xmlns:a16="http://schemas.microsoft.com/office/drawing/2014/main" id="{58F76F7F-2CA3-7C8D-17BD-61C844298426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105" name="Diamond 104">
              <a:extLst>
                <a:ext uri="{FF2B5EF4-FFF2-40B4-BE49-F238E27FC236}">
                  <a16:creationId xmlns:a16="http://schemas.microsoft.com/office/drawing/2014/main" id="{AE6DFC06-A452-C4B2-A42D-B64BECB2BCD2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6" name="Straight Arrow Connector 40">
              <a:extLst>
                <a:ext uri="{FF2B5EF4-FFF2-40B4-BE49-F238E27FC236}">
                  <a16:creationId xmlns:a16="http://schemas.microsoft.com/office/drawing/2014/main" id="{340C1B26-DA7C-E131-3354-29BFBD6BED67}"/>
                </a:ext>
              </a:extLst>
            </p:cNvPr>
            <p:cNvCxnSpPr>
              <a:cxnSpLocks/>
              <a:endCxn id="105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cxnSp>
        <p:nvCxnSpPr>
          <p:cNvPr id="107" name="Straight Arrow Connector 11">
            <a:extLst>
              <a:ext uri="{FF2B5EF4-FFF2-40B4-BE49-F238E27FC236}">
                <a16:creationId xmlns:a16="http://schemas.microsoft.com/office/drawing/2014/main" id="{B431DEFF-C6E5-9650-A7E2-3475F690A08B}"/>
              </a:ext>
            </a:extLst>
          </p:cNvPr>
          <p:cNvCxnSpPr>
            <a:cxnSpLocks/>
            <a:stCxn id="97" idx="2"/>
            <a:endCxn id="100" idx="0"/>
          </p:cNvCxnSpPr>
          <p:nvPr/>
        </p:nvCxnSpPr>
        <p:spPr>
          <a:xfrm flipH="1">
            <a:off x="10088240" y="2462629"/>
            <a:ext cx="8087" cy="216696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11" name="Rounded Rectangle 88">
            <a:extLst>
              <a:ext uri="{FF2B5EF4-FFF2-40B4-BE49-F238E27FC236}">
                <a16:creationId xmlns:a16="http://schemas.microsoft.com/office/drawing/2014/main" id="{C7DE52E8-0C88-4D8B-AC6E-7D557EA6EDD7}"/>
              </a:ext>
            </a:extLst>
          </p:cNvPr>
          <p:cNvSpPr/>
          <p:nvPr/>
        </p:nvSpPr>
        <p:spPr>
          <a:xfrm>
            <a:off x="11035163" y="422537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If no patient data, next steps take longer.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Rounded Rectangle 88">
            <a:extLst>
              <a:ext uri="{FF2B5EF4-FFF2-40B4-BE49-F238E27FC236}">
                <a16:creationId xmlns:a16="http://schemas.microsoft.com/office/drawing/2014/main" id="{E174D34E-2C77-D6CF-A9F3-7D385F086742}"/>
              </a:ext>
            </a:extLst>
          </p:cNvPr>
          <p:cNvSpPr/>
          <p:nvPr/>
        </p:nvSpPr>
        <p:spPr>
          <a:xfrm>
            <a:off x="11037652" y="502744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If patient data OK, things progress smoothly.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201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45">
            <a:extLst>
              <a:ext uri="{FF2B5EF4-FFF2-40B4-BE49-F238E27FC236}">
                <a16:creationId xmlns:a16="http://schemas.microsoft.com/office/drawing/2014/main" id="{7A37540B-BC85-F782-7636-FCD203E33D48}"/>
              </a:ext>
            </a:extLst>
          </p:cNvPr>
          <p:cNvSpPr/>
          <p:nvPr/>
        </p:nvSpPr>
        <p:spPr>
          <a:xfrm>
            <a:off x="72387" y="2860324"/>
            <a:ext cx="12038134" cy="13947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45">
            <a:extLst>
              <a:ext uri="{FF2B5EF4-FFF2-40B4-BE49-F238E27FC236}">
                <a16:creationId xmlns:a16="http://schemas.microsoft.com/office/drawing/2014/main" id="{30E961A8-77BA-5B4B-493C-EF6477C37579}"/>
              </a:ext>
            </a:extLst>
          </p:cNvPr>
          <p:cNvSpPr/>
          <p:nvPr/>
        </p:nvSpPr>
        <p:spPr>
          <a:xfrm>
            <a:off x="72387" y="1986781"/>
            <a:ext cx="12038134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81478" y="343621"/>
            <a:ext cx="12038133" cy="1556112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76931" y="4347894"/>
            <a:ext cx="12038135" cy="1556112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7" y="56653"/>
            <a:ext cx="12047813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Unclear situations in treatment, uncertainty about the situation.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76933" y="5989723"/>
            <a:ext cx="12038134" cy="80829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ounded Rectangle 88">
            <a:extLst>
              <a:ext uri="{FF2B5EF4-FFF2-40B4-BE49-F238E27FC236}">
                <a16:creationId xmlns:a16="http://schemas.microsoft.com/office/drawing/2014/main" id="{51285B87-228F-5049-A2C4-39111C268D8B}"/>
              </a:ext>
            </a:extLst>
          </p:cNvPr>
          <p:cNvSpPr/>
          <p:nvPr/>
        </p:nvSpPr>
        <p:spPr>
          <a:xfrm>
            <a:off x="874501" y="83024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Uncertainty about the situation. Contacts help.</a:t>
            </a:r>
          </a:p>
        </p:txBody>
      </p:sp>
      <p:cxnSp>
        <p:nvCxnSpPr>
          <p:cNvPr id="114" name="Straight Arrow Connector 11">
            <a:extLst>
              <a:ext uri="{FF2B5EF4-FFF2-40B4-BE49-F238E27FC236}">
                <a16:creationId xmlns:a16="http://schemas.microsoft.com/office/drawing/2014/main" id="{8A0759F9-B3C8-1F46-A78F-8DE889EFD6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47087" y="2589970"/>
            <a:ext cx="3309290" cy="425426"/>
          </a:xfrm>
          <a:prstGeom prst="bentConnector3">
            <a:avLst>
              <a:gd name="adj1" fmla="val 61842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A795121B-2AD9-4840-8B43-C672EA9D0971}"/>
              </a:ext>
            </a:extLst>
          </p:cNvPr>
          <p:cNvSpPr/>
          <p:nvPr/>
        </p:nvSpPr>
        <p:spPr>
          <a:xfrm>
            <a:off x="4335617" y="443524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Knows how to respond to the question</a:t>
            </a:r>
            <a:r>
              <a:rPr lang="en-GB" sz="1000" kern="0" dirty="0">
                <a:solidFill>
                  <a:prstClr val="black"/>
                </a:solidFill>
              </a:rPr>
              <a:t>;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related to treatment.</a:t>
            </a:r>
          </a:p>
        </p:txBody>
      </p:sp>
      <p:sp>
        <p:nvSpPr>
          <p:cNvPr id="40" name="Rounded Rectangle 88">
            <a:extLst>
              <a:ext uri="{FF2B5EF4-FFF2-40B4-BE49-F238E27FC236}">
                <a16:creationId xmlns:a16="http://schemas.microsoft.com/office/drawing/2014/main" id="{E28D3145-00A2-1A4C-A668-2ED619B7A7F7}"/>
              </a:ext>
            </a:extLst>
          </p:cNvPr>
          <p:cNvSpPr/>
          <p:nvPr/>
        </p:nvSpPr>
        <p:spPr>
          <a:xfrm>
            <a:off x="4334077" y="521659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situation is critical and doesn’t know how to respond (e.g., a lot of nausea).</a:t>
            </a:r>
          </a:p>
        </p:txBody>
      </p:sp>
      <p:cxnSp>
        <p:nvCxnSpPr>
          <p:cNvPr id="3" name="Straight Arrow Connector 11">
            <a:extLst>
              <a:ext uri="{FF2B5EF4-FFF2-40B4-BE49-F238E27FC236}">
                <a16:creationId xmlns:a16="http://schemas.microsoft.com/office/drawing/2014/main" id="{9E3BF542-9E26-F11D-244A-DF8024E90DD6}"/>
              </a:ext>
            </a:extLst>
          </p:cNvPr>
          <p:cNvCxnSpPr>
            <a:cxnSpLocks/>
            <a:stCxn id="57" idx="2"/>
            <a:endCxn id="54" idx="0"/>
          </p:cNvCxnSpPr>
          <p:nvPr/>
        </p:nvCxnSpPr>
        <p:spPr>
          <a:xfrm rot="16200000" flipH="1">
            <a:off x="3090800" y="1700949"/>
            <a:ext cx="282355" cy="491194"/>
          </a:xfrm>
          <a:prstGeom prst="bentConnector3">
            <a:avLst>
              <a:gd name="adj1" fmla="val 50000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1" name="Straight Arrow Connector 11">
            <a:extLst>
              <a:ext uri="{FF2B5EF4-FFF2-40B4-BE49-F238E27FC236}">
                <a16:creationId xmlns:a16="http://schemas.microsoft.com/office/drawing/2014/main" id="{C184DC69-05C7-7F7D-15BF-415A91702F33}"/>
              </a:ext>
            </a:extLst>
          </p:cNvPr>
          <p:cNvCxnSpPr>
            <a:cxnSpLocks/>
          </p:cNvCxnSpPr>
          <p:nvPr/>
        </p:nvCxnSpPr>
        <p:spPr>
          <a:xfrm>
            <a:off x="3025638" y="2663724"/>
            <a:ext cx="0" cy="218354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62579F87-F42F-16CD-09C6-948225DC5A9C}"/>
              </a:ext>
            </a:extLst>
          </p:cNvPr>
          <p:cNvCxnSpPr>
            <a:cxnSpLocks/>
            <a:stCxn id="62" idx="2"/>
            <a:endCxn id="66" idx="0"/>
          </p:cNvCxnSpPr>
          <p:nvPr/>
        </p:nvCxnSpPr>
        <p:spPr>
          <a:xfrm>
            <a:off x="7395409" y="5778206"/>
            <a:ext cx="2237" cy="32550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0" name="Straight Arrow Connector 11">
            <a:extLst>
              <a:ext uri="{FF2B5EF4-FFF2-40B4-BE49-F238E27FC236}">
                <a16:creationId xmlns:a16="http://schemas.microsoft.com/office/drawing/2014/main" id="{D20109E0-7B3E-A129-BE8C-17A8F0584C4E}"/>
              </a:ext>
            </a:extLst>
          </p:cNvPr>
          <p:cNvCxnSpPr>
            <a:cxnSpLocks/>
            <a:stCxn id="203" idx="0"/>
            <a:endCxn id="206" idx="2"/>
          </p:cNvCxnSpPr>
          <p:nvPr/>
        </p:nvCxnSpPr>
        <p:spPr>
          <a:xfrm flipV="1">
            <a:off x="9907552" y="1811297"/>
            <a:ext cx="0" cy="338337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0" name="Rounded Rectangle 88">
            <a:extLst>
              <a:ext uri="{FF2B5EF4-FFF2-40B4-BE49-F238E27FC236}">
                <a16:creationId xmlns:a16="http://schemas.microsoft.com/office/drawing/2014/main" id="{C284593A-0F83-47D4-BAB0-2011E1F2DB90}"/>
              </a:ext>
            </a:extLst>
          </p:cNvPr>
          <p:cNvSpPr/>
          <p:nvPr/>
        </p:nvSpPr>
        <p:spPr>
          <a:xfrm>
            <a:off x="10825919" y="610371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Evaluates the blood test results.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Rounded Rectangle 88">
            <a:extLst>
              <a:ext uri="{FF2B5EF4-FFF2-40B4-BE49-F238E27FC236}">
                <a16:creationId xmlns:a16="http://schemas.microsoft.com/office/drawing/2014/main" id="{A3BE040E-D7AF-1E00-5A26-1CCD9D0B8071}"/>
              </a:ext>
            </a:extLst>
          </p:cNvPr>
          <p:cNvSpPr/>
          <p:nvPr/>
        </p:nvSpPr>
        <p:spPr>
          <a:xfrm>
            <a:off x="10556493" y="123529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blood test.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FF65F9-7C76-8E52-1671-163CFC7276CB}"/>
              </a:ext>
            </a:extLst>
          </p:cNvPr>
          <p:cNvGrpSpPr/>
          <p:nvPr/>
        </p:nvGrpSpPr>
        <p:grpSpPr>
          <a:xfrm>
            <a:off x="126765" y="4847268"/>
            <a:ext cx="1102232" cy="605812"/>
            <a:chOff x="518063" y="2373528"/>
            <a:chExt cx="1102232" cy="605812"/>
          </a:xfrm>
        </p:grpSpPr>
        <p:sp>
          <p:nvSpPr>
            <p:cNvPr id="9" name="TextBox 157">
              <a:extLst>
                <a:ext uri="{FF2B5EF4-FFF2-40B4-BE49-F238E27FC236}">
                  <a16:creationId xmlns:a16="http://schemas.microsoft.com/office/drawing/2014/main" id="{641B85FF-1703-786B-B782-CD826EE14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63" y="2717730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id="{015CCC38-3445-F8F2-7CC8-5C057687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1" y="2373528"/>
              <a:ext cx="236625" cy="34705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2B904-4C23-799F-9FEF-6A0554BB95F8}"/>
              </a:ext>
            </a:extLst>
          </p:cNvPr>
          <p:cNvGrpSpPr/>
          <p:nvPr/>
        </p:nvGrpSpPr>
        <p:grpSpPr>
          <a:xfrm>
            <a:off x="85071" y="6049376"/>
            <a:ext cx="1097034" cy="748640"/>
            <a:chOff x="449037" y="4031338"/>
            <a:chExt cx="1097034" cy="748640"/>
          </a:xfrm>
        </p:grpSpPr>
        <p:sp>
          <p:nvSpPr>
            <p:cNvPr id="14" name="TextBox 157">
              <a:extLst>
                <a:ext uri="{FF2B5EF4-FFF2-40B4-BE49-F238E27FC236}">
                  <a16:creationId xmlns:a16="http://schemas.microsoft.com/office/drawing/2014/main" id="{E5853C42-A592-71FC-5A8D-13EAC1AD3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37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5" name="Picture 62">
              <a:extLst>
                <a:ext uri="{FF2B5EF4-FFF2-40B4-BE49-F238E27FC236}">
                  <a16:creationId xmlns:a16="http://schemas.microsoft.com/office/drawing/2014/main" id="{2BD58A91-352B-CCD2-25D0-57705202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9" y="4031338"/>
              <a:ext cx="252401" cy="3155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889CF2-DFE7-49C7-3946-EDF044BCC46B}"/>
              </a:ext>
            </a:extLst>
          </p:cNvPr>
          <p:cNvGrpSpPr/>
          <p:nvPr/>
        </p:nvGrpSpPr>
        <p:grpSpPr>
          <a:xfrm>
            <a:off x="126765" y="968867"/>
            <a:ext cx="683142" cy="590426"/>
            <a:chOff x="495057" y="1460915"/>
            <a:chExt cx="683142" cy="590426"/>
          </a:xfrm>
        </p:grpSpPr>
        <p:pic>
          <p:nvPicPr>
            <p:cNvPr id="20" name="Picture 39">
              <a:extLst>
                <a:ext uri="{FF2B5EF4-FFF2-40B4-BE49-F238E27FC236}">
                  <a16:creationId xmlns:a16="http://schemas.microsoft.com/office/drawing/2014/main" id="{CD7DBCE9-A936-F75C-7B1F-01E08CD26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22" name="TextBox 157">
              <a:extLst>
                <a:ext uri="{FF2B5EF4-FFF2-40B4-BE49-F238E27FC236}">
                  <a16:creationId xmlns:a16="http://schemas.microsoft.com/office/drawing/2014/main" id="{27C8C3D6-B281-78B3-535E-F23B3B35C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D25D7E-ABD1-C591-2DF0-A778AB47D0D3}"/>
              </a:ext>
            </a:extLst>
          </p:cNvPr>
          <p:cNvGrpSpPr/>
          <p:nvPr/>
        </p:nvGrpSpPr>
        <p:grpSpPr>
          <a:xfrm>
            <a:off x="107366" y="2138221"/>
            <a:ext cx="1148102" cy="557377"/>
            <a:chOff x="440367" y="5032458"/>
            <a:chExt cx="1148102" cy="557377"/>
          </a:xfrm>
        </p:grpSpPr>
        <p:sp>
          <p:nvSpPr>
            <p:cNvPr id="25" name="TextBox 157">
              <a:extLst>
                <a:ext uri="{FF2B5EF4-FFF2-40B4-BE49-F238E27FC236}">
                  <a16:creationId xmlns:a16="http://schemas.microsoft.com/office/drawing/2014/main" id="{FFE49539-445D-8F3E-5B26-9912C4C0B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67" y="5328225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48E1E71-58BD-35ED-4277-C33715F73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0" y="5032458"/>
              <a:ext cx="313955" cy="33202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9DAFEA3-E104-4542-9313-F8438B4E8C6E}"/>
              </a:ext>
            </a:extLst>
          </p:cNvPr>
          <p:cNvGrpSpPr/>
          <p:nvPr/>
        </p:nvGrpSpPr>
        <p:grpSpPr>
          <a:xfrm>
            <a:off x="2041002" y="713602"/>
            <a:ext cx="352669" cy="796202"/>
            <a:chOff x="3438220" y="3405772"/>
            <a:chExt cx="407477" cy="796202"/>
          </a:xfrm>
        </p:grpSpPr>
        <p:cxnSp>
          <p:nvCxnSpPr>
            <p:cNvPr id="43" name="Straight Arrow Connector 40">
              <a:extLst>
                <a:ext uri="{FF2B5EF4-FFF2-40B4-BE49-F238E27FC236}">
                  <a16:creationId xmlns:a16="http://schemas.microsoft.com/office/drawing/2014/main" id="{214232F8-E5C7-CF76-8A9B-CC3319C3C1CC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44" name="Straight Arrow Connector 40">
              <a:extLst>
                <a:ext uri="{FF2B5EF4-FFF2-40B4-BE49-F238E27FC236}">
                  <a16:creationId xmlns:a16="http://schemas.microsoft.com/office/drawing/2014/main" id="{DCA8E6D6-06C0-E257-6613-AC816487E8AC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C0A662EA-EE1E-BF4E-BFC7-B910F3084602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40">
              <a:extLst>
                <a:ext uri="{FF2B5EF4-FFF2-40B4-BE49-F238E27FC236}">
                  <a16:creationId xmlns:a16="http://schemas.microsoft.com/office/drawing/2014/main" id="{90B614BF-689B-BB33-E150-ABF1C7A767B5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4BB7FBD-C45E-DEEC-E836-98456716F792}"/>
              </a:ext>
            </a:extLst>
          </p:cNvPr>
          <p:cNvGrpSpPr/>
          <p:nvPr/>
        </p:nvGrpSpPr>
        <p:grpSpPr>
          <a:xfrm>
            <a:off x="2804774" y="2087724"/>
            <a:ext cx="1345600" cy="576000"/>
            <a:chOff x="4797477" y="919201"/>
            <a:chExt cx="1345600" cy="576000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6F1C496-569E-2B38-4769-709E472E7169}"/>
                </a:ext>
              </a:extLst>
            </p:cNvPr>
            <p:cNvSpPr/>
            <p:nvPr/>
          </p:nvSpPr>
          <p:spPr>
            <a:xfrm>
              <a:off x="4797477" y="919201"/>
              <a:ext cx="134560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Responsible for MAISA's follow-up, forwards to the nurse if treatment related.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7B38A3B-4DA6-6ADE-F412-063F8A54D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AE2DEF8-F60E-0613-7ABA-70607ED791F0}"/>
              </a:ext>
            </a:extLst>
          </p:cNvPr>
          <p:cNvGrpSpPr/>
          <p:nvPr/>
        </p:nvGrpSpPr>
        <p:grpSpPr>
          <a:xfrm>
            <a:off x="6800400" y="5202206"/>
            <a:ext cx="1184167" cy="576000"/>
            <a:chOff x="4638808" y="1993115"/>
            <a:chExt cx="1184167" cy="576000"/>
          </a:xfrm>
        </p:grpSpPr>
        <p:sp>
          <p:nvSpPr>
            <p:cNvPr id="62" name="Rounded Rectangle 88">
              <a:extLst>
                <a:ext uri="{FF2B5EF4-FFF2-40B4-BE49-F238E27FC236}">
                  <a16:creationId xmlns:a16="http://schemas.microsoft.com/office/drawing/2014/main" id="{23A33F75-3D30-A698-9DF4-E1BFE89B2988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Consults doctor.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E860979-3500-EDBF-59D2-EAFF05D3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93497A-0CE6-0B6F-A881-353E44056D9E}"/>
              </a:ext>
            </a:extLst>
          </p:cNvPr>
          <p:cNvGrpSpPr/>
          <p:nvPr/>
        </p:nvGrpSpPr>
        <p:grpSpPr>
          <a:xfrm>
            <a:off x="6810724" y="6103712"/>
            <a:ext cx="1173843" cy="576000"/>
            <a:chOff x="4656342" y="3239745"/>
            <a:chExt cx="1173843" cy="576000"/>
          </a:xfrm>
        </p:grpSpPr>
        <p:sp>
          <p:nvSpPr>
            <p:cNvPr id="66" name="Rounded Rectangle 88">
              <a:extLst>
                <a:ext uri="{FF2B5EF4-FFF2-40B4-BE49-F238E27FC236}">
                  <a16:creationId xmlns:a16="http://schemas.microsoft.com/office/drawing/2014/main" id="{74C77B02-7998-870F-6EEB-675A3C3925DE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Discusses the options.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D1E2F95-F3D5-D5BF-08B9-D38FC0C82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E27186A-B89D-553C-FF32-1929CC54B44C}"/>
              </a:ext>
            </a:extLst>
          </p:cNvPr>
          <p:cNvGrpSpPr/>
          <p:nvPr/>
        </p:nvGrpSpPr>
        <p:grpSpPr>
          <a:xfrm>
            <a:off x="2401658" y="3277843"/>
            <a:ext cx="1156308" cy="576000"/>
            <a:chOff x="2459474" y="3678353"/>
            <a:chExt cx="1156308" cy="576000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9D63C55E-C53C-3FED-7FB1-438E631368A8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Call-back added.</a:t>
              </a: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3A469F8-2DCA-0B24-DDB8-E9C991EF9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A0ADD0D-3821-909E-0A69-4AFAC3316885}"/>
              </a:ext>
            </a:extLst>
          </p:cNvPr>
          <p:cNvGrpSpPr/>
          <p:nvPr/>
        </p:nvGrpSpPr>
        <p:grpSpPr>
          <a:xfrm>
            <a:off x="2401658" y="462115"/>
            <a:ext cx="1156308" cy="576000"/>
            <a:chOff x="4370032" y="2229489"/>
            <a:chExt cx="1156308" cy="576000"/>
          </a:xfrm>
        </p:grpSpPr>
        <p:sp>
          <p:nvSpPr>
            <p:cNvPr id="72" name="Rounded Rectangle 88">
              <a:extLst>
                <a:ext uri="{FF2B5EF4-FFF2-40B4-BE49-F238E27FC236}">
                  <a16:creationId xmlns:a16="http://schemas.microsoft.com/office/drawing/2014/main" id="{BC03FFB3-F7B5-00D9-4B9A-96426DEE5FB7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to call back centre.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50D9545-8205-9988-A5B0-245840142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2B13FFF-0A71-6AD8-E54F-B6D1028E4019}"/>
              </a:ext>
            </a:extLst>
          </p:cNvPr>
          <p:cNvGrpSpPr/>
          <p:nvPr/>
        </p:nvGrpSpPr>
        <p:grpSpPr>
          <a:xfrm>
            <a:off x="2804774" y="4837950"/>
            <a:ext cx="1156308" cy="576000"/>
            <a:chOff x="4797477" y="919201"/>
            <a:chExt cx="1156308" cy="576000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C4A1EA86-574B-B2E3-8F20-95366DB0E175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Evaluates the situation.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62D6E9C-9B1F-2171-55E1-83E7BC38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EA89673-B4D7-ECBA-EC2B-1A6094C7D775}"/>
              </a:ext>
            </a:extLst>
          </p:cNvPr>
          <p:cNvGrpSpPr/>
          <p:nvPr/>
        </p:nvGrpSpPr>
        <p:grpSpPr>
          <a:xfrm>
            <a:off x="3976060" y="4723245"/>
            <a:ext cx="352669" cy="796202"/>
            <a:chOff x="3438220" y="3405772"/>
            <a:chExt cx="407477" cy="796202"/>
          </a:xfrm>
        </p:grpSpPr>
        <p:cxnSp>
          <p:nvCxnSpPr>
            <p:cNvPr id="82" name="Straight Arrow Connector 40">
              <a:extLst>
                <a:ext uri="{FF2B5EF4-FFF2-40B4-BE49-F238E27FC236}">
                  <a16:creationId xmlns:a16="http://schemas.microsoft.com/office/drawing/2014/main" id="{12C2E09C-6FC8-3822-AD0E-96B110454701}"/>
                </a:ext>
              </a:extLst>
            </p:cNvPr>
            <p:cNvCxnSpPr>
              <a:cxnSpLocks/>
              <a:stCxn id="85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84" name="Straight Arrow Connector 40">
              <a:extLst>
                <a:ext uri="{FF2B5EF4-FFF2-40B4-BE49-F238E27FC236}">
                  <a16:creationId xmlns:a16="http://schemas.microsoft.com/office/drawing/2014/main" id="{7588BFA2-B253-3963-CB11-396CC5123DB1}"/>
                </a:ext>
              </a:extLst>
            </p:cNvPr>
            <p:cNvCxnSpPr>
              <a:cxnSpLocks/>
              <a:stCxn id="85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C829B93C-B048-BABD-AB75-5F0F84035846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Arrow Connector 40">
              <a:extLst>
                <a:ext uri="{FF2B5EF4-FFF2-40B4-BE49-F238E27FC236}">
                  <a16:creationId xmlns:a16="http://schemas.microsoft.com/office/drawing/2014/main" id="{E4F10CCD-9597-8D60-C35E-13AE10FFEAEF}"/>
                </a:ext>
              </a:extLst>
            </p:cNvPr>
            <p:cNvCxnSpPr>
              <a:cxnSpLocks/>
              <a:endCxn id="85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8AFAB5D-E36F-589A-4C7C-41A291ABED48}"/>
              </a:ext>
            </a:extLst>
          </p:cNvPr>
          <p:cNvGrpSpPr/>
          <p:nvPr/>
        </p:nvGrpSpPr>
        <p:grpSpPr>
          <a:xfrm>
            <a:off x="5578832" y="4435245"/>
            <a:ext cx="1156308" cy="576000"/>
            <a:chOff x="4593667" y="4778391"/>
            <a:chExt cx="1156308" cy="576000"/>
          </a:xfrm>
        </p:grpSpPr>
        <p:sp>
          <p:nvSpPr>
            <p:cNvPr id="88" name="Rounded Rectangle 88">
              <a:extLst>
                <a:ext uri="{FF2B5EF4-FFF2-40B4-BE49-F238E27FC236}">
                  <a16:creationId xmlns:a16="http://schemas.microsoft.com/office/drawing/2014/main" id="{4F2CC2A8-EA32-3A55-23AA-758689F17B27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Answers in MAISA.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536EBBC-FB01-EC70-186A-47A102D5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FFE2899-8C98-CE50-6A2D-806F60220274}"/>
              </a:ext>
            </a:extLst>
          </p:cNvPr>
          <p:cNvGrpSpPr/>
          <p:nvPr/>
        </p:nvGrpSpPr>
        <p:grpSpPr>
          <a:xfrm>
            <a:off x="8088058" y="6103712"/>
            <a:ext cx="1156308" cy="576000"/>
            <a:chOff x="7202555" y="3239745"/>
            <a:chExt cx="1156308" cy="576000"/>
          </a:xfrm>
        </p:grpSpPr>
        <p:sp>
          <p:nvSpPr>
            <p:cNvPr id="102" name="Rounded Rectangle 88">
              <a:extLst>
                <a:ext uri="{FF2B5EF4-FFF2-40B4-BE49-F238E27FC236}">
                  <a16:creationId xmlns:a16="http://schemas.microsoft.com/office/drawing/2014/main" id="{3CD2760C-EDAC-A905-C785-6BE527DD1D32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Invitation to the reception and referral to the labs.</a:t>
              </a:r>
              <a:endParaRPr lang="en-FI" sz="900" dirty="0"/>
            </a:p>
          </p:txBody>
        </p:sp>
        <p:pic>
          <p:nvPicPr>
            <p:cNvPr id="103" name="Picture 10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069497B-07F2-8571-71D9-97CF82187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0212D93-5CFC-7B36-AEE9-5F0DF7A80717}"/>
              </a:ext>
            </a:extLst>
          </p:cNvPr>
          <p:cNvGrpSpPr/>
          <p:nvPr/>
        </p:nvGrpSpPr>
        <p:grpSpPr>
          <a:xfrm>
            <a:off x="8082183" y="5204787"/>
            <a:ext cx="1160298" cy="576000"/>
            <a:chOff x="8431161" y="4106559"/>
            <a:chExt cx="1160298" cy="576000"/>
          </a:xfrm>
        </p:grpSpPr>
        <p:sp>
          <p:nvSpPr>
            <p:cNvPr id="105" name="Rounded Rectangle 88">
              <a:extLst>
                <a:ext uri="{FF2B5EF4-FFF2-40B4-BE49-F238E27FC236}">
                  <a16:creationId xmlns:a16="http://schemas.microsoft.com/office/drawing/2014/main" id="{EB75D167-ACA5-EA56-6602-5F2BF346F60F}"/>
                </a:ext>
              </a:extLst>
            </p:cNvPr>
            <p:cNvSpPr/>
            <p:nvPr/>
          </p:nvSpPr>
          <p:spPr>
            <a:xfrm>
              <a:off x="8431161" y="4106559"/>
              <a:ext cx="116029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FI" sz="900" dirty="0"/>
                <a:t>Books times.</a:t>
              </a:r>
            </a:p>
          </p:txBody>
        </p:sp>
        <p:pic>
          <p:nvPicPr>
            <p:cNvPr id="106" name="Picture 10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C25598A-8DDF-7DB0-49B5-1ADF70A42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cxnSp>
        <p:nvCxnSpPr>
          <p:cNvPr id="107" name="Straight Arrow Connector 11">
            <a:extLst>
              <a:ext uri="{FF2B5EF4-FFF2-40B4-BE49-F238E27FC236}">
                <a16:creationId xmlns:a16="http://schemas.microsoft.com/office/drawing/2014/main" id="{F3004960-ADE3-CB26-3FE6-FD1AE4C4AF0D}"/>
              </a:ext>
            </a:extLst>
          </p:cNvPr>
          <p:cNvCxnSpPr>
            <a:cxnSpLocks/>
            <a:stCxn id="102" idx="0"/>
            <a:endCxn id="105" idx="2"/>
          </p:cNvCxnSpPr>
          <p:nvPr/>
        </p:nvCxnSpPr>
        <p:spPr>
          <a:xfrm flipH="1" flipV="1">
            <a:off x="8662332" y="5780787"/>
            <a:ext cx="3880" cy="32292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DED8F30-9175-08F0-56D5-9AE0CF8889F6}"/>
              </a:ext>
            </a:extLst>
          </p:cNvPr>
          <p:cNvGrpSpPr/>
          <p:nvPr/>
        </p:nvGrpSpPr>
        <p:grpSpPr>
          <a:xfrm>
            <a:off x="103830" y="3386657"/>
            <a:ext cx="1148102" cy="549312"/>
            <a:chOff x="103830" y="3386657"/>
            <a:chExt cx="1148102" cy="549312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029A38B2-5EE0-D9D9-4EA1-5CD19A9AB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57" y="3386657"/>
              <a:ext cx="233452" cy="288382"/>
            </a:xfrm>
            <a:prstGeom prst="rect">
              <a:avLst/>
            </a:prstGeom>
          </p:spPr>
        </p:pic>
        <p:sp>
          <p:nvSpPr>
            <p:cNvPr id="115" name="TextBox 157">
              <a:extLst>
                <a:ext uri="{FF2B5EF4-FFF2-40B4-BE49-F238E27FC236}">
                  <a16:creationId xmlns:a16="http://schemas.microsoft.com/office/drawing/2014/main" id="{4BB99E2A-6CE8-B5A9-EFEE-DED721AC4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830" y="3674359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Call Back Centre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cxnSp>
        <p:nvCxnSpPr>
          <p:cNvPr id="118" name="Straight Arrow Connector 11">
            <a:extLst>
              <a:ext uri="{FF2B5EF4-FFF2-40B4-BE49-F238E27FC236}">
                <a16:creationId xmlns:a16="http://schemas.microsoft.com/office/drawing/2014/main" id="{0076F594-5068-1D86-6E34-F117DA81D334}"/>
              </a:ext>
            </a:extLst>
          </p:cNvPr>
          <p:cNvCxnSpPr>
            <a:cxnSpLocks/>
            <a:stCxn id="72" idx="2"/>
          </p:cNvCxnSpPr>
          <p:nvPr/>
        </p:nvCxnSpPr>
        <p:spPr>
          <a:xfrm rot="5400000">
            <a:off x="1685533" y="1978352"/>
            <a:ext cx="2234517" cy="354043"/>
          </a:xfrm>
          <a:prstGeom prst="bentConnector3">
            <a:avLst>
              <a:gd name="adj1" fmla="val 4881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0CDE8F5-1825-AAFC-3363-95AE9C330E53}"/>
              </a:ext>
            </a:extLst>
          </p:cNvPr>
          <p:cNvGrpSpPr/>
          <p:nvPr/>
        </p:nvGrpSpPr>
        <p:grpSpPr>
          <a:xfrm>
            <a:off x="2408226" y="1229369"/>
            <a:ext cx="1156308" cy="576000"/>
            <a:chOff x="4593667" y="4778391"/>
            <a:chExt cx="1156308" cy="576000"/>
          </a:xfrm>
        </p:grpSpPr>
        <p:sp>
          <p:nvSpPr>
            <p:cNvPr id="57" name="Rounded Rectangle 88">
              <a:extLst>
                <a:ext uri="{FF2B5EF4-FFF2-40B4-BE49-F238E27FC236}">
                  <a16:creationId xmlns:a16="http://schemas.microsoft.com/office/drawing/2014/main" id="{A53536E5-C0CE-8566-275A-17F0D39C4182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a message in MAISA (or NOONA).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979D7BD-167B-B096-C6AD-855AC2FEC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EFF8D3A-815E-6AAD-72A0-5D74786D6590}"/>
              </a:ext>
            </a:extLst>
          </p:cNvPr>
          <p:cNvGrpSpPr/>
          <p:nvPr/>
        </p:nvGrpSpPr>
        <p:grpSpPr>
          <a:xfrm>
            <a:off x="3680989" y="3275697"/>
            <a:ext cx="1156308" cy="576000"/>
            <a:chOff x="4370032" y="2229489"/>
            <a:chExt cx="1156308" cy="576000"/>
          </a:xfrm>
        </p:grpSpPr>
        <p:sp>
          <p:nvSpPr>
            <p:cNvPr id="142" name="Rounded Rectangle 88">
              <a:extLst>
                <a:ext uri="{FF2B5EF4-FFF2-40B4-BE49-F238E27FC236}">
                  <a16:creationId xmlns:a16="http://schemas.microsoft.com/office/drawing/2014/main" id="{3A5B52FA-D2A2-0CA6-F324-47A5C94F6FB1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patient</a:t>
              </a:r>
              <a:r>
                <a:rPr lang="en-GB" sz="900" kern="0" dirty="0">
                  <a:solidFill>
                    <a:prstClr val="black"/>
                  </a:solidFill>
                </a:rPr>
                <a:t>.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Evaluates the issue: can patient wait?</a:t>
              </a: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5D471D76-AB89-2887-5E56-C5B9F0958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C9FCBC3-DD74-7C96-D5C7-858825AC0C8F}"/>
              </a:ext>
            </a:extLst>
          </p:cNvPr>
          <p:cNvGrpSpPr/>
          <p:nvPr/>
        </p:nvGrpSpPr>
        <p:grpSpPr>
          <a:xfrm>
            <a:off x="3683147" y="463461"/>
            <a:ext cx="1156308" cy="576000"/>
            <a:chOff x="2459474" y="3678353"/>
            <a:chExt cx="1156308" cy="576000"/>
          </a:xfrm>
        </p:grpSpPr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FDE223B0-BAD0-FA44-3185-1D9D55A68983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call back.</a:t>
              </a:r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C1989634-5970-4C8F-3AF6-025446C8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cxnSp>
        <p:nvCxnSpPr>
          <p:cNvPr id="147" name="Straight Arrow Connector 11">
            <a:extLst>
              <a:ext uri="{FF2B5EF4-FFF2-40B4-BE49-F238E27FC236}">
                <a16:creationId xmlns:a16="http://schemas.microsoft.com/office/drawing/2014/main" id="{BEE99A7A-14C8-E3DB-74DC-AD0A193C0821}"/>
              </a:ext>
            </a:extLst>
          </p:cNvPr>
          <p:cNvCxnSpPr>
            <a:cxnSpLocks/>
            <a:stCxn id="142" idx="0"/>
            <a:endCxn id="145" idx="2"/>
          </p:cNvCxnSpPr>
          <p:nvPr/>
        </p:nvCxnSpPr>
        <p:spPr>
          <a:xfrm flipV="1">
            <a:off x="4259143" y="1039461"/>
            <a:ext cx="2158" cy="223623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1FA3EA9-9DC1-1800-AAF1-1D3CBD1D0DF6}"/>
              </a:ext>
            </a:extLst>
          </p:cNvPr>
          <p:cNvGrpSpPr/>
          <p:nvPr/>
        </p:nvGrpSpPr>
        <p:grpSpPr>
          <a:xfrm>
            <a:off x="4856419" y="3165596"/>
            <a:ext cx="352669" cy="796202"/>
            <a:chOff x="3438220" y="3405772"/>
            <a:chExt cx="407477" cy="796202"/>
          </a:xfrm>
        </p:grpSpPr>
        <p:cxnSp>
          <p:nvCxnSpPr>
            <p:cNvPr id="151" name="Straight Arrow Connector 40">
              <a:extLst>
                <a:ext uri="{FF2B5EF4-FFF2-40B4-BE49-F238E27FC236}">
                  <a16:creationId xmlns:a16="http://schemas.microsoft.com/office/drawing/2014/main" id="{E21FACD3-5CB1-29FB-AC9F-E42C2AD1BDDD}"/>
                </a:ext>
              </a:extLst>
            </p:cNvPr>
            <p:cNvCxnSpPr>
              <a:cxnSpLocks/>
              <a:stCxn id="153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152" name="Straight Arrow Connector 40">
              <a:extLst>
                <a:ext uri="{FF2B5EF4-FFF2-40B4-BE49-F238E27FC236}">
                  <a16:creationId xmlns:a16="http://schemas.microsoft.com/office/drawing/2014/main" id="{AB19E276-ECE4-6170-4F22-8FD0C0AE5372}"/>
                </a:ext>
              </a:extLst>
            </p:cNvPr>
            <p:cNvCxnSpPr>
              <a:cxnSpLocks/>
              <a:stCxn id="153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153" name="Diamond 152">
              <a:extLst>
                <a:ext uri="{FF2B5EF4-FFF2-40B4-BE49-F238E27FC236}">
                  <a16:creationId xmlns:a16="http://schemas.microsoft.com/office/drawing/2014/main" id="{059AD304-C3AD-3641-9852-0BBE0D986D25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54" name="Straight Arrow Connector 40">
              <a:extLst>
                <a:ext uri="{FF2B5EF4-FFF2-40B4-BE49-F238E27FC236}">
                  <a16:creationId xmlns:a16="http://schemas.microsoft.com/office/drawing/2014/main" id="{188EFDA6-9BC2-A358-2C9C-C553645A6D49}"/>
                </a:ext>
              </a:extLst>
            </p:cNvPr>
            <p:cNvCxnSpPr>
              <a:cxnSpLocks/>
              <a:endCxn id="153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sp>
        <p:nvSpPr>
          <p:cNvPr id="155" name="TextBox 157">
            <a:extLst>
              <a:ext uri="{FF2B5EF4-FFF2-40B4-BE49-F238E27FC236}">
                <a16:creationId xmlns:a16="http://schemas.microsoft.com/office/drawing/2014/main" id="{E6EC8C00-BB70-D7BD-4D3C-5AFA7FB9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401" y="3972034"/>
            <a:ext cx="6091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Yes.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E522072-08F8-861A-0594-78B2E9143670}"/>
              </a:ext>
            </a:extLst>
          </p:cNvPr>
          <p:cNvGrpSpPr/>
          <p:nvPr/>
        </p:nvGrpSpPr>
        <p:grpSpPr>
          <a:xfrm>
            <a:off x="5222112" y="3586086"/>
            <a:ext cx="1156308" cy="576000"/>
            <a:chOff x="4593667" y="4778391"/>
            <a:chExt cx="1156308" cy="576000"/>
          </a:xfrm>
        </p:grpSpPr>
        <p:sp>
          <p:nvSpPr>
            <p:cNvPr id="157" name="Rounded Rectangle 88">
              <a:extLst>
                <a:ext uri="{FF2B5EF4-FFF2-40B4-BE49-F238E27FC236}">
                  <a16:creationId xmlns:a16="http://schemas.microsoft.com/office/drawing/2014/main" id="{D0ABABF4-2DD2-2BE2-7CCD-9E4D4E685C78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Forwards to the nurse or secretary based on issue.</a:t>
              </a:r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B710FFEC-A3DB-5468-533F-F05D45729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sp>
        <p:nvSpPr>
          <p:cNvPr id="172" name="TextBox 157">
            <a:extLst>
              <a:ext uri="{FF2B5EF4-FFF2-40B4-BE49-F238E27FC236}">
                <a16:creationId xmlns:a16="http://schemas.microsoft.com/office/drawing/2014/main" id="{F35C3E2D-782A-155D-4738-6ADE5FED4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274" y="2998546"/>
            <a:ext cx="6091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No.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F81810-C167-A4D2-B78D-3B1B35B1DD64}"/>
              </a:ext>
            </a:extLst>
          </p:cNvPr>
          <p:cNvGrpSpPr/>
          <p:nvPr/>
        </p:nvGrpSpPr>
        <p:grpSpPr>
          <a:xfrm>
            <a:off x="5228034" y="2936974"/>
            <a:ext cx="1156308" cy="576000"/>
            <a:chOff x="4370032" y="2229489"/>
            <a:chExt cx="1156308" cy="576000"/>
          </a:xfrm>
        </p:grpSpPr>
        <p:sp>
          <p:nvSpPr>
            <p:cNvPr id="174" name="Rounded Rectangle 88">
              <a:extLst>
                <a:ext uri="{FF2B5EF4-FFF2-40B4-BE49-F238E27FC236}">
                  <a16:creationId xmlns:a16="http://schemas.microsoft.com/office/drawing/2014/main" id="{D6BDCC53-4990-BAC8-6020-8ED9C5303C40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Tells to go to emergency.</a:t>
              </a:r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CF0F3B5B-65E1-1D6F-0EFB-C9CC6AC59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153D8FF-9160-0D14-9CD6-7E38E10F2491}"/>
              </a:ext>
            </a:extLst>
          </p:cNvPr>
          <p:cNvGrpSpPr/>
          <p:nvPr/>
        </p:nvGrpSpPr>
        <p:grpSpPr>
          <a:xfrm>
            <a:off x="5218122" y="463461"/>
            <a:ext cx="1156308" cy="576000"/>
            <a:chOff x="2459474" y="3678353"/>
            <a:chExt cx="1156308" cy="576000"/>
          </a:xfrm>
        </p:grpSpPr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2B0EAA8F-F720-BC1D-2DCE-B8600C8C773B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Okay =&gt; Goes to emergency.</a:t>
              </a:r>
            </a:p>
          </p:txBody>
        </p:sp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151B4E10-0CE4-B912-DA4D-0A97620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cxnSp>
        <p:nvCxnSpPr>
          <p:cNvPr id="179" name="Straight Arrow Connector 11">
            <a:extLst>
              <a:ext uri="{FF2B5EF4-FFF2-40B4-BE49-F238E27FC236}">
                <a16:creationId xmlns:a16="http://schemas.microsoft.com/office/drawing/2014/main" id="{3D3A2723-47BD-459C-718B-667E40F04272}"/>
              </a:ext>
            </a:extLst>
          </p:cNvPr>
          <p:cNvCxnSpPr>
            <a:cxnSpLocks/>
            <a:stCxn id="174" idx="0"/>
            <a:endCxn id="177" idx="2"/>
          </p:cNvCxnSpPr>
          <p:nvPr/>
        </p:nvCxnSpPr>
        <p:spPr>
          <a:xfrm flipH="1" flipV="1">
            <a:off x="5796276" y="1039461"/>
            <a:ext cx="9912" cy="189751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2E7FD01-6281-A495-9D74-1A1F2032607C}"/>
              </a:ext>
            </a:extLst>
          </p:cNvPr>
          <p:cNvGrpSpPr/>
          <p:nvPr/>
        </p:nvGrpSpPr>
        <p:grpSpPr>
          <a:xfrm>
            <a:off x="6787954" y="573490"/>
            <a:ext cx="1156308" cy="576000"/>
            <a:chOff x="4797477" y="919201"/>
            <a:chExt cx="1156308" cy="576000"/>
          </a:xfrm>
        </p:grpSpPr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7A226794-F161-09BD-370C-B46B9E7E5D60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an answer.</a:t>
              </a:r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3E70C9FA-EE9A-2C65-42AC-7215CE6AE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9D83BE5-DF63-7F88-42E0-A20A2200BF18}"/>
              </a:ext>
            </a:extLst>
          </p:cNvPr>
          <p:cNvGrpSpPr/>
          <p:nvPr/>
        </p:nvGrpSpPr>
        <p:grpSpPr>
          <a:xfrm>
            <a:off x="5568845" y="5214389"/>
            <a:ext cx="1156308" cy="576000"/>
            <a:chOff x="4370032" y="2229489"/>
            <a:chExt cx="1156308" cy="576000"/>
          </a:xfrm>
        </p:grpSpPr>
        <p:sp>
          <p:nvSpPr>
            <p:cNvPr id="187" name="Rounded Rectangle 88">
              <a:extLst>
                <a:ext uri="{FF2B5EF4-FFF2-40B4-BE49-F238E27FC236}">
                  <a16:creationId xmlns:a16="http://schemas.microsoft.com/office/drawing/2014/main" id="{1BEFE29A-BB47-1A96-DA65-B0406F639E23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patient</a:t>
              </a:r>
              <a:r>
                <a:rPr lang="en-GB" sz="900" kern="0" dirty="0">
                  <a:solidFill>
                    <a:prstClr val="black"/>
                  </a:solidFill>
                </a:rPr>
                <a:t>.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Evaluates the urgency: can patient wait?</a:t>
              </a: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DD275398-A858-BDA0-F824-1C09D89E9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B324365-65CC-C6AF-AA44-14588D1E2A7E}"/>
              </a:ext>
            </a:extLst>
          </p:cNvPr>
          <p:cNvGrpSpPr/>
          <p:nvPr/>
        </p:nvGrpSpPr>
        <p:grpSpPr>
          <a:xfrm>
            <a:off x="7077031" y="1229369"/>
            <a:ext cx="1156308" cy="576000"/>
            <a:chOff x="2459474" y="3678353"/>
            <a:chExt cx="1156308" cy="576000"/>
          </a:xfrm>
        </p:grpSpPr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id="{7B5EB7F9-CFD2-0D37-833D-C30344FF9145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call. Decides whether can wait.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7C84169-52D1-C554-2302-948BE58F8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cxnSp>
        <p:nvCxnSpPr>
          <p:cNvPr id="198" name="Straight Arrow Connector 11">
            <a:extLst>
              <a:ext uri="{FF2B5EF4-FFF2-40B4-BE49-F238E27FC236}">
                <a16:creationId xmlns:a16="http://schemas.microsoft.com/office/drawing/2014/main" id="{FC8A1CE9-5BC7-57CD-AEE4-A52C0D428E45}"/>
              </a:ext>
            </a:extLst>
          </p:cNvPr>
          <p:cNvCxnSpPr>
            <a:cxnSpLocks/>
            <a:stCxn id="187" idx="0"/>
            <a:endCxn id="190" idx="2"/>
          </p:cNvCxnSpPr>
          <p:nvPr/>
        </p:nvCxnSpPr>
        <p:spPr>
          <a:xfrm rot="5400000" flipH="1" flipV="1">
            <a:off x="5196582" y="2755786"/>
            <a:ext cx="3409020" cy="1508186"/>
          </a:xfrm>
          <a:prstGeom prst="bentConnector3">
            <a:avLst>
              <a:gd name="adj1" fmla="val 3898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060FB28-EECA-B3F3-7F75-CFB52C6C64B3}"/>
              </a:ext>
            </a:extLst>
          </p:cNvPr>
          <p:cNvGrpSpPr/>
          <p:nvPr/>
        </p:nvGrpSpPr>
        <p:grpSpPr>
          <a:xfrm>
            <a:off x="9329398" y="5194671"/>
            <a:ext cx="1156308" cy="576000"/>
            <a:chOff x="4593667" y="4778391"/>
            <a:chExt cx="1156308" cy="576000"/>
          </a:xfrm>
        </p:grpSpPr>
        <p:sp>
          <p:nvSpPr>
            <p:cNvPr id="203" name="Rounded Rectangle 88">
              <a:extLst>
                <a:ext uri="{FF2B5EF4-FFF2-40B4-BE49-F238E27FC236}">
                  <a16:creationId xmlns:a16="http://schemas.microsoft.com/office/drawing/2014/main" id="{BDBB877B-1A42-49E9-FBCD-A976F246DE42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Gives an appointment time; go to blood test before.</a:t>
              </a:r>
            </a:p>
          </p:txBody>
        </p:sp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E916726C-3791-625D-568A-BF21F47D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721ED31-C4B2-6057-0A47-BDA8FBDBCA99}"/>
              </a:ext>
            </a:extLst>
          </p:cNvPr>
          <p:cNvGrpSpPr/>
          <p:nvPr/>
        </p:nvGrpSpPr>
        <p:grpSpPr>
          <a:xfrm>
            <a:off x="9329398" y="1235297"/>
            <a:ext cx="1156308" cy="576000"/>
            <a:chOff x="4797477" y="919201"/>
            <a:chExt cx="1156308" cy="576000"/>
          </a:xfrm>
        </p:grpSpPr>
        <p:sp>
          <p:nvSpPr>
            <p:cNvPr id="206" name="Rounded Rectangle 205">
              <a:extLst>
                <a:ext uri="{FF2B5EF4-FFF2-40B4-BE49-F238E27FC236}">
                  <a16:creationId xmlns:a16="http://schemas.microsoft.com/office/drawing/2014/main" id="{D6FFB614-79B9-9159-A4A1-97D0516EC8D2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information on the next steps.</a:t>
              </a:r>
            </a:p>
          </p:txBody>
        </p:sp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26D5D0C0-0077-F5AF-4813-2033818B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D3D0523-A9E6-9262-C2BD-4BE04B6242B8}"/>
              </a:ext>
            </a:extLst>
          </p:cNvPr>
          <p:cNvGrpSpPr/>
          <p:nvPr/>
        </p:nvGrpSpPr>
        <p:grpSpPr>
          <a:xfrm>
            <a:off x="6384339" y="3828853"/>
            <a:ext cx="393154" cy="145310"/>
            <a:chOff x="3428450" y="3739424"/>
            <a:chExt cx="454254" cy="145310"/>
          </a:xfrm>
        </p:grpSpPr>
        <p:sp>
          <p:nvSpPr>
            <p:cNvPr id="234" name="Diamond 233">
              <a:extLst>
                <a:ext uri="{FF2B5EF4-FFF2-40B4-BE49-F238E27FC236}">
                  <a16:creationId xmlns:a16="http://schemas.microsoft.com/office/drawing/2014/main" id="{7E7140E4-6F3A-C8E7-D4D4-7D4FA28A395E}"/>
                </a:ext>
              </a:extLst>
            </p:cNvPr>
            <p:cNvSpPr/>
            <p:nvPr/>
          </p:nvSpPr>
          <p:spPr>
            <a:xfrm>
              <a:off x="3724694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35" name="Straight Arrow Connector 40">
              <a:extLst>
                <a:ext uri="{FF2B5EF4-FFF2-40B4-BE49-F238E27FC236}">
                  <a16:creationId xmlns:a16="http://schemas.microsoft.com/office/drawing/2014/main" id="{A0710206-A4CC-68C5-2C55-996AD786CEC4}"/>
                </a:ext>
              </a:extLst>
            </p:cNvPr>
            <p:cNvCxnSpPr>
              <a:cxnSpLocks/>
              <a:endCxn id="234" idx="1"/>
            </p:cNvCxnSpPr>
            <p:nvPr/>
          </p:nvCxnSpPr>
          <p:spPr>
            <a:xfrm>
              <a:off x="3428450" y="3812079"/>
              <a:ext cx="296243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8431A8B6-E2D6-2D1A-DDBF-0E5061A0724A}"/>
              </a:ext>
            </a:extLst>
          </p:cNvPr>
          <p:cNvGrpSpPr/>
          <p:nvPr/>
        </p:nvGrpSpPr>
        <p:grpSpPr>
          <a:xfrm>
            <a:off x="3582085" y="861490"/>
            <a:ext cx="3494946" cy="738339"/>
            <a:chOff x="3438220" y="3146395"/>
            <a:chExt cx="4038092" cy="738339"/>
          </a:xfrm>
        </p:grpSpPr>
        <p:cxnSp>
          <p:nvCxnSpPr>
            <p:cNvPr id="253" name="Straight Arrow Connector 40">
              <a:extLst>
                <a:ext uri="{FF2B5EF4-FFF2-40B4-BE49-F238E27FC236}">
                  <a16:creationId xmlns:a16="http://schemas.microsoft.com/office/drawing/2014/main" id="{9A47CBD3-6572-4636-7E98-E209607E966D}"/>
                </a:ext>
              </a:extLst>
            </p:cNvPr>
            <p:cNvCxnSpPr>
              <a:cxnSpLocks/>
              <a:stCxn id="255" idx="3"/>
              <a:endCxn id="137" idx="1"/>
            </p:cNvCxnSpPr>
            <p:nvPr/>
          </p:nvCxnSpPr>
          <p:spPr>
            <a:xfrm flipV="1">
              <a:off x="3769480" y="3146395"/>
              <a:ext cx="3372830" cy="665684"/>
            </a:xfrm>
            <a:prstGeom prst="bentConnector3">
              <a:avLst>
                <a:gd name="adj1" fmla="val 8915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254" name="Straight Arrow Connector 40">
              <a:extLst>
                <a:ext uri="{FF2B5EF4-FFF2-40B4-BE49-F238E27FC236}">
                  <a16:creationId xmlns:a16="http://schemas.microsoft.com/office/drawing/2014/main" id="{9026D3B0-4542-46EE-5702-F21D36539074}"/>
                </a:ext>
              </a:extLst>
            </p:cNvPr>
            <p:cNvCxnSpPr>
              <a:cxnSpLocks/>
              <a:stCxn id="255" idx="2"/>
              <a:endCxn id="190" idx="1"/>
            </p:cNvCxnSpPr>
            <p:nvPr/>
          </p:nvCxnSpPr>
          <p:spPr>
            <a:xfrm rot="5400000" flipH="1" flipV="1">
              <a:off x="5542164" y="1950586"/>
              <a:ext cx="82460" cy="3785836"/>
            </a:xfrm>
            <a:prstGeom prst="bentConnector4">
              <a:avLst>
                <a:gd name="adj1" fmla="val -277225"/>
                <a:gd name="adj2" fmla="val 90073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255" name="Diamond 254">
              <a:extLst>
                <a:ext uri="{FF2B5EF4-FFF2-40B4-BE49-F238E27FC236}">
                  <a16:creationId xmlns:a16="http://schemas.microsoft.com/office/drawing/2014/main" id="{49E1891C-5592-2098-2EC5-ACE0CEB6684F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56" name="Straight Arrow Connector 40">
              <a:extLst>
                <a:ext uri="{FF2B5EF4-FFF2-40B4-BE49-F238E27FC236}">
                  <a16:creationId xmlns:a16="http://schemas.microsoft.com/office/drawing/2014/main" id="{5A07C1B4-60E7-4DF1-395F-A30330931D17}"/>
                </a:ext>
              </a:extLst>
            </p:cNvPr>
            <p:cNvCxnSpPr>
              <a:cxnSpLocks/>
              <a:endCxn id="255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cxnSp>
        <p:nvCxnSpPr>
          <p:cNvPr id="279" name="Straight Arrow Connector 11">
            <a:extLst>
              <a:ext uri="{FF2B5EF4-FFF2-40B4-BE49-F238E27FC236}">
                <a16:creationId xmlns:a16="http://schemas.microsoft.com/office/drawing/2014/main" id="{929E6829-9CE4-A218-7384-B5E9DE72FBCA}"/>
              </a:ext>
            </a:extLst>
          </p:cNvPr>
          <p:cNvCxnSpPr>
            <a:cxnSpLocks/>
            <a:stCxn id="234" idx="2"/>
            <a:endCxn id="77" idx="0"/>
          </p:cNvCxnSpPr>
          <p:nvPr/>
        </p:nvCxnSpPr>
        <p:spPr>
          <a:xfrm rot="5400000">
            <a:off x="4614130" y="2742961"/>
            <a:ext cx="863787" cy="3326190"/>
          </a:xfrm>
          <a:prstGeom prst="bentConnector3">
            <a:avLst>
              <a:gd name="adj1" fmla="val 38238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83" name="Straight Arrow Connector 11">
            <a:extLst>
              <a:ext uri="{FF2B5EF4-FFF2-40B4-BE49-F238E27FC236}">
                <a16:creationId xmlns:a16="http://schemas.microsoft.com/office/drawing/2014/main" id="{91BDDE15-4C28-2436-2CBB-238C7F3788A9}"/>
              </a:ext>
            </a:extLst>
          </p:cNvPr>
          <p:cNvCxnSpPr>
            <a:cxnSpLocks/>
            <a:stCxn id="234" idx="0"/>
            <a:endCxn id="54" idx="2"/>
          </p:cNvCxnSpPr>
          <p:nvPr/>
        </p:nvCxnSpPr>
        <p:spPr>
          <a:xfrm rot="16200000" flipV="1">
            <a:off x="4510781" y="1630518"/>
            <a:ext cx="1165129" cy="3231541"/>
          </a:xfrm>
          <a:prstGeom prst="bentConnector3">
            <a:avLst>
              <a:gd name="adj1" fmla="val 87060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AFC0CF7-3AAA-ECD0-7E1E-899F133A1892}"/>
              </a:ext>
            </a:extLst>
          </p:cNvPr>
          <p:cNvGrpSpPr/>
          <p:nvPr/>
        </p:nvGrpSpPr>
        <p:grpSpPr>
          <a:xfrm>
            <a:off x="8256308" y="861489"/>
            <a:ext cx="1073090" cy="732378"/>
            <a:chOff x="3438220" y="3152356"/>
            <a:chExt cx="1239858" cy="732378"/>
          </a:xfrm>
        </p:grpSpPr>
        <p:cxnSp>
          <p:nvCxnSpPr>
            <p:cNvPr id="289" name="Straight Arrow Connector 40">
              <a:extLst>
                <a:ext uri="{FF2B5EF4-FFF2-40B4-BE49-F238E27FC236}">
                  <a16:creationId xmlns:a16="http://schemas.microsoft.com/office/drawing/2014/main" id="{E0FCB6F7-F1F2-8A15-4384-F31065FACA67}"/>
                </a:ext>
              </a:extLst>
            </p:cNvPr>
            <p:cNvCxnSpPr>
              <a:cxnSpLocks/>
              <a:stCxn id="291" idx="0"/>
              <a:endCxn id="294" idx="1"/>
            </p:cNvCxnSpPr>
            <p:nvPr/>
          </p:nvCxnSpPr>
          <p:spPr>
            <a:xfrm rot="5400000" flipH="1" flipV="1">
              <a:off x="3468637" y="3374194"/>
              <a:ext cx="587068" cy="143392"/>
            </a:xfrm>
            <a:prstGeom prst="bentConnector2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290" name="Straight Arrow Connector 40">
              <a:extLst>
                <a:ext uri="{FF2B5EF4-FFF2-40B4-BE49-F238E27FC236}">
                  <a16:creationId xmlns:a16="http://schemas.microsoft.com/office/drawing/2014/main" id="{773CB598-11DE-8B9B-B2CB-8E860C00DB90}"/>
                </a:ext>
              </a:extLst>
            </p:cNvPr>
            <p:cNvCxnSpPr>
              <a:cxnSpLocks/>
              <a:stCxn id="291" idx="2"/>
              <a:endCxn id="206" idx="1"/>
            </p:cNvCxnSpPr>
            <p:nvPr/>
          </p:nvCxnSpPr>
          <p:spPr>
            <a:xfrm rot="5400000" flipH="1" flipV="1">
              <a:off x="4148992" y="3355648"/>
              <a:ext cx="70570" cy="987602"/>
            </a:xfrm>
            <a:prstGeom prst="bentConnector4">
              <a:avLst>
                <a:gd name="adj1" fmla="val -323934"/>
                <a:gd name="adj2" fmla="val 54000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291" name="Diamond 290">
              <a:extLst>
                <a:ext uri="{FF2B5EF4-FFF2-40B4-BE49-F238E27FC236}">
                  <a16:creationId xmlns:a16="http://schemas.microsoft.com/office/drawing/2014/main" id="{345EC034-D0E2-154F-F4F8-1DCA080FB86A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92" name="Straight Arrow Connector 40">
              <a:extLst>
                <a:ext uri="{FF2B5EF4-FFF2-40B4-BE49-F238E27FC236}">
                  <a16:creationId xmlns:a16="http://schemas.microsoft.com/office/drawing/2014/main" id="{65A890D8-92D8-748B-8608-291E6C2F9B57}"/>
                </a:ext>
              </a:extLst>
            </p:cNvPr>
            <p:cNvCxnSpPr>
              <a:cxnSpLocks/>
              <a:endCxn id="291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sp>
        <p:nvSpPr>
          <p:cNvPr id="294" name="Rounded Rectangle 88">
            <a:extLst>
              <a:ext uri="{FF2B5EF4-FFF2-40B4-BE49-F238E27FC236}">
                <a16:creationId xmlns:a16="http://schemas.microsoft.com/office/drawing/2014/main" id="{57F78567-997B-E3EE-EB67-CDD81E60A461}"/>
              </a:ext>
            </a:extLst>
          </p:cNvPr>
          <p:cNvSpPr/>
          <p:nvPr/>
        </p:nvSpPr>
        <p:spPr>
          <a:xfrm>
            <a:off x="8598739" y="57348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emergency.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9" name="TextBox 157">
            <a:extLst>
              <a:ext uri="{FF2B5EF4-FFF2-40B4-BE49-F238E27FC236}">
                <a16:creationId xmlns:a16="http://schemas.microsoft.com/office/drawing/2014/main" id="{EB13BB92-0403-B210-6F23-BA7E77D92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659" y="1276669"/>
            <a:ext cx="8143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Can wait.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0" name="TextBox 157">
            <a:extLst>
              <a:ext uri="{FF2B5EF4-FFF2-40B4-BE49-F238E27FC236}">
                <a16:creationId xmlns:a16="http://schemas.microsoft.com/office/drawing/2014/main" id="{2E95EB14-589E-C7FD-D252-66AF0C38E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333" y="611655"/>
            <a:ext cx="7031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Cannot wait.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0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5">
            <a:extLst>
              <a:ext uri="{FF2B5EF4-FFF2-40B4-BE49-F238E27FC236}">
                <a16:creationId xmlns:a16="http://schemas.microsoft.com/office/drawing/2014/main" id="{30E961A8-77BA-5B4B-493C-EF6477C37579}"/>
              </a:ext>
            </a:extLst>
          </p:cNvPr>
          <p:cNvSpPr/>
          <p:nvPr/>
        </p:nvSpPr>
        <p:spPr>
          <a:xfrm>
            <a:off x="74257" y="2535959"/>
            <a:ext cx="12026543" cy="89259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74301" y="1445174"/>
            <a:ext cx="12036212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78802" y="3578433"/>
            <a:ext cx="12026544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9" y="1030100"/>
            <a:ext cx="12036213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Treatment disruptions; patient tends to forget labs.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78803" y="4654485"/>
            <a:ext cx="12026543" cy="96683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88">
            <a:extLst>
              <a:ext uri="{FF2B5EF4-FFF2-40B4-BE49-F238E27FC236}">
                <a16:creationId xmlns:a16="http://schemas.microsoft.com/office/drawing/2014/main" id="{9C64E860-DC91-6944-96D2-EC999F969204}"/>
              </a:ext>
            </a:extLst>
          </p:cNvPr>
          <p:cNvSpPr/>
          <p:nvPr/>
        </p:nvSpPr>
        <p:spPr>
          <a:xfrm>
            <a:off x="979742" y="485665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Hidden message in the calendar: has the patient been to the lab? Has not.</a:t>
            </a:r>
          </a:p>
        </p:txBody>
      </p:sp>
      <p:cxnSp>
        <p:nvCxnSpPr>
          <p:cNvPr id="56" name="Straight Arrow Connector 11">
            <a:extLst>
              <a:ext uri="{FF2B5EF4-FFF2-40B4-BE49-F238E27FC236}">
                <a16:creationId xmlns:a16="http://schemas.microsoft.com/office/drawing/2014/main" id="{B48A24C4-FC45-6846-93E2-1F9D6F53243A}"/>
              </a:ext>
            </a:extLst>
          </p:cNvPr>
          <p:cNvCxnSpPr>
            <a:cxnSpLocks/>
            <a:stCxn id="39" idx="0"/>
            <a:endCxn id="34" idx="2"/>
          </p:cNvCxnSpPr>
          <p:nvPr/>
        </p:nvCxnSpPr>
        <p:spPr>
          <a:xfrm flipH="1" flipV="1">
            <a:off x="2773744" y="2175674"/>
            <a:ext cx="1452" cy="267422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" name="Straight Arrow Connector 11">
            <a:extLst>
              <a:ext uri="{FF2B5EF4-FFF2-40B4-BE49-F238E27FC236}">
                <a16:creationId xmlns:a16="http://schemas.microsoft.com/office/drawing/2014/main" id="{F8336E44-07C6-5A0E-50F8-4206DAF867B4}"/>
              </a:ext>
            </a:extLst>
          </p:cNvPr>
          <p:cNvCxnSpPr>
            <a:cxnSpLocks/>
            <a:stCxn id="52" idx="0"/>
            <a:endCxn id="46" idx="2"/>
          </p:cNvCxnSpPr>
          <p:nvPr/>
        </p:nvCxnSpPr>
        <p:spPr>
          <a:xfrm flipV="1">
            <a:off x="3994283" y="2182100"/>
            <a:ext cx="139" cy="51083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3" name="Rounded Rectangle 88">
            <a:extLst>
              <a:ext uri="{FF2B5EF4-FFF2-40B4-BE49-F238E27FC236}">
                <a16:creationId xmlns:a16="http://schemas.microsoft.com/office/drawing/2014/main" id="{92E62E10-0E1F-9F2E-C3F8-EBF545A7F9EC}"/>
              </a:ext>
            </a:extLst>
          </p:cNvPr>
          <p:cNvSpPr/>
          <p:nvPr/>
        </p:nvSpPr>
        <p:spPr>
          <a:xfrm>
            <a:off x="4677020" y="484990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Evaluates the test results.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ounded Rectangle 88">
            <a:extLst>
              <a:ext uri="{FF2B5EF4-FFF2-40B4-BE49-F238E27FC236}">
                <a16:creationId xmlns:a16="http://schemas.microsoft.com/office/drawing/2014/main" id="{B0BFBA06-CB08-C3E1-A465-50C25E22382D}"/>
              </a:ext>
            </a:extLst>
          </p:cNvPr>
          <p:cNvSpPr/>
          <p:nvPr/>
        </p:nvSpPr>
        <p:spPr>
          <a:xfrm>
            <a:off x="4664077" y="160610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blood test.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0" name="Straight Arrow Connector 11">
            <a:extLst>
              <a:ext uri="{FF2B5EF4-FFF2-40B4-BE49-F238E27FC236}">
                <a16:creationId xmlns:a16="http://schemas.microsoft.com/office/drawing/2014/main" id="{34CC4BD9-C89E-DF2F-DBD9-982A8AA4DA65}"/>
              </a:ext>
            </a:extLst>
          </p:cNvPr>
          <p:cNvCxnSpPr>
            <a:cxnSpLocks/>
            <a:stCxn id="72" idx="2"/>
            <a:endCxn id="69" idx="0"/>
          </p:cNvCxnSpPr>
          <p:nvPr/>
        </p:nvCxnSpPr>
        <p:spPr>
          <a:xfrm>
            <a:off x="6497514" y="2177404"/>
            <a:ext cx="2386" cy="267249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7" name="Straight Arrow Connector 11">
            <a:extLst>
              <a:ext uri="{FF2B5EF4-FFF2-40B4-BE49-F238E27FC236}">
                <a16:creationId xmlns:a16="http://schemas.microsoft.com/office/drawing/2014/main" id="{16CD6909-EEEE-B331-91CA-11997E66A9E5}"/>
              </a:ext>
            </a:extLst>
          </p:cNvPr>
          <p:cNvCxnSpPr>
            <a:cxnSpLocks/>
            <a:stCxn id="87" idx="0"/>
            <a:endCxn id="84" idx="2"/>
          </p:cNvCxnSpPr>
          <p:nvPr/>
        </p:nvCxnSpPr>
        <p:spPr>
          <a:xfrm flipV="1">
            <a:off x="7736495" y="2176942"/>
            <a:ext cx="7406" cy="267295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2" name="Straight Arrow Connector 11">
            <a:extLst>
              <a:ext uri="{FF2B5EF4-FFF2-40B4-BE49-F238E27FC236}">
                <a16:creationId xmlns:a16="http://schemas.microsoft.com/office/drawing/2014/main" id="{7A607A61-F1AB-26CE-81CC-9A6F622EC392}"/>
              </a:ext>
            </a:extLst>
          </p:cNvPr>
          <p:cNvCxnSpPr>
            <a:cxnSpLocks/>
            <a:stCxn id="93" idx="0"/>
            <a:endCxn id="99" idx="2"/>
          </p:cNvCxnSpPr>
          <p:nvPr/>
        </p:nvCxnSpPr>
        <p:spPr>
          <a:xfrm flipH="1" flipV="1">
            <a:off x="10207015" y="2166625"/>
            <a:ext cx="8087" cy="157882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CEFF4B0-A6E7-E8B9-44DF-78B0ADCD320B}"/>
              </a:ext>
            </a:extLst>
          </p:cNvPr>
          <p:cNvGrpSpPr/>
          <p:nvPr/>
        </p:nvGrpSpPr>
        <p:grpSpPr>
          <a:xfrm>
            <a:off x="107378" y="3751861"/>
            <a:ext cx="1102232" cy="605812"/>
            <a:chOff x="518063" y="2373528"/>
            <a:chExt cx="1102232" cy="605812"/>
          </a:xfrm>
        </p:grpSpPr>
        <p:sp>
          <p:nvSpPr>
            <p:cNvPr id="3" name="TextBox 157">
              <a:extLst>
                <a:ext uri="{FF2B5EF4-FFF2-40B4-BE49-F238E27FC236}">
                  <a16:creationId xmlns:a16="http://schemas.microsoft.com/office/drawing/2014/main" id="{41A9DEF3-8228-BDC3-B51F-EE28200AB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63" y="2717730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9" name="Picture 17">
              <a:extLst>
                <a:ext uri="{FF2B5EF4-FFF2-40B4-BE49-F238E27FC236}">
                  <a16:creationId xmlns:a16="http://schemas.microsoft.com/office/drawing/2014/main" id="{10ADCAE2-CB4D-84BA-5811-ED807272F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1" y="2373528"/>
              <a:ext cx="236625" cy="3470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FFD77F-1D1E-C4E8-F4DA-9A2E43632F25}"/>
              </a:ext>
            </a:extLst>
          </p:cNvPr>
          <p:cNvGrpSpPr/>
          <p:nvPr/>
        </p:nvGrpSpPr>
        <p:grpSpPr>
          <a:xfrm>
            <a:off x="50153" y="4782845"/>
            <a:ext cx="1097034" cy="748640"/>
            <a:chOff x="414747" y="4031338"/>
            <a:chExt cx="1097034" cy="748640"/>
          </a:xfrm>
        </p:grpSpPr>
        <p:sp>
          <p:nvSpPr>
            <p:cNvPr id="11" name="TextBox 157">
              <a:extLst>
                <a:ext uri="{FF2B5EF4-FFF2-40B4-BE49-F238E27FC236}">
                  <a16:creationId xmlns:a16="http://schemas.microsoft.com/office/drawing/2014/main" id="{42F13F7E-261B-4262-0DC2-9DCCCB416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47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2" name="Picture 62">
              <a:extLst>
                <a:ext uri="{FF2B5EF4-FFF2-40B4-BE49-F238E27FC236}">
                  <a16:creationId xmlns:a16="http://schemas.microsoft.com/office/drawing/2014/main" id="{759D32B5-3CF2-1F52-B225-9FC96D6C9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9" y="4031338"/>
              <a:ext cx="252401" cy="3155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05346F-0A60-2414-3248-12EC835476AB}"/>
              </a:ext>
            </a:extLst>
          </p:cNvPr>
          <p:cNvGrpSpPr/>
          <p:nvPr/>
        </p:nvGrpSpPr>
        <p:grpSpPr>
          <a:xfrm>
            <a:off x="84443" y="1644596"/>
            <a:ext cx="683142" cy="590426"/>
            <a:chOff x="495057" y="1460915"/>
            <a:chExt cx="683142" cy="590426"/>
          </a:xfrm>
        </p:grpSpPr>
        <p:pic>
          <p:nvPicPr>
            <p:cNvPr id="21" name="Picture 39">
              <a:extLst>
                <a:ext uri="{FF2B5EF4-FFF2-40B4-BE49-F238E27FC236}">
                  <a16:creationId xmlns:a16="http://schemas.microsoft.com/office/drawing/2014/main" id="{03BEA014-C8CE-937E-B420-7A006304C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22" name="TextBox 157">
              <a:extLst>
                <a:ext uri="{FF2B5EF4-FFF2-40B4-BE49-F238E27FC236}">
                  <a16:creationId xmlns:a16="http://schemas.microsoft.com/office/drawing/2014/main" id="{158CB1C1-8ABC-58DF-DFD6-20F8EF6DD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D67D5B-007D-E3A3-1490-5838CF5B3175}"/>
              </a:ext>
            </a:extLst>
          </p:cNvPr>
          <p:cNvGrpSpPr/>
          <p:nvPr/>
        </p:nvGrpSpPr>
        <p:grpSpPr>
          <a:xfrm>
            <a:off x="84443" y="2712172"/>
            <a:ext cx="1148102" cy="557377"/>
            <a:chOff x="440367" y="5032458"/>
            <a:chExt cx="1148102" cy="557377"/>
          </a:xfrm>
        </p:grpSpPr>
        <p:sp>
          <p:nvSpPr>
            <p:cNvPr id="24" name="TextBox 157">
              <a:extLst>
                <a:ext uri="{FF2B5EF4-FFF2-40B4-BE49-F238E27FC236}">
                  <a16:creationId xmlns:a16="http://schemas.microsoft.com/office/drawing/2014/main" id="{B0A0B08B-F6F2-F13B-E0D2-E6A2D5CF0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67" y="5328225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ED4D22C-9B5F-68A3-C738-D68CD3376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0" y="5032458"/>
              <a:ext cx="313955" cy="33202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AD92DF-24D8-C4C5-364C-528F2B92DC42}"/>
              </a:ext>
            </a:extLst>
          </p:cNvPr>
          <p:cNvGrpSpPr/>
          <p:nvPr/>
        </p:nvGrpSpPr>
        <p:grpSpPr>
          <a:xfrm>
            <a:off x="2195590" y="1599674"/>
            <a:ext cx="1156308" cy="576000"/>
            <a:chOff x="2459474" y="3678353"/>
            <a:chExt cx="1156308" cy="576000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5D2ACED-7F10-5298-DC25-ECB516D98B11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 a reminder to visit the lab.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1A54140-AE77-6FFD-594E-934B82C89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8C2AAC-369D-C873-9ED2-C38B5E910308}"/>
              </a:ext>
            </a:extLst>
          </p:cNvPr>
          <p:cNvGrpSpPr/>
          <p:nvPr/>
        </p:nvGrpSpPr>
        <p:grpSpPr>
          <a:xfrm>
            <a:off x="2197042" y="4849900"/>
            <a:ext cx="1156308" cy="576000"/>
            <a:chOff x="4370032" y="2229489"/>
            <a:chExt cx="1156308" cy="576000"/>
          </a:xfrm>
        </p:grpSpPr>
        <p:sp>
          <p:nvSpPr>
            <p:cNvPr id="39" name="Rounded Rectangle 88">
              <a:extLst>
                <a:ext uri="{FF2B5EF4-FFF2-40B4-BE49-F238E27FC236}">
                  <a16:creationId xmlns:a16="http://schemas.microsoft.com/office/drawing/2014/main" id="{9AB30242-2E10-183D-E667-EBB285077E01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the patient and asks to visit the lab.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86AEAE1-7788-99FE-5704-5EEFBAF25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F82E975-EA3A-BC28-2823-F448AA88387F}"/>
              </a:ext>
            </a:extLst>
          </p:cNvPr>
          <p:cNvGrpSpPr/>
          <p:nvPr/>
        </p:nvGrpSpPr>
        <p:grpSpPr>
          <a:xfrm>
            <a:off x="3413092" y="1606100"/>
            <a:ext cx="1162659" cy="576000"/>
            <a:chOff x="4800299" y="919201"/>
            <a:chExt cx="1162659" cy="576000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976095D-D0C2-A37D-ECAB-DDA095CA8162}"/>
                </a:ext>
              </a:extLst>
            </p:cNvPr>
            <p:cNvSpPr/>
            <p:nvPr/>
          </p:nvSpPr>
          <p:spPr>
            <a:xfrm>
              <a:off x="4800299" y="919201"/>
              <a:ext cx="116265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extra reminder.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00F1086-FEC2-5324-EAFA-0992F4B54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12065AA-EEDF-9447-3D77-8986F2DA3C8D}"/>
              </a:ext>
            </a:extLst>
          </p:cNvPr>
          <p:cNvGrpSpPr/>
          <p:nvPr/>
        </p:nvGrpSpPr>
        <p:grpSpPr>
          <a:xfrm>
            <a:off x="3416129" y="2692936"/>
            <a:ext cx="1156308" cy="576000"/>
            <a:chOff x="4593667" y="4778391"/>
            <a:chExt cx="1156308" cy="576000"/>
          </a:xfrm>
        </p:grpSpPr>
        <p:sp>
          <p:nvSpPr>
            <p:cNvPr id="52" name="Rounded Rectangle 88">
              <a:extLst>
                <a:ext uri="{FF2B5EF4-FFF2-40B4-BE49-F238E27FC236}">
                  <a16:creationId xmlns:a16="http://schemas.microsoft.com/office/drawing/2014/main" id="{595F7314-A632-956D-8939-C86277EBA7FD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Asks after if still needed.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648391E-166D-5A62-36BE-2D929FDEE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AFF02D-B121-89E9-28AF-37EAB1C859AF}"/>
              </a:ext>
            </a:extLst>
          </p:cNvPr>
          <p:cNvGrpSpPr/>
          <p:nvPr/>
        </p:nvGrpSpPr>
        <p:grpSpPr>
          <a:xfrm>
            <a:off x="5912978" y="4849900"/>
            <a:ext cx="1173843" cy="576000"/>
            <a:chOff x="4656342" y="3239745"/>
            <a:chExt cx="1173843" cy="576000"/>
          </a:xfrm>
        </p:grpSpPr>
        <p:sp>
          <p:nvSpPr>
            <p:cNvPr id="69" name="Rounded Rectangle 88">
              <a:extLst>
                <a:ext uri="{FF2B5EF4-FFF2-40B4-BE49-F238E27FC236}">
                  <a16:creationId xmlns:a16="http://schemas.microsoft.com/office/drawing/2014/main" id="{E5B28EB0-2068-CB9B-E7E2-0C2D9D5FB152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Meets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3B5940C-72A2-8188-21BA-C52F91914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BBEA90-13A0-F97F-A794-EECFEA63F549}"/>
              </a:ext>
            </a:extLst>
          </p:cNvPr>
          <p:cNvGrpSpPr/>
          <p:nvPr/>
        </p:nvGrpSpPr>
        <p:grpSpPr>
          <a:xfrm>
            <a:off x="5902505" y="1601404"/>
            <a:ext cx="1184167" cy="576000"/>
            <a:chOff x="4638808" y="1993115"/>
            <a:chExt cx="1184167" cy="576000"/>
          </a:xfrm>
        </p:grpSpPr>
        <p:sp>
          <p:nvSpPr>
            <p:cNvPr id="72" name="Rounded Rectangle 88">
              <a:extLst>
                <a:ext uri="{FF2B5EF4-FFF2-40B4-BE49-F238E27FC236}">
                  <a16:creationId xmlns:a16="http://schemas.microsoft.com/office/drawing/2014/main" id="{7C1FEFC8-69E1-6822-36AA-273BEA25F139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KC specialist. 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4A07EF7-8323-3530-BA8B-241DA85FE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5D65212-22D6-AA06-4AD3-FA7ACF3AC476}"/>
              </a:ext>
            </a:extLst>
          </p:cNvPr>
          <p:cNvGrpSpPr/>
          <p:nvPr/>
        </p:nvGrpSpPr>
        <p:grpSpPr>
          <a:xfrm>
            <a:off x="8381057" y="3749713"/>
            <a:ext cx="1173843" cy="576000"/>
            <a:chOff x="4656342" y="3239745"/>
            <a:chExt cx="1173843" cy="576000"/>
          </a:xfrm>
        </p:grpSpPr>
        <p:sp>
          <p:nvSpPr>
            <p:cNvPr id="78" name="Rounded Rectangle 88">
              <a:extLst>
                <a:ext uri="{FF2B5EF4-FFF2-40B4-BE49-F238E27FC236}">
                  <a16:creationId xmlns:a16="http://schemas.microsoft.com/office/drawing/2014/main" id="{2E274E13-2622-D8B4-F092-375E44DEB261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Receives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B23DD22-7370-D96A-2B5C-F76597034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911B1D7-F354-E37A-BBAE-952E15FC119D}"/>
              </a:ext>
            </a:extLst>
          </p:cNvPr>
          <p:cNvGrpSpPr/>
          <p:nvPr/>
        </p:nvGrpSpPr>
        <p:grpSpPr>
          <a:xfrm>
            <a:off x="7156979" y="1600942"/>
            <a:ext cx="1173843" cy="576000"/>
            <a:chOff x="4656342" y="3239745"/>
            <a:chExt cx="1173843" cy="576000"/>
          </a:xfrm>
        </p:grpSpPr>
        <p:sp>
          <p:nvSpPr>
            <p:cNvPr id="84" name="Rounded Rectangle 88">
              <a:extLst>
                <a:ext uri="{FF2B5EF4-FFF2-40B4-BE49-F238E27FC236}">
                  <a16:creationId xmlns:a16="http://schemas.microsoft.com/office/drawing/2014/main" id="{0B6F0EF7-EEC4-39EE-0AAA-117D1DC0A1EE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u="none" strike="noStrike" kern="0" cap="none" spc="0" normalizeH="0" baseline="0" dirty="0">
                  <a:ln>
                    <a:noFill/>
                  </a:ln>
                  <a:uLnTx/>
                  <a:uFillTx/>
                </a:rPr>
                <a:t>Hears about t</a:t>
              </a:r>
              <a:r>
                <a:rPr lang="en-GB" sz="900" kern="0" dirty="0"/>
                <a:t>he change of medication.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D75F83D0-8A1A-C0A5-AE60-407E9107A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77EA63F-02FB-6DD4-6540-F269098BE335}"/>
              </a:ext>
            </a:extLst>
          </p:cNvPr>
          <p:cNvGrpSpPr/>
          <p:nvPr/>
        </p:nvGrpSpPr>
        <p:grpSpPr>
          <a:xfrm>
            <a:off x="7141486" y="4849900"/>
            <a:ext cx="1184167" cy="576000"/>
            <a:chOff x="4638808" y="1993115"/>
            <a:chExt cx="1184167" cy="576000"/>
          </a:xfrm>
        </p:grpSpPr>
        <p:sp>
          <p:nvSpPr>
            <p:cNvPr id="87" name="Rounded Rectangle 88">
              <a:extLst>
                <a:ext uri="{FF2B5EF4-FFF2-40B4-BE49-F238E27FC236}">
                  <a16:creationId xmlns:a16="http://schemas.microsoft.com/office/drawing/2014/main" id="{8CBDECDE-E2EC-E84C-6C0C-393659619852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Let's change the medication.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C26C1E4-AEED-D528-CBED-69907BF44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1A126DD-CC05-1FEB-4DC8-41FFBCFA37C2}"/>
              </a:ext>
            </a:extLst>
          </p:cNvPr>
          <p:cNvGrpSpPr/>
          <p:nvPr/>
        </p:nvGrpSpPr>
        <p:grpSpPr>
          <a:xfrm>
            <a:off x="8376585" y="4843205"/>
            <a:ext cx="1178316" cy="576000"/>
            <a:chOff x="4634336" y="1993115"/>
            <a:chExt cx="1178316" cy="576000"/>
          </a:xfrm>
        </p:grpSpPr>
        <p:sp>
          <p:nvSpPr>
            <p:cNvPr id="90" name="Rounded Rectangle 88">
              <a:extLst>
                <a:ext uri="{FF2B5EF4-FFF2-40B4-BE49-F238E27FC236}">
                  <a16:creationId xmlns:a16="http://schemas.microsoft.com/office/drawing/2014/main" id="{15EBD00C-6C11-192A-2F44-1A22B00A7CFE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Hands patient over to the nurse.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4C560CD-1475-0629-707A-8A9B2D8FF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8F7526B-4BB3-627E-A163-7AA0E9B80C6A}"/>
              </a:ext>
            </a:extLst>
          </p:cNvPr>
          <p:cNvGrpSpPr/>
          <p:nvPr/>
        </p:nvGrpSpPr>
        <p:grpSpPr>
          <a:xfrm>
            <a:off x="9620093" y="3745451"/>
            <a:ext cx="1184167" cy="576000"/>
            <a:chOff x="4638808" y="1993115"/>
            <a:chExt cx="1184167" cy="576000"/>
          </a:xfrm>
        </p:grpSpPr>
        <p:sp>
          <p:nvSpPr>
            <p:cNvPr id="93" name="Rounded Rectangle 88">
              <a:extLst>
                <a:ext uri="{FF2B5EF4-FFF2-40B4-BE49-F238E27FC236}">
                  <a16:creationId xmlns:a16="http://schemas.microsoft.com/office/drawing/2014/main" id="{DA0E3ABA-8EE0-D6BB-C937-0C1D5235CB1B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Goes through the new medication and record.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D03802E-1315-9BCF-20AE-3ABC9EA95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sp>
        <p:nvSpPr>
          <p:cNvPr id="95" name="Rounded Rectangle 88">
            <a:extLst>
              <a:ext uri="{FF2B5EF4-FFF2-40B4-BE49-F238E27FC236}">
                <a16:creationId xmlns:a16="http://schemas.microsoft.com/office/drawing/2014/main" id="{B8D0452B-D8B1-C153-656B-FF69B307B989}"/>
              </a:ext>
            </a:extLst>
          </p:cNvPr>
          <p:cNvSpPr/>
          <p:nvPr/>
        </p:nvSpPr>
        <p:spPr>
          <a:xfrm>
            <a:off x="10905738" y="3759788"/>
            <a:ext cx="1173841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/>
              <a:t>Records information to </a:t>
            </a:r>
            <a:r>
              <a:rPr lang="en-GB" sz="1000" kern="0" dirty="0" err="1"/>
              <a:t>Apotti</a:t>
            </a:r>
            <a:r>
              <a:rPr lang="en-GB" sz="1000" kern="0" dirty="0"/>
              <a:t>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FF2BF51-4C03-69C9-883A-4EE727F6D3F9}"/>
              </a:ext>
            </a:extLst>
          </p:cNvPr>
          <p:cNvGrpSpPr/>
          <p:nvPr/>
        </p:nvGrpSpPr>
        <p:grpSpPr>
          <a:xfrm>
            <a:off x="9620093" y="1590625"/>
            <a:ext cx="1173843" cy="576000"/>
            <a:chOff x="4656342" y="3239745"/>
            <a:chExt cx="1173843" cy="576000"/>
          </a:xfrm>
        </p:grpSpPr>
        <p:sp>
          <p:nvSpPr>
            <p:cNvPr id="99" name="Rounded Rectangle 88">
              <a:extLst>
                <a:ext uri="{FF2B5EF4-FFF2-40B4-BE49-F238E27FC236}">
                  <a16:creationId xmlns:a16="http://schemas.microsoft.com/office/drawing/2014/main" id="{95F74E24-80D0-DC71-11DD-9DFAEC301CB9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Get more information about new medication.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23EE8709-271E-42F3-92CB-CC3C07464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cxnSp>
        <p:nvCxnSpPr>
          <p:cNvPr id="105" name="Straight Arrow Connector 11">
            <a:extLst>
              <a:ext uri="{FF2B5EF4-FFF2-40B4-BE49-F238E27FC236}">
                <a16:creationId xmlns:a16="http://schemas.microsoft.com/office/drawing/2014/main" id="{25E459E6-FFE0-01E9-524F-9405F9F52D2C}"/>
              </a:ext>
            </a:extLst>
          </p:cNvPr>
          <p:cNvCxnSpPr>
            <a:cxnSpLocks/>
            <a:stCxn id="90" idx="0"/>
            <a:endCxn id="78" idx="2"/>
          </p:cNvCxnSpPr>
          <p:nvPr/>
        </p:nvCxnSpPr>
        <p:spPr>
          <a:xfrm flipV="1">
            <a:off x="8965743" y="4325713"/>
            <a:ext cx="2236" cy="51749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8829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81181" y="1412372"/>
            <a:ext cx="12040665" cy="155663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76634" y="3146782"/>
            <a:ext cx="12040667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8" y="1036779"/>
            <a:ext cx="12050347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Treatment disruptions; patient forgets the appointment.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76636" y="4251861"/>
            <a:ext cx="12040666" cy="155663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88">
            <a:extLst>
              <a:ext uri="{FF2B5EF4-FFF2-40B4-BE49-F238E27FC236}">
                <a16:creationId xmlns:a16="http://schemas.microsoft.com/office/drawing/2014/main" id="{9C64E860-DC91-6944-96D2-EC999F969204}"/>
              </a:ext>
            </a:extLst>
          </p:cNvPr>
          <p:cNvSpPr/>
          <p:nvPr/>
        </p:nvSpPr>
        <p:spPr>
          <a:xfrm>
            <a:off x="1051336" y="196068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Forgets to come to the appointment.</a:t>
            </a:r>
          </a:p>
        </p:txBody>
      </p:sp>
      <p:cxnSp>
        <p:nvCxnSpPr>
          <p:cNvPr id="56" name="Straight Arrow Connector 11">
            <a:extLst>
              <a:ext uri="{FF2B5EF4-FFF2-40B4-BE49-F238E27FC236}">
                <a16:creationId xmlns:a16="http://schemas.microsoft.com/office/drawing/2014/main" id="{B48A24C4-FC45-6846-93E2-1F9D6F53243A}"/>
              </a:ext>
            </a:extLst>
          </p:cNvPr>
          <p:cNvCxnSpPr>
            <a:cxnSpLocks/>
            <a:stCxn id="45" idx="0"/>
            <a:endCxn id="31" idx="2"/>
          </p:cNvCxnSpPr>
          <p:nvPr/>
        </p:nvCxnSpPr>
        <p:spPr>
          <a:xfrm flipH="1" flipV="1">
            <a:off x="2886544" y="2543109"/>
            <a:ext cx="8685" cy="215351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3" name="Rounded Rectangle 88">
            <a:extLst>
              <a:ext uri="{FF2B5EF4-FFF2-40B4-BE49-F238E27FC236}">
                <a16:creationId xmlns:a16="http://schemas.microsoft.com/office/drawing/2014/main" id="{92E62E10-0E1F-9F2E-C3F8-EBF545A7F9EC}"/>
              </a:ext>
            </a:extLst>
          </p:cNvPr>
          <p:cNvSpPr/>
          <p:nvPr/>
        </p:nvSpPr>
        <p:spPr>
          <a:xfrm>
            <a:off x="4904996" y="4696626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Evaluates the blood test results.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ounded Rectangle 88">
            <a:extLst>
              <a:ext uri="{FF2B5EF4-FFF2-40B4-BE49-F238E27FC236}">
                <a16:creationId xmlns:a16="http://schemas.microsoft.com/office/drawing/2014/main" id="{B0BFBA06-CB08-C3E1-A465-50C25E22382D}"/>
              </a:ext>
            </a:extLst>
          </p:cNvPr>
          <p:cNvSpPr/>
          <p:nvPr/>
        </p:nvSpPr>
        <p:spPr>
          <a:xfrm>
            <a:off x="4834292" y="197608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blood test.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0" name="Straight Arrow Connector 11">
            <a:extLst>
              <a:ext uri="{FF2B5EF4-FFF2-40B4-BE49-F238E27FC236}">
                <a16:creationId xmlns:a16="http://schemas.microsoft.com/office/drawing/2014/main" id="{34CC4BD9-C89E-DF2F-DBD9-982A8AA4DA65}"/>
              </a:ext>
            </a:extLst>
          </p:cNvPr>
          <p:cNvCxnSpPr>
            <a:cxnSpLocks/>
          </p:cNvCxnSpPr>
          <p:nvPr/>
        </p:nvCxnSpPr>
        <p:spPr>
          <a:xfrm flipV="1">
            <a:off x="11767015" y="2128793"/>
            <a:ext cx="0" cy="220319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9" name="Rounded Rectangle 88">
            <a:extLst>
              <a:ext uri="{FF2B5EF4-FFF2-40B4-BE49-F238E27FC236}">
                <a16:creationId xmlns:a16="http://schemas.microsoft.com/office/drawing/2014/main" id="{FC4362AB-CFED-CAF5-6D65-D29683BF81B8}"/>
              </a:ext>
            </a:extLst>
          </p:cNvPr>
          <p:cNvSpPr/>
          <p:nvPr/>
        </p:nvSpPr>
        <p:spPr>
          <a:xfrm>
            <a:off x="6442411" y="431519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Results OK, just need a new call time.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92AA9BEE-10E0-98BE-0BB1-49B37C0E7B4C}"/>
              </a:ext>
            </a:extLst>
          </p:cNvPr>
          <p:cNvSpPr/>
          <p:nvPr/>
        </p:nvSpPr>
        <p:spPr>
          <a:xfrm>
            <a:off x="6428809" y="512681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The results are NOT OK, an urgent new appointment is needed.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kstiruutu 89">
            <a:extLst>
              <a:ext uri="{FF2B5EF4-FFF2-40B4-BE49-F238E27FC236}">
                <a16:creationId xmlns:a16="http://schemas.microsoft.com/office/drawing/2014/main" id="{F5C12BE0-FF2E-40D6-4B0E-7A5E5638519B}"/>
              </a:ext>
            </a:extLst>
          </p:cNvPr>
          <p:cNvSpPr txBox="1"/>
          <p:nvPr/>
        </p:nvSpPr>
        <p:spPr>
          <a:xfrm>
            <a:off x="4129825" y="2876585"/>
            <a:ext cx="172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A report on missing a meeting is always recorded in the </a:t>
            </a:r>
            <a:r>
              <a:rPr lang="en-GB" sz="900" dirty="0" err="1"/>
              <a:t>Apotti</a:t>
            </a:r>
            <a:r>
              <a:rPr lang="en-GB" sz="900" dirty="0"/>
              <a:t>.</a:t>
            </a:r>
          </a:p>
        </p:txBody>
      </p: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4A306E10-77FA-1D93-7DBE-7BFD48451164}"/>
              </a:ext>
            </a:extLst>
          </p:cNvPr>
          <p:cNvCxnSpPr>
            <a:cxnSpLocks/>
            <a:endCxn id="65" idx="2"/>
          </p:cNvCxnSpPr>
          <p:nvPr/>
        </p:nvCxnSpPr>
        <p:spPr>
          <a:xfrm flipH="1" flipV="1">
            <a:off x="4159179" y="2557899"/>
            <a:ext cx="1360" cy="76717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4" name="Tekstiruutu 89">
            <a:extLst>
              <a:ext uri="{FF2B5EF4-FFF2-40B4-BE49-F238E27FC236}">
                <a16:creationId xmlns:a16="http://schemas.microsoft.com/office/drawing/2014/main" id="{E25B9E35-5D80-8201-2065-2C41BE133ED1}"/>
              </a:ext>
            </a:extLst>
          </p:cNvPr>
          <p:cNvSpPr txBox="1"/>
          <p:nvPr/>
        </p:nvSpPr>
        <p:spPr>
          <a:xfrm>
            <a:off x="9152306" y="4823106"/>
            <a:ext cx="795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E494BE-56B1-AE5A-097A-5A729222F151}"/>
              </a:ext>
            </a:extLst>
          </p:cNvPr>
          <p:cNvGrpSpPr/>
          <p:nvPr/>
        </p:nvGrpSpPr>
        <p:grpSpPr>
          <a:xfrm>
            <a:off x="115206" y="3343133"/>
            <a:ext cx="1102232" cy="605812"/>
            <a:chOff x="518063" y="2373528"/>
            <a:chExt cx="1102232" cy="605812"/>
          </a:xfrm>
        </p:grpSpPr>
        <p:sp>
          <p:nvSpPr>
            <p:cNvPr id="3" name="TextBox 157">
              <a:extLst>
                <a:ext uri="{FF2B5EF4-FFF2-40B4-BE49-F238E27FC236}">
                  <a16:creationId xmlns:a16="http://schemas.microsoft.com/office/drawing/2014/main" id="{1C2C7A5E-8D73-E34B-E2C4-701A4B68B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63" y="2717730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5" name="Picture 17">
              <a:extLst>
                <a:ext uri="{FF2B5EF4-FFF2-40B4-BE49-F238E27FC236}">
                  <a16:creationId xmlns:a16="http://schemas.microsoft.com/office/drawing/2014/main" id="{A9F22B58-D639-4835-91F4-95A29645E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1" y="2373528"/>
              <a:ext cx="236625" cy="34705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DD43FD-3C8C-71FB-F1F7-955BFA847D57}"/>
              </a:ext>
            </a:extLst>
          </p:cNvPr>
          <p:cNvGrpSpPr/>
          <p:nvPr/>
        </p:nvGrpSpPr>
        <p:grpSpPr>
          <a:xfrm>
            <a:off x="77369" y="4711272"/>
            <a:ext cx="1097034" cy="748640"/>
            <a:chOff x="414747" y="4031338"/>
            <a:chExt cx="1097034" cy="748640"/>
          </a:xfrm>
        </p:grpSpPr>
        <p:sp>
          <p:nvSpPr>
            <p:cNvPr id="7" name="TextBox 157">
              <a:extLst>
                <a:ext uri="{FF2B5EF4-FFF2-40B4-BE49-F238E27FC236}">
                  <a16:creationId xmlns:a16="http://schemas.microsoft.com/office/drawing/2014/main" id="{A9B6DC16-42B1-46BA-F01B-CEC06B7C0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47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8" name="Picture 62">
              <a:extLst>
                <a:ext uri="{FF2B5EF4-FFF2-40B4-BE49-F238E27FC236}">
                  <a16:creationId xmlns:a16="http://schemas.microsoft.com/office/drawing/2014/main" id="{D7E9208D-C206-D30E-793C-76EE0ABCF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9" y="4031338"/>
              <a:ext cx="252401" cy="3155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47DA7C-F46D-3FE1-9536-80AC4DE14E1F}"/>
              </a:ext>
            </a:extLst>
          </p:cNvPr>
          <p:cNvGrpSpPr/>
          <p:nvPr/>
        </p:nvGrpSpPr>
        <p:grpSpPr>
          <a:xfrm>
            <a:off x="57594" y="2005928"/>
            <a:ext cx="683142" cy="590426"/>
            <a:chOff x="495057" y="1460915"/>
            <a:chExt cx="683142" cy="590426"/>
          </a:xfrm>
        </p:grpSpPr>
        <p:pic>
          <p:nvPicPr>
            <p:cNvPr id="25" name="Picture 39">
              <a:extLst>
                <a:ext uri="{FF2B5EF4-FFF2-40B4-BE49-F238E27FC236}">
                  <a16:creationId xmlns:a16="http://schemas.microsoft.com/office/drawing/2014/main" id="{45CD7F46-5189-4A0D-B9F3-98B54006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26" name="TextBox 157">
              <a:extLst>
                <a:ext uri="{FF2B5EF4-FFF2-40B4-BE49-F238E27FC236}">
                  <a16:creationId xmlns:a16="http://schemas.microsoft.com/office/drawing/2014/main" id="{56B6325D-82A1-BCAE-11C8-1143CBFDA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2DCBBF-A731-0709-12D7-91FB7F857D9F}"/>
              </a:ext>
            </a:extLst>
          </p:cNvPr>
          <p:cNvGrpSpPr/>
          <p:nvPr/>
        </p:nvGrpSpPr>
        <p:grpSpPr>
          <a:xfrm>
            <a:off x="2308390" y="1967109"/>
            <a:ext cx="1156308" cy="576000"/>
            <a:chOff x="2459474" y="3678353"/>
            <a:chExt cx="1156308" cy="576000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F78C9EB-996E-8A29-6EA9-89262E4736C6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call.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FE9DF4A-F835-DDF2-EA80-A8E6FE70E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C578E4-584B-72B7-D7C7-D2EE292528F9}"/>
              </a:ext>
            </a:extLst>
          </p:cNvPr>
          <p:cNvGrpSpPr/>
          <p:nvPr/>
        </p:nvGrpSpPr>
        <p:grpSpPr>
          <a:xfrm>
            <a:off x="2317075" y="4696626"/>
            <a:ext cx="1156308" cy="576000"/>
            <a:chOff x="4370032" y="2229489"/>
            <a:chExt cx="1156308" cy="576000"/>
          </a:xfrm>
        </p:grpSpPr>
        <p:sp>
          <p:nvSpPr>
            <p:cNvPr id="45" name="Rounded Rectangle 88">
              <a:extLst>
                <a:ext uri="{FF2B5EF4-FFF2-40B4-BE49-F238E27FC236}">
                  <a16:creationId xmlns:a16="http://schemas.microsoft.com/office/drawing/2014/main" id="{3C570B12-1A33-5AD8-8967-0CDC64D0899A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the patient and asks where they are.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7582791-E65C-9B45-3FBD-C798E5E39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B1FC979-BA94-B878-D14F-7EFC17687F3B}"/>
              </a:ext>
            </a:extLst>
          </p:cNvPr>
          <p:cNvGrpSpPr/>
          <p:nvPr/>
        </p:nvGrpSpPr>
        <p:grpSpPr>
          <a:xfrm>
            <a:off x="2313215" y="3328344"/>
            <a:ext cx="1156308" cy="576000"/>
            <a:chOff x="4370032" y="2229489"/>
            <a:chExt cx="1156308" cy="576000"/>
          </a:xfrm>
        </p:grpSpPr>
        <p:sp>
          <p:nvSpPr>
            <p:cNvPr id="60" name="Rounded Rectangle 88">
              <a:extLst>
                <a:ext uri="{FF2B5EF4-FFF2-40B4-BE49-F238E27FC236}">
                  <a16:creationId xmlns:a16="http://schemas.microsoft.com/office/drawing/2014/main" id="{153D4C3B-7E4F-514C-2932-38EB621AD531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Can also call after instead of the doctor.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426B322-9ED0-2A2A-80DC-4E95923A9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73345DD-82A2-3E14-9494-28A4B1EC4BFB}"/>
              </a:ext>
            </a:extLst>
          </p:cNvPr>
          <p:cNvGrpSpPr/>
          <p:nvPr/>
        </p:nvGrpSpPr>
        <p:grpSpPr>
          <a:xfrm>
            <a:off x="3581025" y="1981899"/>
            <a:ext cx="1156308" cy="576000"/>
            <a:chOff x="2459474" y="3678353"/>
            <a:chExt cx="1156308" cy="576000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0CD4167-4B74-01E5-F3F8-F18ACA2E1979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Tells the reason.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2CE4B79-2471-A462-4177-BA5556E9E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B3F9043-CEAC-13E0-EE96-44533F459896}"/>
              </a:ext>
            </a:extLst>
          </p:cNvPr>
          <p:cNvGrpSpPr/>
          <p:nvPr/>
        </p:nvGrpSpPr>
        <p:grpSpPr>
          <a:xfrm>
            <a:off x="3562994" y="3333557"/>
            <a:ext cx="1156308" cy="576000"/>
            <a:chOff x="4370032" y="2229489"/>
            <a:chExt cx="1156308" cy="576000"/>
          </a:xfrm>
        </p:grpSpPr>
        <p:sp>
          <p:nvSpPr>
            <p:cNvPr id="68" name="Rounded Rectangle 88">
              <a:extLst>
                <a:ext uri="{FF2B5EF4-FFF2-40B4-BE49-F238E27FC236}">
                  <a16:creationId xmlns:a16="http://schemas.microsoft.com/office/drawing/2014/main" id="{28C617CA-65AB-90B8-5E03-F89A86FEAE28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Finds out why they didn’t come to the appointment.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0916D6E-E6AD-78AF-30CE-0C60B1890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D1E8229-1097-7ABD-44DF-C2471948BFBC}"/>
              </a:ext>
            </a:extLst>
          </p:cNvPr>
          <p:cNvGrpSpPr/>
          <p:nvPr/>
        </p:nvGrpSpPr>
        <p:grpSpPr>
          <a:xfrm>
            <a:off x="6067458" y="4574331"/>
            <a:ext cx="352669" cy="796202"/>
            <a:chOff x="3438220" y="3405772"/>
            <a:chExt cx="407477" cy="796202"/>
          </a:xfrm>
        </p:grpSpPr>
        <p:cxnSp>
          <p:nvCxnSpPr>
            <p:cNvPr id="71" name="Straight Arrow Connector 40">
              <a:extLst>
                <a:ext uri="{FF2B5EF4-FFF2-40B4-BE49-F238E27FC236}">
                  <a16:creationId xmlns:a16="http://schemas.microsoft.com/office/drawing/2014/main" id="{EB3F33F3-5E84-7705-E808-7EC9FFF93F2E}"/>
                </a:ext>
              </a:extLst>
            </p:cNvPr>
            <p:cNvCxnSpPr>
              <a:cxnSpLocks/>
              <a:stCxn id="73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72" name="Straight Arrow Connector 40">
              <a:extLst>
                <a:ext uri="{FF2B5EF4-FFF2-40B4-BE49-F238E27FC236}">
                  <a16:creationId xmlns:a16="http://schemas.microsoft.com/office/drawing/2014/main" id="{BAD10156-94C3-95AD-61F5-C357972F97F8}"/>
                </a:ext>
              </a:extLst>
            </p:cNvPr>
            <p:cNvCxnSpPr>
              <a:cxnSpLocks/>
              <a:stCxn id="73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69C74C96-19CF-88FC-C246-6A1CF895B6B8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Arrow Connector 40">
              <a:extLst>
                <a:ext uri="{FF2B5EF4-FFF2-40B4-BE49-F238E27FC236}">
                  <a16:creationId xmlns:a16="http://schemas.microsoft.com/office/drawing/2014/main" id="{CA761A2C-149E-CAD2-9119-53FD409A62A4}"/>
                </a:ext>
              </a:extLst>
            </p:cNvPr>
            <p:cNvCxnSpPr>
              <a:cxnSpLocks/>
              <a:endCxn id="73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0B1F01F-4A5E-4169-64E7-A20ABCBB2608}"/>
              </a:ext>
            </a:extLst>
          </p:cNvPr>
          <p:cNvGrpSpPr/>
          <p:nvPr/>
        </p:nvGrpSpPr>
        <p:grpSpPr>
          <a:xfrm>
            <a:off x="7674473" y="4684432"/>
            <a:ext cx="1156308" cy="576000"/>
            <a:chOff x="7202555" y="3239745"/>
            <a:chExt cx="1156308" cy="576000"/>
          </a:xfrm>
        </p:grpSpPr>
        <p:sp>
          <p:nvSpPr>
            <p:cNvPr id="76" name="Rounded Rectangle 88">
              <a:extLst>
                <a:ext uri="{FF2B5EF4-FFF2-40B4-BE49-F238E27FC236}">
                  <a16:creationId xmlns:a16="http://schemas.microsoft.com/office/drawing/2014/main" id="{48FA8A39-6778-A52F-F5DD-436FED7E0309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Requests to book a new contact.</a:t>
              </a:r>
            </a:p>
          </p:txBody>
        </p:sp>
        <p:pic>
          <p:nvPicPr>
            <p:cNvPr id="77" name="Picture 7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D8FFFC3-769A-B2A9-D470-F2A78696B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FAB2980-FE5B-137C-DF69-982D0FB6EBC0}"/>
              </a:ext>
            </a:extLst>
          </p:cNvPr>
          <p:cNvGrpSpPr/>
          <p:nvPr/>
        </p:nvGrpSpPr>
        <p:grpSpPr>
          <a:xfrm>
            <a:off x="7674473" y="3320898"/>
            <a:ext cx="1156308" cy="576000"/>
            <a:chOff x="8430605" y="4106559"/>
            <a:chExt cx="1156308" cy="576000"/>
          </a:xfrm>
        </p:grpSpPr>
        <p:sp>
          <p:nvSpPr>
            <p:cNvPr id="79" name="Rounded Rectangle 88">
              <a:extLst>
                <a:ext uri="{FF2B5EF4-FFF2-40B4-BE49-F238E27FC236}">
                  <a16:creationId xmlns:a16="http://schemas.microsoft.com/office/drawing/2014/main" id="{F9C4C86F-D409-6D70-C58D-C6BDF1FD5244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Books the new contact time.</a:t>
              </a:r>
            </a:p>
          </p:txBody>
        </p:sp>
        <p:pic>
          <p:nvPicPr>
            <p:cNvPr id="80" name="Picture 79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D59C99B-B53C-A6B2-C21D-77D7F4F1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0D08AAD-3F4D-EA47-2243-6C8DF6804DF9}"/>
              </a:ext>
            </a:extLst>
          </p:cNvPr>
          <p:cNvGrpSpPr/>
          <p:nvPr/>
        </p:nvGrpSpPr>
        <p:grpSpPr>
          <a:xfrm>
            <a:off x="8908828" y="3313287"/>
            <a:ext cx="1156308" cy="576000"/>
            <a:chOff x="4593667" y="4778391"/>
            <a:chExt cx="1156308" cy="576000"/>
          </a:xfrm>
        </p:grpSpPr>
        <p:sp>
          <p:nvSpPr>
            <p:cNvPr id="88" name="Rounded Rectangle 88">
              <a:extLst>
                <a:ext uri="{FF2B5EF4-FFF2-40B4-BE49-F238E27FC236}">
                  <a16:creationId xmlns:a16="http://schemas.microsoft.com/office/drawing/2014/main" id="{7784D5EF-1765-089C-9EA8-3C308A45824F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details. 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048F19F0-2232-9142-FC58-BF3052016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BFC4358-59FF-1735-1417-8AF7F5FA2358}"/>
              </a:ext>
            </a:extLst>
          </p:cNvPr>
          <p:cNvGrpSpPr/>
          <p:nvPr/>
        </p:nvGrpSpPr>
        <p:grpSpPr>
          <a:xfrm>
            <a:off x="8911339" y="1976081"/>
            <a:ext cx="1156308" cy="576000"/>
            <a:chOff x="4797477" y="919201"/>
            <a:chExt cx="1156308" cy="576000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6C8EB172-3106-05A1-680C-9A8D99983955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the new contact details.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33F230A3-041E-EDFF-ACE4-08AEF45AD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cxnSp>
        <p:nvCxnSpPr>
          <p:cNvPr id="93" name="Straight Arrow Connector 11">
            <a:extLst>
              <a:ext uri="{FF2B5EF4-FFF2-40B4-BE49-F238E27FC236}">
                <a16:creationId xmlns:a16="http://schemas.microsoft.com/office/drawing/2014/main" id="{6D9ECB7B-0C5E-5155-0852-895BA4E55EFC}"/>
              </a:ext>
            </a:extLst>
          </p:cNvPr>
          <p:cNvCxnSpPr>
            <a:cxnSpLocks/>
            <a:stCxn id="76" idx="0"/>
            <a:endCxn id="79" idx="2"/>
          </p:cNvCxnSpPr>
          <p:nvPr/>
        </p:nvCxnSpPr>
        <p:spPr>
          <a:xfrm flipV="1">
            <a:off x="8252627" y="3896898"/>
            <a:ext cx="0" cy="78753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96" name="Straight Arrow Connector 11">
            <a:extLst>
              <a:ext uri="{FF2B5EF4-FFF2-40B4-BE49-F238E27FC236}">
                <a16:creationId xmlns:a16="http://schemas.microsoft.com/office/drawing/2014/main" id="{2C52C737-67CD-2FAA-E117-12F9EC291085}"/>
              </a:ext>
            </a:extLst>
          </p:cNvPr>
          <p:cNvCxnSpPr>
            <a:cxnSpLocks/>
            <a:stCxn id="88" idx="0"/>
            <a:endCxn id="91" idx="2"/>
          </p:cNvCxnSpPr>
          <p:nvPr/>
        </p:nvCxnSpPr>
        <p:spPr>
          <a:xfrm flipV="1">
            <a:off x="9486982" y="2552081"/>
            <a:ext cx="2511" cy="76120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DACF7A2-1D16-12C6-800B-88A4C928C022}"/>
              </a:ext>
            </a:extLst>
          </p:cNvPr>
          <p:cNvGrpSpPr/>
          <p:nvPr/>
        </p:nvGrpSpPr>
        <p:grpSpPr>
          <a:xfrm>
            <a:off x="10442924" y="5126812"/>
            <a:ext cx="1173843" cy="576000"/>
            <a:chOff x="4656342" y="3239745"/>
            <a:chExt cx="1173843" cy="576000"/>
          </a:xfrm>
        </p:grpSpPr>
        <p:sp>
          <p:nvSpPr>
            <p:cNvPr id="101" name="Rounded Rectangle 88">
              <a:extLst>
                <a:ext uri="{FF2B5EF4-FFF2-40B4-BE49-F238E27FC236}">
                  <a16:creationId xmlns:a16="http://schemas.microsoft.com/office/drawing/2014/main" id="{1C0D68EB-2CE9-7B35-E7F7-FE92B436362D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Receives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209A2B5B-5A50-1832-18CB-EAEE10980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CB61E80-3D8F-2DB7-C90E-2F8BF236FA42}"/>
              </a:ext>
            </a:extLst>
          </p:cNvPr>
          <p:cNvGrpSpPr/>
          <p:nvPr/>
        </p:nvGrpSpPr>
        <p:grpSpPr>
          <a:xfrm>
            <a:off x="10438452" y="2308354"/>
            <a:ext cx="1178316" cy="576000"/>
            <a:chOff x="4634336" y="1993115"/>
            <a:chExt cx="1178316" cy="576000"/>
          </a:xfrm>
        </p:grpSpPr>
        <p:sp>
          <p:nvSpPr>
            <p:cNvPr id="104" name="Rounded Rectangle 88">
              <a:extLst>
                <a:ext uri="{FF2B5EF4-FFF2-40B4-BE49-F238E27FC236}">
                  <a16:creationId xmlns:a16="http://schemas.microsoft.com/office/drawing/2014/main" id="{3F0C692A-26B3-7A4D-9E9E-608B69350ED4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KC specialist. </a:t>
              </a: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BF5E8718-8B8F-D263-8F0B-E1CDAFFBD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AE93667-CA53-D86B-8467-619903706F05}"/>
              </a:ext>
            </a:extLst>
          </p:cNvPr>
          <p:cNvGrpSpPr/>
          <p:nvPr/>
        </p:nvGrpSpPr>
        <p:grpSpPr>
          <a:xfrm>
            <a:off x="10790044" y="1552793"/>
            <a:ext cx="1156308" cy="576000"/>
            <a:chOff x="2459474" y="3678353"/>
            <a:chExt cx="1156308" cy="576000"/>
          </a:xfrm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245EDAF9-70E6-D74B-7EED-444B208183E4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call.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3D9EED6-8CC5-EB93-B7B8-2BF807BF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cxnSp>
        <p:nvCxnSpPr>
          <p:cNvPr id="121" name="Straight Arrow Connector 11">
            <a:extLst>
              <a:ext uri="{FF2B5EF4-FFF2-40B4-BE49-F238E27FC236}">
                <a16:creationId xmlns:a16="http://schemas.microsoft.com/office/drawing/2014/main" id="{27FEE000-22A9-99B0-25E2-49FD43A680CF}"/>
              </a:ext>
            </a:extLst>
          </p:cNvPr>
          <p:cNvCxnSpPr>
            <a:cxnSpLocks/>
          </p:cNvCxnSpPr>
          <p:nvPr/>
        </p:nvCxnSpPr>
        <p:spPr>
          <a:xfrm>
            <a:off x="10697370" y="2885500"/>
            <a:ext cx="2237" cy="225709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E521768-FC5C-0711-E7EE-5F9D5DC736DA}"/>
              </a:ext>
            </a:extLst>
          </p:cNvPr>
          <p:cNvGrpSpPr/>
          <p:nvPr/>
        </p:nvGrpSpPr>
        <p:grpSpPr>
          <a:xfrm>
            <a:off x="10803321" y="4331983"/>
            <a:ext cx="1156308" cy="576000"/>
            <a:chOff x="4370032" y="2229489"/>
            <a:chExt cx="1156308" cy="576000"/>
          </a:xfrm>
        </p:grpSpPr>
        <p:sp>
          <p:nvSpPr>
            <p:cNvPr id="110" name="Rounded Rectangle 88">
              <a:extLst>
                <a:ext uri="{FF2B5EF4-FFF2-40B4-BE49-F238E27FC236}">
                  <a16:creationId xmlns:a16="http://schemas.microsoft.com/office/drawing/2014/main" id="{F5F76851-4AEF-0A1C-1816-8FF33D90C0E8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Calls patient and tells the situation.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1216DC5-223A-DCB5-7F8B-412675D45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id="{4606CC17-93B2-934B-411C-D15C489F35C1}"/>
              </a:ext>
            </a:extLst>
          </p:cNvPr>
          <p:cNvSpPr/>
          <p:nvPr/>
        </p:nvSpPr>
        <p:spPr>
          <a:xfrm>
            <a:off x="10153094" y="330946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Documents in the register if the type of reception changes.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9809EC2-87DB-540A-57D5-9674104E3B09}"/>
              </a:ext>
            </a:extLst>
          </p:cNvPr>
          <p:cNvGrpSpPr/>
          <p:nvPr/>
        </p:nvGrpSpPr>
        <p:grpSpPr>
          <a:xfrm>
            <a:off x="10083548" y="1855082"/>
            <a:ext cx="706494" cy="814585"/>
            <a:chOff x="3438220" y="3387389"/>
            <a:chExt cx="816290" cy="814585"/>
          </a:xfrm>
        </p:grpSpPr>
        <p:cxnSp>
          <p:nvCxnSpPr>
            <p:cNvPr id="130" name="Straight Arrow Connector 40">
              <a:extLst>
                <a:ext uri="{FF2B5EF4-FFF2-40B4-BE49-F238E27FC236}">
                  <a16:creationId xmlns:a16="http://schemas.microsoft.com/office/drawing/2014/main" id="{68BED6A5-9667-3E5B-E04F-021DB3D0A952}"/>
                </a:ext>
              </a:extLst>
            </p:cNvPr>
            <p:cNvCxnSpPr>
              <a:cxnSpLocks/>
              <a:stCxn id="132" idx="0"/>
              <a:endCxn id="107" idx="1"/>
            </p:cNvCxnSpPr>
            <p:nvPr/>
          </p:nvCxnSpPr>
          <p:spPr>
            <a:xfrm rot="5400000" flipH="1" flipV="1">
              <a:off x="3796475" y="3281389"/>
              <a:ext cx="352036" cy="564035"/>
            </a:xfrm>
            <a:prstGeom prst="bentConnector2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131" name="Straight Arrow Connector 40">
              <a:extLst>
                <a:ext uri="{FF2B5EF4-FFF2-40B4-BE49-F238E27FC236}">
                  <a16:creationId xmlns:a16="http://schemas.microsoft.com/office/drawing/2014/main" id="{79E23785-8D55-A934-DE4A-ED3AD443C5B7}"/>
                </a:ext>
              </a:extLst>
            </p:cNvPr>
            <p:cNvCxnSpPr>
              <a:cxnSpLocks/>
              <a:stCxn id="132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132" name="Diamond 131">
              <a:extLst>
                <a:ext uri="{FF2B5EF4-FFF2-40B4-BE49-F238E27FC236}">
                  <a16:creationId xmlns:a16="http://schemas.microsoft.com/office/drawing/2014/main" id="{0F972468-4A4A-6D9F-C390-F8627BAB9226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33" name="Straight Arrow Connector 40">
              <a:extLst>
                <a:ext uri="{FF2B5EF4-FFF2-40B4-BE49-F238E27FC236}">
                  <a16:creationId xmlns:a16="http://schemas.microsoft.com/office/drawing/2014/main" id="{FBD72382-056C-72A7-3CB3-5998B9F1C207}"/>
                </a:ext>
              </a:extLst>
            </p:cNvPr>
            <p:cNvCxnSpPr>
              <a:cxnSpLocks/>
              <a:endCxn id="132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5785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C864D5-99D8-8617-70A1-3DF66DBCEF28}"/>
              </a:ext>
            </a:extLst>
          </p:cNvPr>
          <p:cNvSpPr txBox="1">
            <a:spLocks/>
          </p:cNvSpPr>
          <p:nvPr/>
        </p:nvSpPr>
        <p:spPr>
          <a:xfrm>
            <a:off x="972252" y="1453943"/>
            <a:ext cx="4641570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About the case study</a:t>
            </a:r>
          </a:p>
          <a:p>
            <a:r>
              <a:rPr lang="en-GB" sz="2000" dirty="0"/>
              <a:t>Visuals/Diagrams/Content</a:t>
            </a:r>
          </a:p>
          <a:p>
            <a:r>
              <a:rPr lang="en-GB" sz="2000" dirty="0"/>
              <a:t>More information</a:t>
            </a:r>
          </a:p>
        </p:txBody>
      </p:sp>
      <p:pic>
        <p:nvPicPr>
          <p:cNvPr id="13" name="Picture 12" descr="Logo UiO - NIFRO">
            <a:extLst>
              <a:ext uri="{FF2B5EF4-FFF2-40B4-BE49-F238E27FC236}">
                <a16:creationId xmlns:a16="http://schemas.microsoft.com/office/drawing/2014/main" id="{2E36FCA5-517E-FB1C-B5B3-6FBEC28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84" y="6053636"/>
            <a:ext cx="1342191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alto-universitetets tekniska högskola – Wikipedia">
            <a:extLst>
              <a:ext uri="{FF2B5EF4-FFF2-40B4-BE49-F238E27FC236}">
                <a16:creationId xmlns:a16="http://schemas.microsoft.com/office/drawing/2014/main" id="{671D2AF3-950F-3E36-782D-E031EF3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5903270"/>
            <a:ext cx="1104094" cy="8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NTEF logo-blue-PNG (002) - Sinpro">
            <a:extLst>
              <a:ext uri="{FF2B5EF4-FFF2-40B4-BE49-F238E27FC236}">
                <a16:creationId xmlns:a16="http://schemas.microsoft.com/office/drawing/2014/main" id="{967F50DC-6AC0-C03A-8E11-DD2C4B56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8398" r="3280" b="29522"/>
          <a:stretch/>
        </p:blipFill>
        <p:spPr bwMode="auto">
          <a:xfrm>
            <a:off x="6273792" y="6053636"/>
            <a:ext cx="2626794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5A432A-7387-5344-E2A7-879538C6B056}"/>
              </a:ext>
            </a:extLst>
          </p:cNvPr>
          <p:cNvSpPr txBox="1">
            <a:spLocks/>
          </p:cNvSpPr>
          <p:nvPr/>
        </p:nvSpPr>
        <p:spPr>
          <a:xfrm>
            <a:off x="6353800" y="630544"/>
            <a:ext cx="413093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About</a:t>
            </a:r>
            <a:endParaRPr lang="nb-NO" sz="40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9AF8891-86AC-0A1A-CC76-0E99C4AFD889}"/>
              </a:ext>
            </a:extLst>
          </p:cNvPr>
          <p:cNvSpPr txBox="1">
            <a:spLocks/>
          </p:cNvSpPr>
          <p:nvPr/>
        </p:nvSpPr>
        <p:spPr>
          <a:xfrm>
            <a:off x="6353799" y="1453943"/>
            <a:ext cx="5175055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This document is part of the Pathway Toolbox </a:t>
            </a:r>
            <a:r>
              <a:rPr lang="en-GB" sz="2000" dirty="0">
                <a:hlinkClick r:id="rId5"/>
              </a:rPr>
              <a:t>www.cjml.no/health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Developed within the Pathway research project (2021–2025) </a:t>
            </a:r>
          </a:p>
          <a:p>
            <a:pPr marL="0" indent="0">
              <a:buNone/>
            </a:pPr>
            <a:r>
              <a:rPr lang="en-GB" sz="2000" b="1" dirty="0"/>
              <a:t>Project partners: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SINTEF Digital,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University of Oslo,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Aalto University, Finland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Funded by:</a:t>
            </a:r>
          </a:p>
          <a:p>
            <a:pPr marL="0" indent="0">
              <a:buNone/>
            </a:pPr>
            <a:r>
              <a:rPr lang="en-GB" sz="2000" dirty="0"/>
              <a:t>The Research Council of Norway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2D5DBE-F197-D6A8-5D05-6EFB80242C87}"/>
              </a:ext>
            </a:extLst>
          </p:cNvPr>
          <p:cNvSpPr txBox="1">
            <a:spLocks/>
          </p:cNvSpPr>
          <p:nvPr/>
        </p:nvSpPr>
        <p:spPr>
          <a:xfrm>
            <a:off x="845105" y="630544"/>
            <a:ext cx="386383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Content</a:t>
            </a:r>
            <a:endParaRPr lang="nb-NO" sz="40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25D740-42FD-EF1F-D1FE-A03319828A8C}"/>
              </a:ext>
            </a:extLst>
          </p:cNvPr>
          <p:cNvSpPr/>
          <p:nvPr/>
        </p:nvSpPr>
        <p:spPr>
          <a:xfrm>
            <a:off x="5754504" y="0"/>
            <a:ext cx="107913" cy="6858000"/>
          </a:xfrm>
          <a:prstGeom prst="rect">
            <a:avLst/>
          </a:prstGeom>
          <a:solidFill>
            <a:srgbClr val="2AA96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Picture 2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08E4F2-62C4-2161-3E6D-8BF9FEF23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" y="5848652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9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32611" y="1700579"/>
            <a:ext cx="11886826" cy="1644329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28064" y="3522681"/>
            <a:ext cx="11886828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64" y="1271313"/>
            <a:ext cx="11896384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The patient needs help or support services.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128065" y="4627761"/>
            <a:ext cx="11886827" cy="93401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88">
            <a:extLst>
              <a:ext uri="{FF2B5EF4-FFF2-40B4-BE49-F238E27FC236}">
                <a16:creationId xmlns:a16="http://schemas.microsoft.com/office/drawing/2014/main" id="{9C64E860-DC91-6944-96D2-EC999F969204}"/>
              </a:ext>
            </a:extLst>
          </p:cNvPr>
          <p:cNvSpPr/>
          <p:nvPr/>
        </p:nvSpPr>
        <p:spPr>
          <a:xfrm>
            <a:off x="1350737" y="2576612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Needs additional support later.</a:t>
            </a:r>
          </a:p>
        </p:txBody>
      </p: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4A306E10-77FA-1D93-7DBE-7BFD48451164}"/>
              </a:ext>
            </a:extLst>
          </p:cNvPr>
          <p:cNvCxnSpPr>
            <a:cxnSpLocks/>
          </p:cNvCxnSpPr>
          <p:nvPr/>
        </p:nvCxnSpPr>
        <p:spPr>
          <a:xfrm>
            <a:off x="4544947" y="3152612"/>
            <a:ext cx="0" cy="52561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6" name="Straight Arrow Connector 11">
            <a:extLst>
              <a:ext uri="{FF2B5EF4-FFF2-40B4-BE49-F238E27FC236}">
                <a16:creationId xmlns:a16="http://schemas.microsoft.com/office/drawing/2014/main" id="{BE77D24B-9F49-19F6-29C0-95728C844EA5}"/>
              </a:ext>
            </a:extLst>
          </p:cNvPr>
          <p:cNvCxnSpPr>
            <a:cxnSpLocks/>
            <a:stCxn id="71" idx="2"/>
            <a:endCxn id="74" idx="0"/>
          </p:cNvCxnSpPr>
          <p:nvPr/>
        </p:nvCxnSpPr>
        <p:spPr>
          <a:xfrm>
            <a:off x="7112274" y="2789247"/>
            <a:ext cx="0" cy="88676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2" name="Straight Arrow Connector 11">
            <a:extLst>
              <a:ext uri="{FF2B5EF4-FFF2-40B4-BE49-F238E27FC236}">
                <a16:creationId xmlns:a16="http://schemas.microsoft.com/office/drawing/2014/main" id="{C0C5B4A4-FF9D-C892-327A-8240DB90318E}"/>
              </a:ext>
            </a:extLst>
          </p:cNvPr>
          <p:cNvCxnSpPr>
            <a:cxnSpLocks/>
            <a:stCxn id="60" idx="0"/>
            <a:endCxn id="66" idx="2"/>
          </p:cNvCxnSpPr>
          <p:nvPr/>
        </p:nvCxnSpPr>
        <p:spPr>
          <a:xfrm flipV="1">
            <a:off x="5842227" y="2789247"/>
            <a:ext cx="1" cy="88676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3" name="Rounded Rectangle 88">
            <a:extLst>
              <a:ext uri="{FF2B5EF4-FFF2-40B4-BE49-F238E27FC236}">
                <a16:creationId xmlns:a16="http://schemas.microsoft.com/office/drawing/2014/main" id="{D8D67439-E8A9-B290-B6A9-A6A08F422484}"/>
              </a:ext>
            </a:extLst>
          </p:cNvPr>
          <p:cNvSpPr/>
          <p:nvPr/>
        </p:nvSpPr>
        <p:spPr>
          <a:xfrm>
            <a:off x="1336167" y="1878499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Goes to the first appointment.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F848C4-737A-DB42-3B1D-596E5A46CF3E}"/>
              </a:ext>
            </a:extLst>
          </p:cNvPr>
          <p:cNvGrpSpPr/>
          <p:nvPr/>
        </p:nvGrpSpPr>
        <p:grpSpPr>
          <a:xfrm>
            <a:off x="227198" y="3760166"/>
            <a:ext cx="1102232" cy="605812"/>
            <a:chOff x="518063" y="2373528"/>
            <a:chExt cx="1102232" cy="605812"/>
          </a:xfrm>
        </p:grpSpPr>
        <p:sp>
          <p:nvSpPr>
            <p:cNvPr id="3" name="TextBox 157">
              <a:extLst>
                <a:ext uri="{FF2B5EF4-FFF2-40B4-BE49-F238E27FC236}">
                  <a16:creationId xmlns:a16="http://schemas.microsoft.com/office/drawing/2014/main" id="{F4C09533-C7B5-F607-E9E5-DE2ED7A53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63" y="2717730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4" name="Picture 17">
              <a:extLst>
                <a:ext uri="{FF2B5EF4-FFF2-40B4-BE49-F238E27FC236}">
                  <a16:creationId xmlns:a16="http://schemas.microsoft.com/office/drawing/2014/main" id="{EA3F56F9-0D5E-06FE-399E-8961D94C9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1" y="2373528"/>
              <a:ext cx="236625" cy="34705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4626F27-30A0-072D-E03A-16DF8B1406E2}"/>
              </a:ext>
            </a:extLst>
          </p:cNvPr>
          <p:cNvGrpSpPr/>
          <p:nvPr/>
        </p:nvGrpSpPr>
        <p:grpSpPr>
          <a:xfrm>
            <a:off x="177108" y="4787820"/>
            <a:ext cx="1097034" cy="748640"/>
            <a:chOff x="414747" y="4031338"/>
            <a:chExt cx="1097034" cy="748640"/>
          </a:xfrm>
        </p:grpSpPr>
        <p:sp>
          <p:nvSpPr>
            <p:cNvPr id="6" name="TextBox 157">
              <a:extLst>
                <a:ext uri="{FF2B5EF4-FFF2-40B4-BE49-F238E27FC236}">
                  <a16:creationId xmlns:a16="http://schemas.microsoft.com/office/drawing/2014/main" id="{69C392A6-6416-2246-3C34-FB32027B0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47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7" name="Picture 62">
              <a:extLst>
                <a:ext uri="{FF2B5EF4-FFF2-40B4-BE49-F238E27FC236}">
                  <a16:creationId xmlns:a16="http://schemas.microsoft.com/office/drawing/2014/main" id="{F28DDBC6-2FFE-5A77-EE9C-ED3E47AB0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9" y="4031338"/>
              <a:ext cx="252401" cy="3155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DB9BBC6-824A-AD9A-6285-8460D428549D}"/>
              </a:ext>
            </a:extLst>
          </p:cNvPr>
          <p:cNvGrpSpPr/>
          <p:nvPr/>
        </p:nvGrpSpPr>
        <p:grpSpPr>
          <a:xfrm>
            <a:off x="138571" y="2319056"/>
            <a:ext cx="683142" cy="590426"/>
            <a:chOff x="495057" y="1460915"/>
            <a:chExt cx="683142" cy="590426"/>
          </a:xfrm>
        </p:grpSpPr>
        <p:pic>
          <p:nvPicPr>
            <p:cNvPr id="9" name="Picture 39">
              <a:extLst>
                <a:ext uri="{FF2B5EF4-FFF2-40B4-BE49-F238E27FC236}">
                  <a16:creationId xmlns:a16="http://schemas.microsoft.com/office/drawing/2014/main" id="{88D55C71-AEBA-A676-484B-4B368B038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10" name="TextBox 157">
              <a:extLst>
                <a:ext uri="{FF2B5EF4-FFF2-40B4-BE49-F238E27FC236}">
                  <a16:creationId xmlns:a16="http://schemas.microsoft.com/office/drawing/2014/main" id="{D9F4F1E5-D502-A229-11BB-9B728BB96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E8BD1D-1D76-CF40-FF3C-3A1F983D17B7}"/>
              </a:ext>
            </a:extLst>
          </p:cNvPr>
          <p:cNvGrpSpPr/>
          <p:nvPr/>
        </p:nvGrpSpPr>
        <p:grpSpPr>
          <a:xfrm>
            <a:off x="3928776" y="3676011"/>
            <a:ext cx="1173843" cy="576000"/>
            <a:chOff x="4656342" y="3239745"/>
            <a:chExt cx="1173843" cy="576000"/>
          </a:xfrm>
        </p:grpSpPr>
        <p:sp>
          <p:nvSpPr>
            <p:cNvPr id="12" name="Rounded Rectangle 88">
              <a:extLst>
                <a:ext uri="{FF2B5EF4-FFF2-40B4-BE49-F238E27FC236}">
                  <a16:creationId xmlns:a16="http://schemas.microsoft.com/office/drawing/2014/main" id="{3DB86C7E-08AF-8E0E-9586-5A6811084A60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L</a:t>
              </a:r>
              <a:r>
                <a:rPr lang="en-GB" sz="900" b="0" i="0" dirty="0">
                  <a:effectLst/>
                </a:rPr>
                <a:t>istens for the need for help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966F16-4F5A-192C-0182-2EEEBCDE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B2856B-826F-96BE-D5F1-503E1FDA0576}"/>
              </a:ext>
            </a:extLst>
          </p:cNvPr>
          <p:cNvGrpSpPr/>
          <p:nvPr/>
        </p:nvGrpSpPr>
        <p:grpSpPr>
          <a:xfrm>
            <a:off x="3928776" y="2580283"/>
            <a:ext cx="1178316" cy="576000"/>
            <a:chOff x="4634336" y="1993115"/>
            <a:chExt cx="1178316" cy="576000"/>
          </a:xfrm>
        </p:grpSpPr>
        <p:sp>
          <p:nvSpPr>
            <p:cNvPr id="15" name="Rounded Rectangle 88">
              <a:extLst>
                <a:ext uri="{FF2B5EF4-FFF2-40B4-BE49-F238E27FC236}">
                  <a16:creationId xmlns:a16="http://schemas.microsoft.com/office/drawing/2014/main" id="{36CE7B0A-B6C6-55E5-33BC-65DE21A75E70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Contacts the nursing staff.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6FA2AE-DEB9-7CB0-9871-C829405FC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AA4F55-F6E7-4C6B-F4FB-205C5D2EAE28}"/>
              </a:ext>
            </a:extLst>
          </p:cNvPr>
          <p:cNvGrpSpPr/>
          <p:nvPr/>
        </p:nvGrpSpPr>
        <p:grpSpPr>
          <a:xfrm>
            <a:off x="2699580" y="1873117"/>
            <a:ext cx="1178316" cy="576000"/>
            <a:chOff x="4634336" y="1993115"/>
            <a:chExt cx="1178316" cy="576000"/>
          </a:xfrm>
        </p:grpSpPr>
        <p:sp>
          <p:nvSpPr>
            <p:cNvPr id="21" name="Rounded Rectangle 88">
              <a:extLst>
                <a:ext uri="{FF2B5EF4-FFF2-40B4-BE49-F238E27FC236}">
                  <a16:creationId xmlns:a16="http://schemas.microsoft.com/office/drawing/2014/main" id="{75E85B24-D5C0-A428-E543-9F8CC2888AAE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Needs additional support, asks for it in the meeting.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A19A5E-9E50-B2F6-222C-11D96BE3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B7A6FA-3BA4-26F2-9E41-855051B6EF1D}"/>
              </a:ext>
            </a:extLst>
          </p:cNvPr>
          <p:cNvGrpSpPr/>
          <p:nvPr/>
        </p:nvGrpSpPr>
        <p:grpSpPr>
          <a:xfrm>
            <a:off x="2708049" y="4805258"/>
            <a:ext cx="1173843" cy="576000"/>
            <a:chOff x="4656342" y="3239745"/>
            <a:chExt cx="1173843" cy="576000"/>
          </a:xfrm>
        </p:grpSpPr>
        <p:sp>
          <p:nvSpPr>
            <p:cNvPr id="26" name="Rounded Rectangle 88">
              <a:extLst>
                <a:ext uri="{FF2B5EF4-FFF2-40B4-BE49-F238E27FC236}">
                  <a16:creationId xmlns:a16="http://schemas.microsoft.com/office/drawing/2014/main" id="{702EF950-4BCB-23A0-3C46-919DC5B36DFF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Tells about the support options already at the first meeting.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2F6DEB2-F8A1-2534-C8A4-755571CE5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cxnSp>
        <p:nvCxnSpPr>
          <p:cNvPr id="28" name="Straight Arrow Connector 11">
            <a:extLst>
              <a:ext uri="{FF2B5EF4-FFF2-40B4-BE49-F238E27FC236}">
                <a16:creationId xmlns:a16="http://schemas.microsoft.com/office/drawing/2014/main" id="{476F2A5E-5F67-F1E3-768E-946EA38703CB}"/>
              </a:ext>
            </a:extLst>
          </p:cNvPr>
          <p:cNvCxnSpPr>
            <a:cxnSpLocks/>
          </p:cNvCxnSpPr>
          <p:nvPr/>
        </p:nvCxnSpPr>
        <p:spPr>
          <a:xfrm>
            <a:off x="3238846" y="2449117"/>
            <a:ext cx="6233" cy="235614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9" name="Straight Arrow Connector 11">
            <a:extLst>
              <a:ext uri="{FF2B5EF4-FFF2-40B4-BE49-F238E27FC236}">
                <a16:creationId xmlns:a16="http://schemas.microsoft.com/office/drawing/2014/main" id="{636ED708-33B1-C383-C2F6-776F87531F34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2858054" y="2912357"/>
            <a:ext cx="1508612" cy="632834"/>
          </a:xfrm>
          <a:prstGeom prst="bentConnector2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FB2907-D833-15CB-807B-2B7636F87311}"/>
              </a:ext>
            </a:extLst>
          </p:cNvPr>
          <p:cNvGrpSpPr/>
          <p:nvPr/>
        </p:nvGrpSpPr>
        <p:grpSpPr>
          <a:xfrm>
            <a:off x="5255305" y="3676011"/>
            <a:ext cx="1173843" cy="584094"/>
            <a:chOff x="4634336" y="1985021"/>
            <a:chExt cx="1173843" cy="584094"/>
          </a:xfrm>
        </p:grpSpPr>
        <p:sp>
          <p:nvSpPr>
            <p:cNvPr id="60" name="Rounded Rectangle 88">
              <a:extLst>
                <a:ext uri="{FF2B5EF4-FFF2-40B4-BE49-F238E27FC236}">
                  <a16:creationId xmlns:a16="http://schemas.microsoft.com/office/drawing/2014/main" id="{3B4DAE3A-78F0-AC6E-343C-1462BFC21E27}"/>
                </a:ext>
              </a:extLst>
            </p:cNvPr>
            <p:cNvSpPr/>
            <p:nvPr/>
          </p:nvSpPr>
          <p:spPr>
            <a:xfrm>
              <a:off x="4634336" y="1985021"/>
              <a:ext cx="1173843" cy="584094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Suggests alternatives, e.g. about the </a:t>
              </a:r>
              <a:r>
                <a:rPr lang="en-GB" sz="900" dirty="0" err="1"/>
                <a:t>PhycSOS</a:t>
              </a:r>
              <a:endParaRPr lang="en-GB" sz="900" dirty="0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7A8B8AB-F88F-069A-6F0D-BB307F044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1EE5977-BEAB-BE94-7C23-A95125E0A012}"/>
              </a:ext>
            </a:extLst>
          </p:cNvPr>
          <p:cNvGrpSpPr/>
          <p:nvPr/>
        </p:nvGrpSpPr>
        <p:grpSpPr>
          <a:xfrm>
            <a:off x="5255306" y="2213247"/>
            <a:ext cx="1173843" cy="576000"/>
            <a:chOff x="4656342" y="3239745"/>
            <a:chExt cx="1173843" cy="576000"/>
          </a:xfrm>
        </p:grpSpPr>
        <p:sp>
          <p:nvSpPr>
            <p:cNvPr id="66" name="Rounded Rectangle 88">
              <a:extLst>
                <a:ext uri="{FF2B5EF4-FFF2-40B4-BE49-F238E27FC236}">
                  <a16:creationId xmlns:a16="http://schemas.microsoft.com/office/drawing/2014/main" id="{FF3CFABA-CB00-89F2-5D99-8E8D69A236BE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Hears from different parties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0A47D5E-EE51-78C8-5556-1173032F0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C3042B8-847B-65E6-F1E0-EEE1A9B6B819}"/>
              </a:ext>
            </a:extLst>
          </p:cNvPr>
          <p:cNvGrpSpPr/>
          <p:nvPr/>
        </p:nvGrpSpPr>
        <p:grpSpPr>
          <a:xfrm>
            <a:off x="6523116" y="2213247"/>
            <a:ext cx="1178316" cy="576000"/>
            <a:chOff x="4634336" y="1993115"/>
            <a:chExt cx="1178316" cy="576000"/>
          </a:xfrm>
        </p:grpSpPr>
        <p:sp>
          <p:nvSpPr>
            <p:cNvPr id="71" name="Rounded Rectangle 88">
              <a:extLst>
                <a:ext uri="{FF2B5EF4-FFF2-40B4-BE49-F238E27FC236}">
                  <a16:creationId xmlns:a16="http://schemas.microsoft.com/office/drawing/2014/main" id="{DCBEA2BA-7253-20C7-61BC-E18DA951DCDF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Asks for referral to </a:t>
              </a:r>
              <a:r>
                <a:rPr lang="en-GB" sz="900" dirty="0" err="1"/>
                <a:t>PhycSOS</a:t>
              </a:r>
              <a:r>
                <a:rPr lang="en-GB" sz="900" dirty="0"/>
                <a:t>.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4EF2A7E-3C76-54B8-DBA7-41DA7FD99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C4F24C2-FC5E-A246-69EA-A682E2DE3007}"/>
              </a:ext>
            </a:extLst>
          </p:cNvPr>
          <p:cNvGrpSpPr/>
          <p:nvPr/>
        </p:nvGrpSpPr>
        <p:grpSpPr>
          <a:xfrm>
            <a:off x="6525352" y="3676011"/>
            <a:ext cx="1173843" cy="576000"/>
            <a:chOff x="4656342" y="3239745"/>
            <a:chExt cx="1173843" cy="576000"/>
          </a:xfrm>
        </p:grpSpPr>
        <p:sp>
          <p:nvSpPr>
            <p:cNvPr id="74" name="Rounded Rectangle 88">
              <a:extLst>
                <a:ext uri="{FF2B5EF4-FFF2-40B4-BE49-F238E27FC236}">
                  <a16:creationId xmlns:a16="http://schemas.microsoft.com/office/drawing/2014/main" id="{32C7F67E-2B36-009D-0673-D10DAD377227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Handles the referral.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77FEBE9-45F0-47F7-C3D4-28D085ED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A99FDB4-B25D-388E-87E6-A4FA14E2292D}"/>
              </a:ext>
            </a:extLst>
          </p:cNvPr>
          <p:cNvGrpSpPr/>
          <p:nvPr/>
        </p:nvGrpSpPr>
        <p:grpSpPr>
          <a:xfrm>
            <a:off x="7812411" y="3676011"/>
            <a:ext cx="1156308" cy="576000"/>
            <a:chOff x="7202555" y="3239745"/>
            <a:chExt cx="1156308" cy="576000"/>
          </a:xfrm>
        </p:grpSpPr>
        <p:sp>
          <p:nvSpPr>
            <p:cNvPr id="77" name="Rounded Rectangle 88">
              <a:extLst>
                <a:ext uri="{FF2B5EF4-FFF2-40B4-BE49-F238E27FC236}">
                  <a16:creationId xmlns:a16="http://schemas.microsoft.com/office/drawing/2014/main" id="{1DE03FE3-4963-63DD-D96C-44128EBFE434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Requests to make the referral.</a:t>
              </a:r>
            </a:p>
          </p:txBody>
        </p:sp>
        <p:pic>
          <p:nvPicPr>
            <p:cNvPr id="78" name="Picture 7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A450F8F-EDF1-63F8-238F-1970AFE9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BA562D-1AF3-F2B8-3BCC-A8BD6FCECEE9}"/>
              </a:ext>
            </a:extLst>
          </p:cNvPr>
          <p:cNvGrpSpPr/>
          <p:nvPr/>
        </p:nvGrpSpPr>
        <p:grpSpPr>
          <a:xfrm>
            <a:off x="7812411" y="4795734"/>
            <a:ext cx="1156308" cy="576000"/>
            <a:chOff x="8430605" y="4106559"/>
            <a:chExt cx="1156308" cy="576000"/>
          </a:xfrm>
        </p:grpSpPr>
        <p:sp>
          <p:nvSpPr>
            <p:cNvPr id="80" name="Rounded Rectangle 88">
              <a:extLst>
                <a:ext uri="{FF2B5EF4-FFF2-40B4-BE49-F238E27FC236}">
                  <a16:creationId xmlns:a16="http://schemas.microsoft.com/office/drawing/2014/main" id="{1C01A935-5261-F71B-C9DF-B27EF33301B0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Makes the referral.</a:t>
              </a:r>
            </a:p>
          </p:txBody>
        </p:sp>
        <p:pic>
          <p:nvPicPr>
            <p:cNvPr id="81" name="Picture 8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04E0055-9FD4-18D3-DF2C-138941ACC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B8D4C12-FC20-4EE1-BC15-2A0F732F00D1}"/>
              </a:ext>
            </a:extLst>
          </p:cNvPr>
          <p:cNvGrpSpPr/>
          <p:nvPr/>
        </p:nvGrpSpPr>
        <p:grpSpPr>
          <a:xfrm>
            <a:off x="9110217" y="4788149"/>
            <a:ext cx="1156308" cy="576000"/>
            <a:chOff x="7202555" y="3239745"/>
            <a:chExt cx="1156308" cy="576000"/>
          </a:xfrm>
        </p:grpSpPr>
        <p:sp>
          <p:nvSpPr>
            <p:cNvPr id="83" name="Rounded Rectangle 88">
              <a:extLst>
                <a:ext uri="{FF2B5EF4-FFF2-40B4-BE49-F238E27FC236}">
                  <a16:creationId xmlns:a16="http://schemas.microsoft.com/office/drawing/2014/main" id="{320243DF-872B-9A82-3E80-4DEB008552D9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the referral to patient.</a:t>
              </a:r>
            </a:p>
          </p:txBody>
        </p:sp>
        <p:pic>
          <p:nvPicPr>
            <p:cNvPr id="84" name="Picture 8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390C9F0-D588-DC0D-2721-0566C2D42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217C359-6653-05E2-4E84-355C5C04CCB1}"/>
              </a:ext>
            </a:extLst>
          </p:cNvPr>
          <p:cNvGrpSpPr/>
          <p:nvPr/>
        </p:nvGrpSpPr>
        <p:grpSpPr>
          <a:xfrm>
            <a:off x="9110217" y="2213247"/>
            <a:ext cx="1156308" cy="576000"/>
            <a:chOff x="8430605" y="4106559"/>
            <a:chExt cx="1156308" cy="576000"/>
          </a:xfrm>
        </p:grpSpPr>
        <p:sp>
          <p:nvSpPr>
            <p:cNvPr id="86" name="Rounded Rectangle 88">
              <a:extLst>
                <a:ext uri="{FF2B5EF4-FFF2-40B4-BE49-F238E27FC236}">
                  <a16:creationId xmlns:a16="http://schemas.microsoft.com/office/drawing/2014/main" id="{A2D38649-E11F-4A7A-E2B6-1A58DBD67ACA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the referral.</a:t>
              </a:r>
            </a:p>
          </p:txBody>
        </p:sp>
        <p:pic>
          <p:nvPicPr>
            <p:cNvPr id="87" name="Picture 8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E282D3F-E669-505B-076A-7211F267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sp>
        <p:nvSpPr>
          <p:cNvPr id="88" name="Rounded Rectangle 88">
            <a:extLst>
              <a:ext uri="{FF2B5EF4-FFF2-40B4-BE49-F238E27FC236}">
                <a16:creationId xmlns:a16="http://schemas.microsoft.com/office/drawing/2014/main" id="{63F1499C-3268-C672-0BC8-8324D8BD7DEA}"/>
              </a:ext>
            </a:extLst>
          </p:cNvPr>
          <p:cNvSpPr/>
          <p:nvPr/>
        </p:nvSpPr>
        <p:spPr>
          <a:xfrm>
            <a:off x="10389283" y="2204734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Uses </a:t>
            </a:r>
            <a:r>
              <a:rPr lang="en-GB" sz="1000" kern="0" dirty="0" err="1">
                <a:solidFill>
                  <a:prstClr val="black"/>
                </a:solidFill>
              </a:rPr>
              <a:t>PhycSOS’s</a:t>
            </a:r>
            <a:r>
              <a:rPr lang="en-GB" sz="1000" kern="0" dirty="0">
                <a:solidFill>
                  <a:prstClr val="black"/>
                </a:solidFill>
              </a:rPr>
              <a:t> services.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91" name="Straight Arrow Connector 11">
            <a:extLst>
              <a:ext uri="{FF2B5EF4-FFF2-40B4-BE49-F238E27FC236}">
                <a16:creationId xmlns:a16="http://schemas.microsoft.com/office/drawing/2014/main" id="{D49CB2AC-0242-6808-78EA-F03A6B784B1E}"/>
              </a:ext>
            </a:extLst>
          </p:cNvPr>
          <p:cNvCxnSpPr>
            <a:cxnSpLocks/>
            <a:stCxn id="77" idx="2"/>
            <a:endCxn id="80" idx="0"/>
          </p:cNvCxnSpPr>
          <p:nvPr/>
        </p:nvCxnSpPr>
        <p:spPr>
          <a:xfrm>
            <a:off x="8390565" y="4252011"/>
            <a:ext cx="0" cy="54372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94" name="Straight Arrow Connector 11">
            <a:extLst>
              <a:ext uri="{FF2B5EF4-FFF2-40B4-BE49-F238E27FC236}">
                <a16:creationId xmlns:a16="http://schemas.microsoft.com/office/drawing/2014/main" id="{A7E96326-B456-AE2F-00CA-781B97A2CD47}"/>
              </a:ext>
            </a:extLst>
          </p:cNvPr>
          <p:cNvCxnSpPr>
            <a:cxnSpLocks/>
            <a:stCxn id="83" idx="0"/>
            <a:endCxn id="86" idx="2"/>
          </p:cNvCxnSpPr>
          <p:nvPr/>
        </p:nvCxnSpPr>
        <p:spPr>
          <a:xfrm flipV="1">
            <a:off x="9688371" y="2789247"/>
            <a:ext cx="0" cy="199890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01" name="Straight Arrow Connector 40">
            <a:extLst>
              <a:ext uri="{FF2B5EF4-FFF2-40B4-BE49-F238E27FC236}">
                <a16:creationId xmlns:a16="http://schemas.microsoft.com/office/drawing/2014/main" id="{4A1111E7-7EDB-B462-D3BE-A91E8A2FDF37}"/>
              </a:ext>
            </a:extLst>
          </p:cNvPr>
          <p:cNvCxnSpPr>
            <a:cxnSpLocks/>
            <a:stCxn id="26" idx="3"/>
            <a:endCxn id="80" idx="1"/>
          </p:cNvCxnSpPr>
          <p:nvPr/>
        </p:nvCxnSpPr>
        <p:spPr>
          <a:xfrm flipV="1">
            <a:off x="3881892" y="5083734"/>
            <a:ext cx="3930519" cy="9524"/>
          </a:xfrm>
          <a:prstGeom prst="straightConnector1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9458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226476" y="1573004"/>
            <a:ext cx="11763238" cy="93401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221929" y="2684795"/>
            <a:ext cx="11763240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63" y="1162454"/>
            <a:ext cx="7344757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r>
              <a:rPr lang="en-GB" sz="1200" dirty="0"/>
              <a:t>A new Kela Reimbursement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221930" y="3789875"/>
            <a:ext cx="11763239" cy="93401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6" name="Straight Arrow Connector 11">
            <a:extLst>
              <a:ext uri="{FF2B5EF4-FFF2-40B4-BE49-F238E27FC236}">
                <a16:creationId xmlns:a16="http://schemas.microsoft.com/office/drawing/2014/main" id="{B48A24C4-FC45-6846-93E2-1F9D6F53243A}"/>
              </a:ext>
            </a:extLst>
          </p:cNvPr>
          <p:cNvCxnSpPr>
            <a:cxnSpLocks/>
            <a:stCxn id="53" idx="0"/>
            <a:endCxn id="62" idx="2"/>
          </p:cNvCxnSpPr>
          <p:nvPr/>
        </p:nvCxnSpPr>
        <p:spPr>
          <a:xfrm flipH="1" flipV="1">
            <a:off x="1800434" y="2334186"/>
            <a:ext cx="12268" cy="163484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4A306E10-77FA-1D93-7DBE-7BFD48451164}"/>
              </a:ext>
            </a:extLst>
          </p:cNvPr>
          <p:cNvCxnSpPr>
            <a:cxnSpLocks/>
          </p:cNvCxnSpPr>
          <p:nvPr/>
        </p:nvCxnSpPr>
        <p:spPr>
          <a:xfrm flipH="1" flipV="1">
            <a:off x="5652922" y="3426771"/>
            <a:ext cx="4482" cy="51331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" name="Rounded Rectangle 88">
            <a:extLst>
              <a:ext uri="{FF2B5EF4-FFF2-40B4-BE49-F238E27FC236}">
                <a16:creationId xmlns:a16="http://schemas.microsoft.com/office/drawing/2014/main" id="{3FFD8A45-29CD-A3F4-49AF-A180706510BF}"/>
              </a:ext>
            </a:extLst>
          </p:cNvPr>
          <p:cNvSpPr/>
          <p:nvPr/>
        </p:nvSpPr>
        <p:spPr>
          <a:xfrm>
            <a:off x="2507313" y="1752013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Waits for the decision. Follows the process from </a:t>
            </a:r>
            <a:r>
              <a:rPr kumimoji="0" lang="en-GB" sz="10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OmaKanta</a:t>
            </a: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6" name="Rounded Rectangle 88">
            <a:extLst>
              <a:ext uri="{FF2B5EF4-FFF2-40B4-BE49-F238E27FC236}">
                <a16:creationId xmlns:a16="http://schemas.microsoft.com/office/drawing/2014/main" id="{0E054F9C-D445-1479-2D90-E381EFEA8DDF}"/>
              </a:ext>
            </a:extLst>
          </p:cNvPr>
          <p:cNvSpPr/>
          <p:nvPr/>
        </p:nvSpPr>
        <p:spPr>
          <a:xfrm>
            <a:off x="2488375" y="3969026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Prints the statement.</a:t>
            </a:r>
          </a:p>
        </p:txBody>
      </p:sp>
      <p:sp>
        <p:nvSpPr>
          <p:cNvPr id="7" name="Rounded Rectangle 88">
            <a:extLst>
              <a:ext uri="{FF2B5EF4-FFF2-40B4-BE49-F238E27FC236}">
                <a16:creationId xmlns:a16="http://schemas.microsoft.com/office/drawing/2014/main" id="{C6428756-CE94-00B2-29A6-5D268C5CC84C}"/>
              </a:ext>
            </a:extLst>
          </p:cNvPr>
          <p:cNvSpPr/>
          <p:nvPr/>
        </p:nvSpPr>
        <p:spPr>
          <a:xfrm>
            <a:off x="3769715" y="3969026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Signs the statement.</a:t>
            </a:r>
          </a:p>
        </p:txBody>
      </p:sp>
      <p:sp>
        <p:nvSpPr>
          <p:cNvPr id="18" name="Rounded Rectangle 45">
            <a:extLst>
              <a:ext uri="{FF2B5EF4-FFF2-40B4-BE49-F238E27FC236}">
                <a16:creationId xmlns:a16="http://schemas.microsoft.com/office/drawing/2014/main" id="{C010BBFC-AABD-882D-F319-627EB7DCAD09}"/>
              </a:ext>
            </a:extLst>
          </p:cNvPr>
          <p:cNvSpPr/>
          <p:nvPr/>
        </p:nvSpPr>
        <p:spPr>
          <a:xfrm>
            <a:off x="221929" y="4898614"/>
            <a:ext cx="11763240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8" name="Straight Arrow Connector 11">
            <a:extLst>
              <a:ext uri="{FF2B5EF4-FFF2-40B4-BE49-F238E27FC236}">
                <a16:creationId xmlns:a16="http://schemas.microsoft.com/office/drawing/2014/main" id="{360815EB-B01C-611F-3042-7CB6FC7D2770}"/>
              </a:ext>
            </a:extLst>
          </p:cNvPr>
          <p:cNvCxnSpPr>
            <a:cxnSpLocks/>
            <a:stCxn id="40" idx="2"/>
            <a:endCxn id="33" idx="0"/>
          </p:cNvCxnSpPr>
          <p:nvPr/>
        </p:nvCxnSpPr>
        <p:spPr>
          <a:xfrm>
            <a:off x="6909125" y="3445570"/>
            <a:ext cx="3176" cy="164526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4" name="TextBox 157">
            <a:extLst>
              <a:ext uri="{FF2B5EF4-FFF2-40B4-BE49-F238E27FC236}">
                <a16:creationId xmlns:a16="http://schemas.microsoft.com/office/drawing/2014/main" id="{750FE6C8-88FD-111A-C186-BC728D00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456" y="4033957"/>
            <a:ext cx="1433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If it's a hectic day, this can be missed.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7" name="Straight Arrow Connector 11">
            <a:extLst>
              <a:ext uri="{FF2B5EF4-FFF2-40B4-BE49-F238E27FC236}">
                <a16:creationId xmlns:a16="http://schemas.microsoft.com/office/drawing/2014/main" id="{91E39A52-8A9F-1321-BDCB-B4B1EBD1FCA5}"/>
              </a:ext>
            </a:extLst>
          </p:cNvPr>
          <p:cNvCxnSpPr>
            <a:cxnSpLocks/>
            <a:stCxn id="90" idx="0"/>
            <a:endCxn id="94" idx="2"/>
          </p:cNvCxnSpPr>
          <p:nvPr/>
        </p:nvCxnSpPr>
        <p:spPr>
          <a:xfrm flipV="1">
            <a:off x="8736627" y="2341996"/>
            <a:ext cx="1588" cy="273562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8" name="TextBox 157">
            <a:extLst>
              <a:ext uri="{FF2B5EF4-FFF2-40B4-BE49-F238E27FC236}">
                <a16:creationId xmlns:a16="http://schemas.microsoft.com/office/drawing/2014/main" id="{87E8ADF6-7DF3-FB82-D3DF-0EA730B07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7523" y="5150178"/>
            <a:ext cx="1433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Can get stuck to the system.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F3836A-67FD-A585-64F9-26AB6AE998BE}"/>
              </a:ext>
            </a:extLst>
          </p:cNvPr>
          <p:cNvGrpSpPr/>
          <p:nvPr/>
        </p:nvGrpSpPr>
        <p:grpSpPr>
          <a:xfrm>
            <a:off x="235564" y="3915222"/>
            <a:ext cx="1097034" cy="715982"/>
            <a:chOff x="495929" y="4063996"/>
            <a:chExt cx="1097034" cy="715982"/>
          </a:xfrm>
        </p:grpSpPr>
        <p:sp>
          <p:nvSpPr>
            <p:cNvPr id="12" name="TextBox 157">
              <a:extLst>
                <a:ext uri="{FF2B5EF4-FFF2-40B4-BE49-F238E27FC236}">
                  <a16:creationId xmlns:a16="http://schemas.microsoft.com/office/drawing/2014/main" id="{7BEC620E-56F3-6256-6321-61B980A2E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929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4" name="Picture 62">
              <a:extLst>
                <a:ext uri="{FF2B5EF4-FFF2-40B4-BE49-F238E27FC236}">
                  <a16:creationId xmlns:a16="http://schemas.microsoft.com/office/drawing/2014/main" id="{5801B6D9-D549-B3EF-D270-BCF4C5E1D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51" y="4063996"/>
              <a:ext cx="252401" cy="3155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58207-DAA5-4FD0-0F25-25B5FF5401C8}"/>
              </a:ext>
            </a:extLst>
          </p:cNvPr>
          <p:cNvGrpSpPr/>
          <p:nvPr/>
        </p:nvGrpSpPr>
        <p:grpSpPr>
          <a:xfrm>
            <a:off x="244656" y="1765996"/>
            <a:ext cx="683142" cy="590426"/>
            <a:chOff x="495057" y="1460915"/>
            <a:chExt cx="683142" cy="590426"/>
          </a:xfrm>
        </p:grpSpPr>
        <p:pic>
          <p:nvPicPr>
            <p:cNvPr id="20" name="Picture 39">
              <a:extLst>
                <a:ext uri="{FF2B5EF4-FFF2-40B4-BE49-F238E27FC236}">
                  <a16:creationId xmlns:a16="http://schemas.microsoft.com/office/drawing/2014/main" id="{3E590DC2-0F23-CE6F-6B6D-2B1377E0E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21" name="TextBox 157">
              <a:extLst>
                <a:ext uri="{FF2B5EF4-FFF2-40B4-BE49-F238E27FC236}">
                  <a16:creationId xmlns:a16="http://schemas.microsoft.com/office/drawing/2014/main" id="{AF2675F8-C386-32D3-6CB1-88F77DB01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0BF6D5-2D8D-669F-D1BF-B8F221EB8847}"/>
              </a:ext>
            </a:extLst>
          </p:cNvPr>
          <p:cNvGrpSpPr/>
          <p:nvPr/>
        </p:nvGrpSpPr>
        <p:grpSpPr>
          <a:xfrm>
            <a:off x="6330971" y="2869570"/>
            <a:ext cx="1156308" cy="576000"/>
            <a:chOff x="8728816" y="1837413"/>
            <a:chExt cx="1156308" cy="576000"/>
          </a:xfrm>
        </p:grpSpPr>
        <p:sp>
          <p:nvSpPr>
            <p:cNvPr id="40" name="Rounded Rectangle 88">
              <a:extLst>
                <a:ext uri="{FF2B5EF4-FFF2-40B4-BE49-F238E27FC236}">
                  <a16:creationId xmlns:a16="http://schemas.microsoft.com/office/drawing/2014/main" id="{676F9FCC-F5DF-89FC-ACB8-B6CDFF544452}"/>
                </a:ext>
              </a:extLst>
            </p:cNvPr>
            <p:cNvSpPr/>
            <p:nvPr/>
          </p:nvSpPr>
          <p:spPr>
            <a:xfrm>
              <a:off x="8728816" y="183741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Faxes the statement to Kela.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5D0A599-7ED1-2B67-363B-00FC6D64E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480" y="1981910"/>
              <a:ext cx="273600" cy="273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BC9F59-CE73-18CC-2C7A-074AB0392A24}"/>
              </a:ext>
            </a:extLst>
          </p:cNvPr>
          <p:cNvGrpSpPr/>
          <p:nvPr/>
        </p:nvGrpSpPr>
        <p:grpSpPr>
          <a:xfrm>
            <a:off x="6330971" y="5090831"/>
            <a:ext cx="1162659" cy="576000"/>
            <a:chOff x="8102518" y="1034335"/>
            <a:chExt cx="1162659" cy="57600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F574E2DB-A10C-3637-1DB0-B228BFC26F46}"/>
                </a:ext>
              </a:extLst>
            </p:cNvPr>
            <p:cNvSpPr/>
            <p:nvPr/>
          </p:nvSpPr>
          <p:spPr>
            <a:xfrm>
              <a:off x="8102518" y="1034335"/>
              <a:ext cx="116265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the faxed statement.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0CB8019-F40C-1685-EB1E-AAC59A323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281" y="1199081"/>
              <a:ext cx="273600" cy="2736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FE258D-0DD7-54DC-7227-BA2D748C8293}"/>
              </a:ext>
            </a:extLst>
          </p:cNvPr>
          <p:cNvGrpSpPr/>
          <p:nvPr/>
        </p:nvGrpSpPr>
        <p:grpSpPr>
          <a:xfrm>
            <a:off x="1234548" y="3969026"/>
            <a:ext cx="1156308" cy="576000"/>
            <a:chOff x="7202555" y="3239745"/>
            <a:chExt cx="1156308" cy="576000"/>
          </a:xfrm>
        </p:grpSpPr>
        <p:sp>
          <p:nvSpPr>
            <p:cNvPr id="53" name="Rounded Rectangle 88">
              <a:extLst>
                <a:ext uri="{FF2B5EF4-FFF2-40B4-BE49-F238E27FC236}">
                  <a16:creationId xmlns:a16="http://schemas.microsoft.com/office/drawing/2014/main" id="{3043A9AF-40A3-1467-3A15-7D10D2C0E7C4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Writes a B statement.</a:t>
              </a:r>
            </a:p>
          </p:txBody>
        </p:sp>
        <p:pic>
          <p:nvPicPr>
            <p:cNvPr id="59" name="Picture 58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12EA1B8-D1C7-27AB-1CDC-89BEA74F0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2A0DF28-D5E1-2963-8B65-D636CD34AAE0}"/>
              </a:ext>
            </a:extLst>
          </p:cNvPr>
          <p:cNvGrpSpPr/>
          <p:nvPr/>
        </p:nvGrpSpPr>
        <p:grpSpPr>
          <a:xfrm>
            <a:off x="1191202" y="1758186"/>
            <a:ext cx="1218464" cy="576000"/>
            <a:chOff x="8368449" y="4106559"/>
            <a:chExt cx="1218464" cy="576000"/>
          </a:xfrm>
        </p:grpSpPr>
        <p:sp>
          <p:nvSpPr>
            <p:cNvPr id="62" name="Rounded Rectangle 88">
              <a:extLst>
                <a:ext uri="{FF2B5EF4-FFF2-40B4-BE49-F238E27FC236}">
                  <a16:creationId xmlns:a16="http://schemas.microsoft.com/office/drawing/2014/main" id="{4FD86620-906A-8919-EC83-DFC502451DEB}"/>
                </a:ext>
              </a:extLst>
            </p:cNvPr>
            <p:cNvSpPr/>
            <p:nvPr/>
          </p:nvSpPr>
          <p:spPr>
            <a:xfrm>
              <a:off x="8368449" y="4106559"/>
              <a:ext cx="1218464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new </a:t>
              </a:r>
              <a:r>
                <a:rPr lang="en-GB" sz="900" dirty="0"/>
                <a:t>Kela reimbursement  statement.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63" name="Picture 6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0DD4EDE-66DB-2FCE-116A-3F6E6D76E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7B7487-9785-1F73-59A4-37FE0DFABB87}"/>
              </a:ext>
            </a:extLst>
          </p:cNvPr>
          <p:cNvGrpSpPr/>
          <p:nvPr/>
        </p:nvGrpSpPr>
        <p:grpSpPr>
          <a:xfrm>
            <a:off x="5072773" y="3964039"/>
            <a:ext cx="1156308" cy="576000"/>
            <a:chOff x="7202555" y="3239745"/>
            <a:chExt cx="1156308" cy="576000"/>
          </a:xfrm>
        </p:grpSpPr>
        <p:sp>
          <p:nvSpPr>
            <p:cNvPr id="67" name="Rounded Rectangle 88">
              <a:extLst>
                <a:ext uri="{FF2B5EF4-FFF2-40B4-BE49-F238E27FC236}">
                  <a16:creationId xmlns:a16="http://schemas.microsoft.com/office/drawing/2014/main" id="{BE8C6A56-5CC3-F1F6-829F-43DF29851375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the statement forward.</a:t>
              </a:r>
              <a:endParaRPr lang="en-GB" sz="900" dirty="0"/>
            </a:p>
          </p:txBody>
        </p:sp>
        <p:pic>
          <p:nvPicPr>
            <p:cNvPr id="68" name="Picture 6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A374825-C340-6833-9C6E-05814220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DB6D148-67C4-653B-0622-436DB040B19D}"/>
              </a:ext>
            </a:extLst>
          </p:cNvPr>
          <p:cNvGrpSpPr/>
          <p:nvPr/>
        </p:nvGrpSpPr>
        <p:grpSpPr>
          <a:xfrm>
            <a:off x="5075964" y="2869570"/>
            <a:ext cx="1153117" cy="576000"/>
            <a:chOff x="8368449" y="4106559"/>
            <a:chExt cx="1153117" cy="576000"/>
          </a:xfrm>
        </p:grpSpPr>
        <p:sp>
          <p:nvSpPr>
            <p:cNvPr id="70" name="Rounded Rectangle 88">
              <a:extLst>
                <a:ext uri="{FF2B5EF4-FFF2-40B4-BE49-F238E27FC236}">
                  <a16:creationId xmlns:a16="http://schemas.microsoft.com/office/drawing/2014/main" id="{AA626FAE-DC25-9321-1171-BC5267C3F7D1}"/>
                </a:ext>
              </a:extLst>
            </p:cNvPr>
            <p:cNvSpPr/>
            <p:nvPr/>
          </p:nvSpPr>
          <p:spPr>
            <a:xfrm>
              <a:off x="8368449" y="4106559"/>
              <a:ext cx="1153117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the statement.</a:t>
              </a:r>
            </a:p>
          </p:txBody>
        </p:sp>
        <p:pic>
          <p:nvPicPr>
            <p:cNvPr id="71" name="Picture 7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1F73FC0-643C-0DB2-DA5D-60EBA39C4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A896629-E63F-42D8-4171-F08DA89CF594}"/>
              </a:ext>
            </a:extLst>
          </p:cNvPr>
          <p:cNvGrpSpPr/>
          <p:nvPr/>
        </p:nvGrpSpPr>
        <p:grpSpPr>
          <a:xfrm>
            <a:off x="261899" y="2908103"/>
            <a:ext cx="1148102" cy="557377"/>
            <a:chOff x="440367" y="5032458"/>
            <a:chExt cx="1148102" cy="557377"/>
          </a:xfrm>
        </p:grpSpPr>
        <p:sp>
          <p:nvSpPr>
            <p:cNvPr id="73" name="TextBox 157">
              <a:extLst>
                <a:ext uri="{FF2B5EF4-FFF2-40B4-BE49-F238E27FC236}">
                  <a16:creationId xmlns:a16="http://schemas.microsoft.com/office/drawing/2014/main" id="{C317A5FC-92FE-E8A5-06A7-83EF71909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67" y="5328225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0A15B2D-2E9B-A0D6-2F33-40F864202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0" y="5032458"/>
              <a:ext cx="313955" cy="332024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5B4DE42-17F0-89AB-92FD-C8A514B33199}"/>
              </a:ext>
            </a:extLst>
          </p:cNvPr>
          <p:cNvGrpSpPr/>
          <p:nvPr/>
        </p:nvGrpSpPr>
        <p:grpSpPr>
          <a:xfrm>
            <a:off x="316839" y="5150666"/>
            <a:ext cx="569888" cy="489571"/>
            <a:chOff x="523670" y="5237753"/>
            <a:chExt cx="569888" cy="489571"/>
          </a:xfrm>
        </p:grpSpPr>
        <p:sp>
          <p:nvSpPr>
            <p:cNvPr id="60" name="TextBox 157">
              <a:extLst>
                <a:ext uri="{FF2B5EF4-FFF2-40B4-BE49-F238E27FC236}">
                  <a16:creationId xmlns:a16="http://schemas.microsoft.com/office/drawing/2014/main" id="{D1572582-B238-48AC-7EC0-A93633A80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670" y="5465714"/>
              <a:ext cx="56988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solidFill>
                    <a:prstClr val="black"/>
                  </a:solidFill>
                </a:rPr>
                <a:t>KELA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A8BB0BFF-C3A0-3533-EC07-D7148BE9B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53" y="5237753"/>
              <a:ext cx="381755" cy="260288"/>
            </a:xfrm>
            <a:prstGeom prst="rect">
              <a:avLst/>
            </a:prstGeom>
          </p:spPr>
        </p:pic>
      </p:grpSp>
      <p:sp>
        <p:nvSpPr>
          <p:cNvPr id="83" name="Rounded Rectangle 88">
            <a:extLst>
              <a:ext uri="{FF2B5EF4-FFF2-40B4-BE49-F238E27FC236}">
                <a16:creationId xmlns:a16="http://schemas.microsoft.com/office/drawing/2014/main" id="{52B20E68-B5E7-DC17-7149-85E2309D07A8}"/>
              </a:ext>
            </a:extLst>
          </p:cNvPr>
          <p:cNvSpPr/>
          <p:nvPr/>
        </p:nvSpPr>
        <p:spPr>
          <a:xfrm>
            <a:off x="10673152" y="1765996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Gets medication at the pharmacy with Kela card.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095F4DC-2BF2-8568-7829-A65A3E2451E4}"/>
              </a:ext>
            </a:extLst>
          </p:cNvPr>
          <p:cNvGrpSpPr/>
          <p:nvPr/>
        </p:nvGrpSpPr>
        <p:grpSpPr>
          <a:xfrm>
            <a:off x="9458761" y="5078429"/>
            <a:ext cx="1150534" cy="576000"/>
            <a:chOff x="9110419" y="5176137"/>
            <a:chExt cx="1150534" cy="576000"/>
          </a:xfrm>
        </p:grpSpPr>
        <p:sp>
          <p:nvSpPr>
            <p:cNvPr id="78" name="Rounded Rectangle 88">
              <a:extLst>
                <a:ext uri="{FF2B5EF4-FFF2-40B4-BE49-F238E27FC236}">
                  <a16:creationId xmlns:a16="http://schemas.microsoft.com/office/drawing/2014/main" id="{8FD3D625-EC67-67B2-00D7-CD8D41D75181}"/>
                </a:ext>
              </a:extLst>
            </p:cNvPr>
            <p:cNvSpPr/>
            <p:nvPr/>
          </p:nvSpPr>
          <p:spPr>
            <a:xfrm>
              <a:off x="9110419" y="5176137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the approval and new Kela card.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C2568ED5-C98B-5DBC-43F7-F4C22F1CE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505" y="5361144"/>
              <a:ext cx="288382" cy="20598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66FBB67-E2B7-3EDD-05CD-DEA990CEEEC3}"/>
              </a:ext>
            </a:extLst>
          </p:cNvPr>
          <p:cNvGrpSpPr/>
          <p:nvPr/>
        </p:nvGrpSpPr>
        <p:grpSpPr>
          <a:xfrm>
            <a:off x="9461753" y="1763164"/>
            <a:ext cx="1144550" cy="576000"/>
            <a:chOff x="9090519" y="1874855"/>
            <a:chExt cx="1144550" cy="576000"/>
          </a:xfrm>
        </p:grpSpPr>
        <p:sp>
          <p:nvSpPr>
            <p:cNvPr id="81" name="Rounded Rectangle 88">
              <a:extLst>
                <a:ext uri="{FF2B5EF4-FFF2-40B4-BE49-F238E27FC236}">
                  <a16:creationId xmlns:a16="http://schemas.microsoft.com/office/drawing/2014/main" id="{3C484E8F-0E47-0F1F-10EB-0FE10051C273}"/>
                </a:ext>
              </a:extLst>
            </p:cNvPr>
            <p:cNvSpPr/>
            <p:nvPr/>
          </p:nvSpPr>
          <p:spPr>
            <a:xfrm>
              <a:off x="9090519" y="1874855"/>
              <a:ext cx="114455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decision and the new Kela card.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4BBFE18-5CB0-5983-6021-E0FF222C3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505" y="2040954"/>
              <a:ext cx="288382" cy="205986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F39197D-4742-464E-FF6A-CF0C4075B055}"/>
              </a:ext>
            </a:extLst>
          </p:cNvPr>
          <p:cNvGrpSpPr/>
          <p:nvPr/>
        </p:nvGrpSpPr>
        <p:grpSpPr>
          <a:xfrm>
            <a:off x="8104497" y="5077621"/>
            <a:ext cx="1264259" cy="576000"/>
            <a:chOff x="7777927" y="5176137"/>
            <a:chExt cx="1264259" cy="576000"/>
          </a:xfrm>
        </p:grpSpPr>
        <p:sp>
          <p:nvSpPr>
            <p:cNvPr id="90" name="Rounded Rectangle 88">
              <a:extLst>
                <a:ext uri="{FF2B5EF4-FFF2-40B4-BE49-F238E27FC236}">
                  <a16:creationId xmlns:a16="http://schemas.microsoft.com/office/drawing/2014/main" id="{B352C06F-23D6-EF0E-00E0-6F2EEFFC13A9}"/>
                </a:ext>
              </a:extLst>
            </p:cNvPr>
            <p:cNvSpPr/>
            <p:nvPr/>
          </p:nvSpPr>
          <p:spPr>
            <a:xfrm>
              <a:off x="7777927" y="5176137"/>
              <a:ext cx="1264259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Uploads </a:t>
              </a:r>
              <a:r>
                <a:rPr lang="en-GB" sz="900" dirty="0"/>
                <a:t>KELA reimbursement provided to Kela e-service.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71BD0C-57D7-A06A-2935-503F327F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880" y="5328486"/>
              <a:ext cx="267605" cy="267605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268DAC3-1499-09C9-1E35-6F94206AC637}"/>
              </a:ext>
            </a:extLst>
          </p:cNvPr>
          <p:cNvGrpSpPr/>
          <p:nvPr/>
        </p:nvGrpSpPr>
        <p:grpSpPr>
          <a:xfrm>
            <a:off x="8104497" y="1765996"/>
            <a:ext cx="1267435" cy="576000"/>
            <a:chOff x="9138142" y="2027255"/>
            <a:chExt cx="1267435" cy="576000"/>
          </a:xfrm>
        </p:grpSpPr>
        <p:sp>
          <p:nvSpPr>
            <p:cNvPr id="94" name="Rounded Rectangle 88">
              <a:extLst>
                <a:ext uri="{FF2B5EF4-FFF2-40B4-BE49-F238E27FC236}">
                  <a16:creationId xmlns:a16="http://schemas.microsoft.com/office/drawing/2014/main" id="{9BF98778-BD4C-8B0C-065E-F2C397B720D5}"/>
                </a:ext>
              </a:extLst>
            </p:cNvPr>
            <p:cNvSpPr/>
            <p:nvPr/>
          </p:nvSpPr>
          <p:spPr>
            <a:xfrm>
              <a:off x="9138142" y="2027255"/>
              <a:ext cx="1267435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Looks 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up the KELA reimbursements provided.</a:t>
              </a: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9F5AF85-7862-D741-778A-095AB65ED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608" y="2172427"/>
              <a:ext cx="267605" cy="267605"/>
            </a:xfrm>
            <a:prstGeom prst="rect">
              <a:avLst/>
            </a:prstGeom>
          </p:spPr>
        </p:pic>
      </p:grpSp>
      <p:cxnSp>
        <p:nvCxnSpPr>
          <p:cNvPr id="105" name="Straight Arrow Connector 11">
            <a:extLst>
              <a:ext uri="{FF2B5EF4-FFF2-40B4-BE49-F238E27FC236}">
                <a16:creationId xmlns:a16="http://schemas.microsoft.com/office/drawing/2014/main" id="{34DAEFC3-3E02-8ADF-FC0C-09D24331BEAF}"/>
              </a:ext>
            </a:extLst>
          </p:cNvPr>
          <p:cNvCxnSpPr>
            <a:cxnSpLocks/>
            <a:stCxn id="78" idx="0"/>
            <a:endCxn id="81" idx="2"/>
          </p:cNvCxnSpPr>
          <p:nvPr/>
        </p:nvCxnSpPr>
        <p:spPr>
          <a:xfrm flipV="1">
            <a:off x="10034028" y="2339164"/>
            <a:ext cx="0" cy="273926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08" name="AutoShape 63">
            <a:extLst>
              <a:ext uri="{FF2B5EF4-FFF2-40B4-BE49-F238E27FC236}">
                <a16:creationId xmlns:a16="http://schemas.microsoft.com/office/drawing/2014/main" id="{E9C2D9BC-32DB-2E8F-58B6-368D1BAE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320" y="1162226"/>
            <a:ext cx="421048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sp>
        <p:nvSpPr>
          <p:cNvPr id="109" name="Tekstiruutu 76">
            <a:extLst>
              <a:ext uri="{FF2B5EF4-FFF2-40B4-BE49-F238E27FC236}">
                <a16:creationId xmlns:a16="http://schemas.microsoft.com/office/drawing/2014/main" id="{AF5401AD-71CD-5F0F-651B-2CCDAB0D9E92}"/>
              </a:ext>
            </a:extLst>
          </p:cNvPr>
          <p:cNvSpPr txBox="1"/>
          <p:nvPr/>
        </p:nvSpPr>
        <p:spPr>
          <a:xfrm>
            <a:off x="7033603" y="725965"/>
            <a:ext cx="1514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Decision should come within a few days.</a:t>
            </a:r>
          </a:p>
        </p:txBody>
      </p:sp>
      <p:sp>
        <p:nvSpPr>
          <p:cNvPr id="110" name="Rectangle 76">
            <a:extLst>
              <a:ext uri="{FF2B5EF4-FFF2-40B4-BE49-F238E27FC236}">
                <a16:creationId xmlns:a16="http://schemas.microsoft.com/office/drawing/2014/main" id="{C53BF2A8-A31B-85C6-C5C3-828D03077A06}"/>
              </a:ext>
            </a:extLst>
          </p:cNvPr>
          <p:cNvSpPr/>
          <p:nvPr/>
        </p:nvSpPr>
        <p:spPr>
          <a:xfrm flipH="1">
            <a:off x="7581489" y="1573003"/>
            <a:ext cx="421048" cy="4259627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WAITING TIME</a:t>
            </a:r>
          </a:p>
        </p:txBody>
      </p:sp>
      <p:sp>
        <p:nvSpPr>
          <p:cNvPr id="111" name="AutoShape 63">
            <a:extLst>
              <a:ext uri="{FF2B5EF4-FFF2-40B4-BE49-F238E27FC236}">
                <a16:creationId xmlns:a16="http://schemas.microsoft.com/office/drawing/2014/main" id="{4239E44E-B64E-D033-0482-01319DED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368" y="1164487"/>
            <a:ext cx="4008262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r>
              <a:rPr lang="en-GB" sz="1200" dirty="0"/>
              <a:t>KELA Reimbursement Process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B5E6B3D-8290-8860-A87D-560255C91665}"/>
              </a:ext>
            </a:extLst>
          </p:cNvPr>
          <p:cNvSpPr/>
          <p:nvPr/>
        </p:nvSpPr>
        <p:spPr>
          <a:xfrm>
            <a:off x="171102" y="725965"/>
            <a:ext cx="11849796" cy="540607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C691B82-EF8D-CF26-A4F5-D443F4191ACA}"/>
              </a:ext>
            </a:extLst>
          </p:cNvPr>
          <p:cNvSpPr txBox="1"/>
          <p:nvPr/>
        </p:nvSpPr>
        <p:spPr>
          <a:xfrm>
            <a:off x="4847485" y="6162921"/>
            <a:ext cx="251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KELA Reimbursement Process</a:t>
            </a:r>
          </a:p>
        </p:txBody>
      </p:sp>
    </p:spTree>
    <p:extLst>
      <p:ext uri="{BB962C8B-B14F-4D97-AF65-F5344CB8AC3E}">
        <p14:creationId xmlns:p14="http://schemas.microsoft.com/office/powerpoint/2010/main" val="418807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45">
            <a:extLst>
              <a:ext uri="{FF2B5EF4-FFF2-40B4-BE49-F238E27FC236}">
                <a16:creationId xmlns:a16="http://schemas.microsoft.com/office/drawing/2014/main" id="{C010BBFC-AABD-882D-F319-627EB7DCAD09}"/>
              </a:ext>
            </a:extLst>
          </p:cNvPr>
          <p:cNvSpPr/>
          <p:nvPr/>
        </p:nvSpPr>
        <p:spPr>
          <a:xfrm>
            <a:off x="374168" y="2306907"/>
            <a:ext cx="11472088" cy="159565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387805" y="1232362"/>
            <a:ext cx="11472086" cy="93401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374168" y="4075917"/>
            <a:ext cx="11472088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92" y="821812"/>
            <a:ext cx="11481311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r>
              <a:rPr lang="en-GB" sz="1200" dirty="0"/>
              <a:t>Renewal of Kela Reimbursement decision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374169" y="5180997"/>
            <a:ext cx="11472087" cy="93401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6" name="Straight Arrow Connector 11">
            <a:extLst>
              <a:ext uri="{FF2B5EF4-FFF2-40B4-BE49-F238E27FC236}">
                <a16:creationId xmlns:a16="http://schemas.microsoft.com/office/drawing/2014/main" id="{B48A24C4-FC45-6846-93E2-1F9D6F53243A}"/>
              </a:ext>
            </a:extLst>
          </p:cNvPr>
          <p:cNvCxnSpPr>
            <a:cxnSpLocks/>
            <a:stCxn id="63" idx="2"/>
            <a:endCxn id="60" idx="0"/>
          </p:cNvCxnSpPr>
          <p:nvPr/>
        </p:nvCxnSpPr>
        <p:spPr>
          <a:xfrm flipH="1">
            <a:off x="3061378" y="2007372"/>
            <a:ext cx="5351" cy="81566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4A306E10-77FA-1D93-7DBE-7BFD48451164}"/>
              </a:ext>
            </a:extLst>
          </p:cNvPr>
          <p:cNvCxnSpPr>
            <a:cxnSpLocks/>
            <a:stCxn id="74" idx="2"/>
            <a:endCxn id="67" idx="0"/>
          </p:cNvCxnSpPr>
          <p:nvPr/>
        </p:nvCxnSpPr>
        <p:spPr>
          <a:xfrm>
            <a:off x="7206624" y="3400127"/>
            <a:ext cx="0" cy="196705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" name="Rounded Rectangle 88">
            <a:extLst>
              <a:ext uri="{FF2B5EF4-FFF2-40B4-BE49-F238E27FC236}">
                <a16:creationId xmlns:a16="http://schemas.microsoft.com/office/drawing/2014/main" id="{3FFD8A45-29CD-A3F4-49AF-A180706510BF}"/>
              </a:ext>
            </a:extLst>
          </p:cNvPr>
          <p:cNvSpPr/>
          <p:nvPr/>
        </p:nvSpPr>
        <p:spPr>
          <a:xfrm>
            <a:off x="1172148" y="1348329"/>
            <a:ext cx="1226657" cy="735667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Medication on break for a while, etc., Kela card expired/expiring: patient responsible of the renewal.</a:t>
            </a:r>
          </a:p>
        </p:txBody>
      </p:sp>
      <p:sp>
        <p:nvSpPr>
          <p:cNvPr id="6" name="Rounded Rectangle 88">
            <a:extLst>
              <a:ext uri="{FF2B5EF4-FFF2-40B4-BE49-F238E27FC236}">
                <a16:creationId xmlns:a16="http://schemas.microsoft.com/office/drawing/2014/main" id="{0E054F9C-D445-1479-2D90-E381EFEA8DDF}"/>
              </a:ext>
            </a:extLst>
          </p:cNvPr>
          <p:cNvSpPr/>
          <p:nvPr/>
        </p:nvSpPr>
        <p:spPr>
          <a:xfrm>
            <a:off x="4010485" y="2482963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Notices that the Kela </a:t>
            </a:r>
            <a:r>
              <a:rPr lang="en-GB" sz="1000" dirty="0"/>
              <a:t>Reimbursement has expired.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8" name="Straight Arrow Connector 11">
            <a:extLst>
              <a:ext uri="{FF2B5EF4-FFF2-40B4-BE49-F238E27FC236}">
                <a16:creationId xmlns:a16="http://schemas.microsoft.com/office/drawing/2014/main" id="{360815EB-B01C-611F-3042-7CB6FC7D2770}"/>
              </a:ext>
            </a:extLst>
          </p:cNvPr>
          <p:cNvCxnSpPr>
            <a:cxnSpLocks/>
          </p:cNvCxnSpPr>
          <p:nvPr/>
        </p:nvCxnSpPr>
        <p:spPr>
          <a:xfrm flipV="1">
            <a:off x="5895929" y="1993293"/>
            <a:ext cx="1671" cy="82343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7" name="Straight Arrow Connector 11">
            <a:extLst>
              <a:ext uri="{FF2B5EF4-FFF2-40B4-BE49-F238E27FC236}">
                <a16:creationId xmlns:a16="http://schemas.microsoft.com/office/drawing/2014/main" id="{91E39A52-8A9F-1321-BDCB-B4B1EBD1FCA5}"/>
              </a:ext>
            </a:extLst>
          </p:cNvPr>
          <p:cNvCxnSpPr>
            <a:cxnSpLocks/>
            <a:stCxn id="96" idx="0"/>
            <a:endCxn id="99" idx="2"/>
          </p:cNvCxnSpPr>
          <p:nvPr/>
        </p:nvCxnSpPr>
        <p:spPr>
          <a:xfrm flipV="1">
            <a:off x="9731935" y="2001786"/>
            <a:ext cx="2159" cy="225313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1" name="Straight Arrow Connector 11">
            <a:extLst>
              <a:ext uri="{FF2B5EF4-FFF2-40B4-BE49-F238E27FC236}">
                <a16:creationId xmlns:a16="http://schemas.microsoft.com/office/drawing/2014/main" id="{0CAB4456-F43C-E9D2-8BC6-16F93C1EE6C4}"/>
              </a:ext>
            </a:extLst>
          </p:cNvPr>
          <p:cNvCxnSpPr>
            <a:cxnSpLocks/>
          </p:cNvCxnSpPr>
          <p:nvPr/>
        </p:nvCxnSpPr>
        <p:spPr>
          <a:xfrm flipV="1">
            <a:off x="8428051" y="4830925"/>
            <a:ext cx="0" cy="52908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1" name="Rounded Rectangle 88">
            <a:extLst>
              <a:ext uri="{FF2B5EF4-FFF2-40B4-BE49-F238E27FC236}">
                <a16:creationId xmlns:a16="http://schemas.microsoft.com/office/drawing/2014/main" id="{B93BCD92-49E8-CB5A-E77B-B42155D9A233}"/>
              </a:ext>
            </a:extLst>
          </p:cNvPr>
          <p:cNvSpPr/>
          <p:nvPr/>
        </p:nvSpPr>
        <p:spPr>
          <a:xfrm>
            <a:off x="4002380" y="3186057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Notices that the Kela</a:t>
            </a:r>
            <a:r>
              <a:rPr lang="en-GB" sz="1000" dirty="0"/>
              <a:t> Reimbursement is about to expire.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Rounded Rectangle 88">
            <a:extLst>
              <a:ext uri="{FF2B5EF4-FFF2-40B4-BE49-F238E27FC236}">
                <a16:creationId xmlns:a16="http://schemas.microsoft.com/office/drawing/2014/main" id="{078E3B44-5208-A2BD-6A1B-41F7C65C50A0}"/>
              </a:ext>
            </a:extLst>
          </p:cNvPr>
          <p:cNvSpPr/>
          <p:nvPr/>
        </p:nvSpPr>
        <p:spPr>
          <a:xfrm>
            <a:off x="7865048" y="2482963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KELA-reimbursed medicines cannot be given.</a:t>
            </a:r>
          </a:p>
        </p:txBody>
      </p:sp>
      <p:cxnSp>
        <p:nvCxnSpPr>
          <p:cNvPr id="70" name="Straight Arrow Connector 11">
            <a:extLst>
              <a:ext uri="{FF2B5EF4-FFF2-40B4-BE49-F238E27FC236}">
                <a16:creationId xmlns:a16="http://schemas.microsoft.com/office/drawing/2014/main" id="{B255E2C2-DA1B-CC08-B4FF-54FA8961C662}"/>
              </a:ext>
            </a:extLst>
          </p:cNvPr>
          <p:cNvCxnSpPr>
            <a:cxnSpLocks/>
            <a:stCxn id="107" idx="2"/>
            <a:endCxn id="104" idx="0"/>
          </p:cNvCxnSpPr>
          <p:nvPr/>
        </p:nvCxnSpPr>
        <p:spPr>
          <a:xfrm flipH="1">
            <a:off x="10997014" y="2001786"/>
            <a:ext cx="275" cy="336950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73" name="Rounded Rectangle 88">
            <a:extLst>
              <a:ext uri="{FF2B5EF4-FFF2-40B4-BE49-F238E27FC236}">
                <a16:creationId xmlns:a16="http://schemas.microsoft.com/office/drawing/2014/main" id="{22503C54-D7F8-FF7E-E7DF-6C920EB74C2F}"/>
              </a:ext>
            </a:extLst>
          </p:cNvPr>
          <p:cNvSpPr/>
          <p:nvPr/>
        </p:nvSpPr>
        <p:spPr>
          <a:xfrm>
            <a:off x="7853572" y="1437756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Can't get medicine with reimbursement / Gets medicine but needs a new statement soon.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5BBC5B-771F-7EEF-AD0B-B7C3B022D1D0}"/>
              </a:ext>
            </a:extLst>
          </p:cNvPr>
          <p:cNvGrpSpPr/>
          <p:nvPr/>
        </p:nvGrpSpPr>
        <p:grpSpPr>
          <a:xfrm>
            <a:off x="374168" y="5339678"/>
            <a:ext cx="1097034" cy="715982"/>
            <a:chOff x="495929" y="4063996"/>
            <a:chExt cx="1097034" cy="715982"/>
          </a:xfrm>
        </p:grpSpPr>
        <p:sp>
          <p:nvSpPr>
            <p:cNvPr id="20" name="TextBox 157">
              <a:extLst>
                <a:ext uri="{FF2B5EF4-FFF2-40B4-BE49-F238E27FC236}">
                  <a16:creationId xmlns:a16="http://schemas.microsoft.com/office/drawing/2014/main" id="{2CC6A02B-DD0C-1E72-1F1E-2F2B60E7F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929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1" name="Picture 62">
              <a:extLst>
                <a:ext uri="{FF2B5EF4-FFF2-40B4-BE49-F238E27FC236}">
                  <a16:creationId xmlns:a16="http://schemas.microsoft.com/office/drawing/2014/main" id="{1648F41D-775E-05A0-EB21-87EE019ED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51" y="4063996"/>
              <a:ext cx="252401" cy="3155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59C6CA-5029-C4C0-61D6-FFA57BDD9858}"/>
              </a:ext>
            </a:extLst>
          </p:cNvPr>
          <p:cNvGrpSpPr/>
          <p:nvPr/>
        </p:nvGrpSpPr>
        <p:grpSpPr>
          <a:xfrm>
            <a:off x="396893" y="1417293"/>
            <a:ext cx="683142" cy="590426"/>
            <a:chOff x="495057" y="1460915"/>
            <a:chExt cx="683142" cy="590426"/>
          </a:xfrm>
        </p:grpSpPr>
        <p:pic>
          <p:nvPicPr>
            <p:cNvPr id="28" name="Picture 39">
              <a:extLst>
                <a:ext uri="{FF2B5EF4-FFF2-40B4-BE49-F238E27FC236}">
                  <a16:creationId xmlns:a16="http://schemas.microsoft.com/office/drawing/2014/main" id="{1386762E-5837-AF13-FCD1-D8884D2D2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33" name="TextBox 157">
              <a:extLst>
                <a:ext uri="{FF2B5EF4-FFF2-40B4-BE49-F238E27FC236}">
                  <a16:creationId xmlns:a16="http://schemas.microsoft.com/office/drawing/2014/main" id="{C0D2F694-9EE6-2290-E6A5-D48F3AA96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1F0B12-CB08-0EDB-82D2-1029B71D958C}"/>
              </a:ext>
            </a:extLst>
          </p:cNvPr>
          <p:cNvGrpSpPr/>
          <p:nvPr/>
        </p:nvGrpSpPr>
        <p:grpSpPr>
          <a:xfrm>
            <a:off x="387805" y="4281725"/>
            <a:ext cx="1148102" cy="557377"/>
            <a:chOff x="440367" y="5032458"/>
            <a:chExt cx="1148102" cy="557377"/>
          </a:xfrm>
        </p:grpSpPr>
        <p:sp>
          <p:nvSpPr>
            <p:cNvPr id="36" name="TextBox 157">
              <a:extLst>
                <a:ext uri="{FF2B5EF4-FFF2-40B4-BE49-F238E27FC236}">
                  <a16:creationId xmlns:a16="http://schemas.microsoft.com/office/drawing/2014/main" id="{4B37471A-7D6D-9A20-0488-678ACA9BF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67" y="5328225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A293CDA-823B-7AA1-D3CC-DC1001FF7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0" y="5032458"/>
              <a:ext cx="313955" cy="33202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F2A5DD-2549-A7D1-7C0E-BC03A7452FC5}"/>
              </a:ext>
            </a:extLst>
          </p:cNvPr>
          <p:cNvGrpSpPr/>
          <p:nvPr/>
        </p:nvGrpSpPr>
        <p:grpSpPr>
          <a:xfrm>
            <a:off x="7918251" y="5365095"/>
            <a:ext cx="1156308" cy="576000"/>
            <a:chOff x="7202555" y="3239745"/>
            <a:chExt cx="1156308" cy="576000"/>
          </a:xfrm>
        </p:grpSpPr>
        <p:sp>
          <p:nvSpPr>
            <p:cNvPr id="41" name="Rounded Rectangle 88">
              <a:extLst>
                <a:ext uri="{FF2B5EF4-FFF2-40B4-BE49-F238E27FC236}">
                  <a16:creationId xmlns:a16="http://schemas.microsoft.com/office/drawing/2014/main" id="{E68EA10B-E939-E24E-74D7-70A01F16790D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Requests to book a new B statement appointment in a few days.</a:t>
              </a:r>
            </a:p>
          </p:txBody>
        </p:sp>
        <p:pic>
          <p:nvPicPr>
            <p:cNvPr id="44" name="Picture 4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BF9F357-C7FD-4059-BFB7-12950FC73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C54428-75C0-7A59-4879-8FD926009B6D}"/>
              </a:ext>
            </a:extLst>
          </p:cNvPr>
          <p:cNvGrpSpPr/>
          <p:nvPr/>
        </p:nvGrpSpPr>
        <p:grpSpPr>
          <a:xfrm>
            <a:off x="7822302" y="4258627"/>
            <a:ext cx="1156308" cy="576000"/>
            <a:chOff x="8430605" y="4106559"/>
            <a:chExt cx="1156308" cy="576000"/>
          </a:xfrm>
        </p:grpSpPr>
        <p:sp>
          <p:nvSpPr>
            <p:cNvPr id="48" name="Rounded Rectangle 88">
              <a:extLst>
                <a:ext uri="{FF2B5EF4-FFF2-40B4-BE49-F238E27FC236}">
                  <a16:creationId xmlns:a16="http://schemas.microsoft.com/office/drawing/2014/main" id="{3111DCA1-2EE1-62B8-3E25-C59E32E7643B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Books the new time.</a:t>
              </a:r>
            </a:p>
          </p:txBody>
        </p:sp>
        <p:pic>
          <p:nvPicPr>
            <p:cNvPr id="49" name="Picture 48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B3798F5-4EA6-D98E-EB09-6BEA1EB86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03709DE-E74B-D831-9E7C-F8CCE853107C}"/>
              </a:ext>
            </a:extLst>
          </p:cNvPr>
          <p:cNvGrpSpPr/>
          <p:nvPr/>
        </p:nvGrpSpPr>
        <p:grpSpPr>
          <a:xfrm>
            <a:off x="2474456" y="2823032"/>
            <a:ext cx="1173843" cy="576000"/>
            <a:chOff x="4656342" y="3239745"/>
            <a:chExt cx="1173843" cy="576000"/>
          </a:xfrm>
        </p:grpSpPr>
        <p:sp>
          <p:nvSpPr>
            <p:cNvPr id="60" name="Rounded Rectangle 88">
              <a:extLst>
                <a:ext uri="{FF2B5EF4-FFF2-40B4-BE49-F238E27FC236}">
                  <a16:creationId xmlns:a16="http://schemas.microsoft.com/office/drawing/2014/main" id="{DEF7E9A6-4BD1-AF67-D343-92D83CAB8B6C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Serves the customer.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3E22F69-6433-72CA-1052-804BA75A0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A25EAF1-F992-0DC0-1D1E-B96067B10599}"/>
              </a:ext>
            </a:extLst>
          </p:cNvPr>
          <p:cNvGrpSpPr/>
          <p:nvPr/>
        </p:nvGrpSpPr>
        <p:grpSpPr>
          <a:xfrm>
            <a:off x="2477571" y="1431372"/>
            <a:ext cx="1178316" cy="576000"/>
            <a:chOff x="4634336" y="1993115"/>
            <a:chExt cx="1178316" cy="576000"/>
          </a:xfrm>
        </p:grpSpPr>
        <p:sp>
          <p:nvSpPr>
            <p:cNvPr id="63" name="Rounded Rectangle 88">
              <a:extLst>
                <a:ext uri="{FF2B5EF4-FFF2-40B4-BE49-F238E27FC236}">
                  <a16:creationId xmlns:a16="http://schemas.microsoft.com/office/drawing/2014/main" id="{AD788D85-13A5-8E17-E6F5-3EA1D52848A5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Goes to pharmacy.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9588725-0141-1D13-0EF0-131D4EB87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5D5374-BE7F-46AC-465A-853691EC702F}"/>
              </a:ext>
            </a:extLst>
          </p:cNvPr>
          <p:cNvGrpSpPr/>
          <p:nvPr/>
        </p:nvGrpSpPr>
        <p:grpSpPr>
          <a:xfrm>
            <a:off x="6628470" y="5367178"/>
            <a:ext cx="1156308" cy="576000"/>
            <a:chOff x="2459474" y="3678353"/>
            <a:chExt cx="1156308" cy="5760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9F6F6BB1-4FB6-F0AC-499E-6A584B16265E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call and information about expiration.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5B703A6-1A8C-7969-44C5-5F146EECA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0F1EB72-2B9E-D1E5-8CED-D4582AED526D}"/>
              </a:ext>
            </a:extLst>
          </p:cNvPr>
          <p:cNvGrpSpPr/>
          <p:nvPr/>
        </p:nvGrpSpPr>
        <p:grpSpPr>
          <a:xfrm>
            <a:off x="6628470" y="2824127"/>
            <a:ext cx="1156308" cy="576000"/>
            <a:chOff x="4370032" y="2229489"/>
            <a:chExt cx="1156308" cy="576000"/>
          </a:xfrm>
        </p:grpSpPr>
        <p:sp>
          <p:nvSpPr>
            <p:cNvPr id="74" name="Rounded Rectangle 88">
              <a:extLst>
                <a:ext uri="{FF2B5EF4-FFF2-40B4-BE49-F238E27FC236}">
                  <a16:creationId xmlns:a16="http://schemas.microsoft.com/office/drawing/2014/main" id="{F51978C4-9E08-2879-130C-3BBA9D315CCB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The pharmacist can also call the doctor and  inform.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E48E352-76BE-0244-0402-A6B29CE2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EDE5213-D2D6-7B21-F667-8BD542AE0F51}"/>
              </a:ext>
            </a:extLst>
          </p:cNvPr>
          <p:cNvGrpSpPr/>
          <p:nvPr/>
        </p:nvGrpSpPr>
        <p:grpSpPr>
          <a:xfrm>
            <a:off x="3652521" y="2705820"/>
            <a:ext cx="352669" cy="796202"/>
            <a:chOff x="3438220" y="3405772"/>
            <a:chExt cx="407477" cy="796202"/>
          </a:xfrm>
        </p:grpSpPr>
        <p:cxnSp>
          <p:nvCxnSpPr>
            <p:cNvPr id="79" name="Straight Arrow Connector 40">
              <a:extLst>
                <a:ext uri="{FF2B5EF4-FFF2-40B4-BE49-F238E27FC236}">
                  <a16:creationId xmlns:a16="http://schemas.microsoft.com/office/drawing/2014/main" id="{B2266C6F-99E4-7FDA-1CF8-58A7BCBA38D6}"/>
                </a:ext>
              </a:extLst>
            </p:cNvPr>
            <p:cNvCxnSpPr>
              <a:cxnSpLocks/>
              <a:stCxn id="81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80" name="Straight Arrow Connector 40">
              <a:extLst>
                <a:ext uri="{FF2B5EF4-FFF2-40B4-BE49-F238E27FC236}">
                  <a16:creationId xmlns:a16="http://schemas.microsoft.com/office/drawing/2014/main" id="{42C55A3C-25AF-2FE2-6A43-0144681005CE}"/>
                </a:ext>
              </a:extLst>
            </p:cNvPr>
            <p:cNvCxnSpPr>
              <a:cxnSpLocks/>
              <a:stCxn id="81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81" name="Diamond 80">
              <a:extLst>
                <a:ext uri="{FF2B5EF4-FFF2-40B4-BE49-F238E27FC236}">
                  <a16:creationId xmlns:a16="http://schemas.microsoft.com/office/drawing/2014/main" id="{6D334E60-8B90-0B3C-85D0-5E5E7FE1CDE6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40">
              <a:extLst>
                <a:ext uri="{FF2B5EF4-FFF2-40B4-BE49-F238E27FC236}">
                  <a16:creationId xmlns:a16="http://schemas.microsoft.com/office/drawing/2014/main" id="{62BCE8E3-4FE8-BECE-165D-47F831062FA7}"/>
                </a:ext>
              </a:extLst>
            </p:cNvPr>
            <p:cNvCxnSpPr>
              <a:cxnSpLocks/>
              <a:endCxn id="81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AD9C75E-5A89-06E0-6747-3F8944BF7A95}"/>
              </a:ext>
            </a:extLst>
          </p:cNvPr>
          <p:cNvGrpSpPr/>
          <p:nvPr/>
        </p:nvGrpSpPr>
        <p:grpSpPr>
          <a:xfrm>
            <a:off x="5351827" y="1417293"/>
            <a:ext cx="1173843" cy="576000"/>
            <a:chOff x="4656342" y="3239745"/>
            <a:chExt cx="1173843" cy="576000"/>
          </a:xfrm>
        </p:grpSpPr>
        <p:sp>
          <p:nvSpPr>
            <p:cNvPr id="88" name="Rounded Rectangle 88">
              <a:extLst>
                <a:ext uri="{FF2B5EF4-FFF2-40B4-BE49-F238E27FC236}">
                  <a16:creationId xmlns:a16="http://schemas.microsoft.com/office/drawing/2014/main" id="{73D6D07E-8EAF-B9C0-0924-7E155AC5A352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Okay.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36D504E-0584-6421-73A0-5B47BECB5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4CA9F2D-5953-A60A-A2F4-DF26970E659B}"/>
              </a:ext>
            </a:extLst>
          </p:cNvPr>
          <p:cNvGrpSpPr/>
          <p:nvPr/>
        </p:nvGrpSpPr>
        <p:grpSpPr>
          <a:xfrm>
            <a:off x="5347355" y="2816732"/>
            <a:ext cx="1178316" cy="576000"/>
            <a:chOff x="4634336" y="1993115"/>
            <a:chExt cx="1178316" cy="576000"/>
          </a:xfrm>
        </p:grpSpPr>
        <p:sp>
          <p:nvSpPr>
            <p:cNvPr id="91" name="Rounded Rectangle 88">
              <a:extLst>
                <a:ext uri="{FF2B5EF4-FFF2-40B4-BE49-F238E27FC236}">
                  <a16:creationId xmlns:a16="http://schemas.microsoft.com/office/drawing/2014/main" id="{3807B396-D5D5-FBCC-C8A1-F429A7895C54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Notifies the customer.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245AAFC-68D3-05A0-DEEB-39A5A545F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776FA66-46D3-B782-B61B-DEF6FE7E9E86}"/>
              </a:ext>
            </a:extLst>
          </p:cNvPr>
          <p:cNvGrpSpPr/>
          <p:nvPr/>
        </p:nvGrpSpPr>
        <p:grpSpPr>
          <a:xfrm>
            <a:off x="9153781" y="4254925"/>
            <a:ext cx="1156308" cy="576000"/>
            <a:chOff x="4593667" y="4778391"/>
            <a:chExt cx="1156308" cy="576000"/>
          </a:xfrm>
        </p:grpSpPr>
        <p:sp>
          <p:nvSpPr>
            <p:cNvPr id="96" name="Rounded Rectangle 88">
              <a:extLst>
                <a:ext uri="{FF2B5EF4-FFF2-40B4-BE49-F238E27FC236}">
                  <a16:creationId xmlns:a16="http://schemas.microsoft.com/office/drawing/2014/main" id="{07909092-7BE8-9268-8116-0F8873FA601D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Notifies the patient of the new B-statement time.</a:t>
              </a: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793511F-6E24-8368-AE8E-A4E1A1D2A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1E88401-3E1C-03A8-78CD-756855877DC2}"/>
              </a:ext>
            </a:extLst>
          </p:cNvPr>
          <p:cNvGrpSpPr/>
          <p:nvPr/>
        </p:nvGrpSpPr>
        <p:grpSpPr>
          <a:xfrm>
            <a:off x="9155940" y="1425786"/>
            <a:ext cx="1156308" cy="576000"/>
            <a:chOff x="4797477" y="919201"/>
            <a:chExt cx="1156308" cy="576000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36BF6391-EEE6-D72A-875D-F71E257AC6B6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the new time.</a:t>
              </a: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2B02011A-D71F-8B40-AC94-38EFCBD32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52228FA-4134-CBDD-08F5-79783902EDF8}"/>
              </a:ext>
            </a:extLst>
          </p:cNvPr>
          <p:cNvGrpSpPr/>
          <p:nvPr/>
        </p:nvGrpSpPr>
        <p:grpSpPr>
          <a:xfrm>
            <a:off x="10285381" y="5371292"/>
            <a:ext cx="1423266" cy="576000"/>
            <a:chOff x="4656342" y="3239745"/>
            <a:chExt cx="1423266" cy="576000"/>
          </a:xfrm>
        </p:grpSpPr>
        <p:sp>
          <p:nvSpPr>
            <p:cNvPr id="104" name="Rounded Rectangle 88">
              <a:extLst>
                <a:ext uri="{FF2B5EF4-FFF2-40B4-BE49-F238E27FC236}">
                  <a16:creationId xmlns:a16="http://schemas.microsoft.com/office/drawing/2014/main" id="{93F38CE4-EDDE-2AC6-66F6-DC43375BB13C}"/>
                </a:ext>
              </a:extLst>
            </p:cNvPr>
            <p:cNvSpPr/>
            <p:nvPr/>
          </p:nvSpPr>
          <p:spPr>
            <a:xfrm>
              <a:off x="4656342" y="3239745"/>
              <a:ext cx="1423266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 new compensation decision is being worked on. =&gt;  </a:t>
              </a:r>
              <a:r>
                <a:rPr lang="en-GB" sz="900" dirty="0"/>
                <a:t>KELA Reimbursement Process</a:t>
              </a: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25E20C5-E273-6179-CBA1-8E3CA9928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2456BD0-3144-8F55-7608-216BB499CD31}"/>
              </a:ext>
            </a:extLst>
          </p:cNvPr>
          <p:cNvGrpSpPr/>
          <p:nvPr/>
        </p:nvGrpSpPr>
        <p:grpSpPr>
          <a:xfrm>
            <a:off x="10408131" y="1425786"/>
            <a:ext cx="1178316" cy="576000"/>
            <a:chOff x="4634336" y="1993115"/>
            <a:chExt cx="1178316" cy="576000"/>
          </a:xfrm>
        </p:grpSpPr>
        <p:sp>
          <p:nvSpPr>
            <p:cNvPr id="107" name="Rounded Rectangle 88">
              <a:extLst>
                <a:ext uri="{FF2B5EF4-FFF2-40B4-BE49-F238E27FC236}">
                  <a16:creationId xmlns:a16="http://schemas.microsoft.com/office/drawing/2014/main" id="{D6D86177-7A3A-64B6-F880-FD7AE9A1CF31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KC specialist. 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32273B3-F07F-5DAA-86D6-8A345CE53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F81FCB0-5E8B-1C64-9E11-A8F3B1081071}"/>
              </a:ext>
            </a:extLst>
          </p:cNvPr>
          <p:cNvGrpSpPr/>
          <p:nvPr/>
        </p:nvGrpSpPr>
        <p:grpSpPr>
          <a:xfrm>
            <a:off x="397160" y="2777153"/>
            <a:ext cx="884847" cy="632660"/>
            <a:chOff x="424456" y="2572433"/>
            <a:chExt cx="884847" cy="632660"/>
          </a:xfrm>
        </p:grpSpPr>
        <p:sp>
          <p:nvSpPr>
            <p:cNvPr id="2" name="TextBox 157">
              <a:extLst>
                <a:ext uri="{FF2B5EF4-FFF2-40B4-BE49-F238E27FC236}">
                  <a16:creationId xmlns:a16="http://schemas.microsoft.com/office/drawing/2014/main" id="{80ED753B-9AB7-1BA8-0E4B-78C98574B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456" y="2928094"/>
              <a:ext cx="8848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Pharmacy</a:t>
              </a: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C70C0914-6DAB-F9D5-D80C-F61D8E6A3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78" y="2572433"/>
              <a:ext cx="518084" cy="51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8398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503B8-5F1F-D1CE-092D-0A39B745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6B6A7AA-E29C-0226-3995-F534D6085A7A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CJML development ideas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A75E409-F56E-7376-4843-EB34897C34B4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This case study also developed possible improvement points for CJML</a:t>
            </a:r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AE4F49F4-D7B3-7E07-2C6A-D320F3951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33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E19F0-A5D9-242D-DCAA-80208B9D0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C848-93E6-BCFA-9F85-436374FB34B7}"/>
              </a:ext>
            </a:extLst>
          </p:cNvPr>
          <p:cNvSpPr txBox="1">
            <a:spLocks/>
          </p:cNvSpPr>
          <p:nvPr/>
        </p:nvSpPr>
        <p:spPr>
          <a:xfrm>
            <a:off x="714632" y="2758947"/>
            <a:ext cx="3363097" cy="1340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Improvement</a:t>
            </a:r>
          </a:p>
          <a:p>
            <a:r>
              <a:rPr lang="en-GB" dirty="0"/>
              <a:t>proposals</a:t>
            </a:r>
            <a:endParaRPr lang="nb-NO" dirty="0"/>
          </a:p>
        </p:txBody>
      </p:sp>
      <p:pic>
        <p:nvPicPr>
          <p:cNvPr id="5" name="Kuva 4" descr="Kuva, joka sisältää kohteen teksti, kuvakaappaus, dokumentti, numero&#10;&#10;Tekoälyllä luotu sisältö voi olla virheellistä.">
            <a:extLst>
              <a:ext uri="{FF2B5EF4-FFF2-40B4-BE49-F238E27FC236}">
                <a16:creationId xmlns:a16="http://schemas.microsoft.com/office/drawing/2014/main" id="{12343098-B562-6880-A384-D942EC163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57" y="0"/>
            <a:ext cx="525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7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05BE5-5F5C-B04D-F909-52804C2E2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5672456-4A19-506B-713F-CE43DA58F2B6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More information</a:t>
            </a:r>
            <a:endParaRPr lang="nb-NO" sz="4800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26C414F-33A7-31FD-0665-D4414EFB0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9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A62EF-0E83-B540-1EA4-76B79FA1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CB60-4766-1AD0-0B81-14F8A391E80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Relevant publications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D1ED-34D2-E346-CF17-CACAA71E1F89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Further details can be found here:</a:t>
            </a:r>
          </a:p>
          <a:p>
            <a:pPr marL="0" indent="0">
              <a:buNone/>
            </a:pPr>
            <a:r>
              <a:rPr lang="en-GB" sz="2400" dirty="0"/>
              <a:t>Miettinen, E. (2025). Modelling Complex Patient </a:t>
            </a:r>
            <a:r>
              <a:rPr lang="en-GB" sz="2400" dirty="0" err="1"/>
              <a:t>Proceses</a:t>
            </a:r>
            <a:r>
              <a:rPr lang="en-GB" sz="2400" dirty="0"/>
              <a:t> in a Multi-Producer Environment. A Design Science Approach Using Patient-</a:t>
            </a:r>
            <a:r>
              <a:rPr lang="en-GB" sz="2400" dirty="0" err="1"/>
              <a:t>Centered</a:t>
            </a:r>
            <a:r>
              <a:rPr lang="en-GB" sz="2400" dirty="0"/>
              <a:t> Modelling for Kidney Cancer Care Process. Master’s Thesis. Aalto University.</a:t>
            </a:r>
            <a:endParaRPr lang="en-GB" sz="2400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3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50A93-4AB9-FA01-D27B-9295215B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35A310-7AEB-9920-B111-683A0D2BA0F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About the case study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AFC8978-0103-B48E-9016-7856628B76A3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Context  </a:t>
            </a:r>
          </a:p>
          <a:p>
            <a:r>
              <a:rPr lang="en-GB" sz="2400" dirty="0"/>
              <a:t>Researchers involved </a:t>
            </a:r>
          </a:p>
          <a:p>
            <a:r>
              <a:rPr lang="en-GB" sz="2400" dirty="0"/>
              <a:t>Method</a:t>
            </a:r>
          </a:p>
          <a:p>
            <a:endParaRPr lang="nb-NO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B92AB99-EEE4-5CB6-6C5A-C6BEA396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8F242-BD30-7C22-EC1E-4AB8BEEB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26A2-803E-E1C0-CA71-88F444C50F1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About the case study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FF4F-C130-9E2C-182D-A0C34B541087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Context</a:t>
            </a:r>
          </a:p>
          <a:p>
            <a:pPr lvl="1"/>
            <a:r>
              <a:rPr lang="en-GB" dirty="0"/>
              <a:t>A pilot study with n=3 healthcare professionals specialized in kidney cancer and n=1 patient.</a:t>
            </a:r>
          </a:p>
          <a:p>
            <a:pPr lvl="1"/>
            <a:r>
              <a:rPr lang="en-GB" dirty="0"/>
              <a:t>Expert evaluation workshops (n=2) with total (n=9) participants.</a:t>
            </a:r>
          </a:p>
          <a:p>
            <a:pPr lvl="1"/>
            <a:r>
              <a:rPr lang="en-GB" dirty="0"/>
              <a:t>Phase: From diagnosis through treatment</a:t>
            </a:r>
          </a:p>
          <a:p>
            <a:pPr lvl="1"/>
            <a:r>
              <a:rPr lang="en-GB" dirty="0"/>
              <a:t>Where: a major university hospital in Finland</a:t>
            </a:r>
          </a:p>
          <a:p>
            <a:pPr lvl="1"/>
            <a:r>
              <a:rPr lang="en-GB" dirty="0"/>
              <a:t>When: 2023-2025</a:t>
            </a:r>
          </a:p>
          <a:p>
            <a:endParaRPr lang="en-GB" dirty="0"/>
          </a:p>
          <a:p>
            <a:r>
              <a:rPr lang="en-GB" dirty="0"/>
              <a:t>Researchers involved</a:t>
            </a:r>
          </a:p>
          <a:p>
            <a:pPr lvl="1"/>
            <a:r>
              <a:rPr lang="en-GB" dirty="0"/>
              <a:t>Märt Vesinurm, Aalto University</a:t>
            </a:r>
          </a:p>
          <a:p>
            <a:pPr lvl="1"/>
            <a:r>
              <a:rPr lang="en-GB" dirty="0"/>
              <a:t>Essi Miettinen, Aalto University</a:t>
            </a:r>
          </a:p>
          <a:p>
            <a:pPr lvl="1"/>
            <a:r>
              <a:rPr lang="en-GB" dirty="0"/>
              <a:t>Paul </a:t>
            </a:r>
            <a:r>
              <a:rPr lang="en-GB" dirty="0" err="1"/>
              <a:t>Lillrank</a:t>
            </a:r>
            <a:r>
              <a:rPr lang="en-GB" dirty="0"/>
              <a:t>, Aalto University</a:t>
            </a:r>
          </a:p>
          <a:p>
            <a:endParaRPr lang="en-GB" dirty="0"/>
          </a:p>
          <a:p>
            <a:r>
              <a:rPr lang="en-GB" dirty="0"/>
              <a:t>Method</a:t>
            </a:r>
          </a:p>
          <a:p>
            <a:pPr lvl="1"/>
            <a:r>
              <a:rPr lang="en-GB" dirty="0"/>
              <a:t>Empirical approach: the study followed a design science research (DSR) process, which included workshops, artefact development, and the collection and evaluation of the models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17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D78B-93DC-C7AE-335B-F8901DAF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2F4D6C-C292-03D3-EBEF-DA37F1B9CCA2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Visuals - diagram</a:t>
            </a:r>
            <a:endParaRPr lang="nb-NO" sz="4800" dirty="0"/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70C3B0A-8E6C-B2D1-4030-DBF55A0B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5A6A77AF-B4EB-B05E-302C-93EC9A25558A}"/>
              </a:ext>
            </a:extLst>
          </p:cNvPr>
          <p:cNvSpPr/>
          <p:nvPr/>
        </p:nvSpPr>
        <p:spPr>
          <a:xfrm>
            <a:off x="179291" y="5057608"/>
            <a:ext cx="11832508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57">
            <a:extLst>
              <a:ext uri="{FF2B5EF4-FFF2-40B4-BE49-F238E27FC236}">
                <a16:creationId xmlns:a16="http://schemas.microsoft.com/office/drawing/2014/main" id="{57C5D132-4500-5ECA-9EA3-E06D6993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17" y="5766788"/>
            <a:ext cx="16637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latin typeface="+mn-lt"/>
              </a:rPr>
              <a:t>can make a referral to an urologist.</a:t>
            </a:r>
            <a:endParaRPr kumimoji="0" lang="en-GB" altLang="en-US" sz="11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179293" y="1444141"/>
            <a:ext cx="11832508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79292" y="2364017"/>
            <a:ext cx="11832508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179291" y="3281338"/>
            <a:ext cx="11832508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ounded Rectangle 45">
            <a:extLst>
              <a:ext uri="{FF2B5EF4-FFF2-40B4-BE49-F238E27FC236}">
                <a16:creationId xmlns:a16="http://schemas.microsoft.com/office/drawing/2014/main" id="{BDD695FE-292D-3541-AE33-37C5398D1BDE}"/>
              </a:ext>
            </a:extLst>
          </p:cNvPr>
          <p:cNvSpPr/>
          <p:nvPr/>
        </p:nvSpPr>
        <p:spPr>
          <a:xfrm>
            <a:off x="179291" y="4198659"/>
            <a:ext cx="11832508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30" y="1143653"/>
            <a:ext cx="11806988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Primary healthcare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3A4A01A-689C-2F22-DD45-740BEA4D3BA3}"/>
              </a:ext>
            </a:extLst>
          </p:cNvPr>
          <p:cNvGrpSpPr/>
          <p:nvPr/>
        </p:nvGrpSpPr>
        <p:grpSpPr>
          <a:xfrm>
            <a:off x="180199" y="1583500"/>
            <a:ext cx="683142" cy="590426"/>
            <a:chOff x="839104" y="1583500"/>
            <a:chExt cx="683142" cy="590426"/>
          </a:xfrm>
        </p:grpSpPr>
        <p:pic>
          <p:nvPicPr>
            <p:cNvPr id="29" name="Picture 39">
              <a:extLst>
                <a:ext uri="{FF2B5EF4-FFF2-40B4-BE49-F238E27FC236}">
                  <a16:creationId xmlns:a16="http://schemas.microsoft.com/office/drawing/2014/main" id="{B4041EE5-619E-E944-BCAD-E67467AF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69" y="1583500"/>
              <a:ext cx="248213" cy="330951"/>
            </a:xfrm>
            <a:prstGeom prst="rect">
              <a:avLst/>
            </a:prstGeom>
          </p:spPr>
        </p:pic>
        <p:sp>
          <p:nvSpPr>
            <p:cNvPr id="30" name="TextBox 157">
              <a:extLst>
                <a:ext uri="{FF2B5EF4-FFF2-40B4-BE49-F238E27FC236}">
                  <a16:creationId xmlns:a16="http://schemas.microsoft.com/office/drawing/2014/main" id="{4BAF977C-6621-2847-BD60-027599571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104" y="1912316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cxnSp>
        <p:nvCxnSpPr>
          <p:cNvPr id="40" name="Straight Arrow Connector 11">
            <a:extLst>
              <a:ext uri="{FF2B5EF4-FFF2-40B4-BE49-F238E27FC236}">
                <a16:creationId xmlns:a16="http://schemas.microsoft.com/office/drawing/2014/main" id="{F0AFA9FE-2047-034D-8D74-1C984A2B3DE8}"/>
              </a:ext>
            </a:extLst>
          </p:cNvPr>
          <p:cNvCxnSpPr>
            <a:cxnSpLocks/>
            <a:stCxn id="38" idx="2"/>
            <a:endCxn id="44" idx="0"/>
          </p:cNvCxnSpPr>
          <p:nvPr/>
        </p:nvCxnSpPr>
        <p:spPr>
          <a:xfrm flipH="1">
            <a:off x="3360931" y="2112162"/>
            <a:ext cx="11693" cy="37342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7" name="Rounded Rectangle 88">
            <a:extLst>
              <a:ext uri="{FF2B5EF4-FFF2-40B4-BE49-F238E27FC236}">
                <a16:creationId xmlns:a16="http://schemas.microsoft.com/office/drawing/2014/main" id="{9CD7B8B1-12DC-D945-962A-F563681C0E9B}"/>
              </a:ext>
            </a:extLst>
          </p:cNvPr>
          <p:cNvSpPr/>
          <p:nvPr/>
        </p:nvSpPr>
        <p:spPr>
          <a:xfrm>
            <a:off x="1320038" y="1529009"/>
            <a:ext cx="1295762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N</a:t>
            </a:r>
            <a:r>
              <a:rPr lang="en-GB" sz="1000" b="0" i="0" dirty="0">
                <a:effectLst/>
              </a:rPr>
              <a:t>otices weight loss, </a:t>
            </a:r>
            <a:r>
              <a:rPr lang="en-GB" sz="1000" b="0" i="0" dirty="0" err="1">
                <a:effectLst/>
              </a:rPr>
              <a:t>anemia</a:t>
            </a:r>
            <a:r>
              <a:rPr lang="en-GB" sz="1000" b="0" i="0" dirty="0">
                <a:effectLst/>
              </a:rPr>
              <a:t>, </a:t>
            </a:r>
            <a:r>
              <a:rPr lang="en-GB" sz="1000" b="1" i="0" dirty="0">
                <a:effectLst/>
              </a:rPr>
              <a:t>usually minor symptoms</a:t>
            </a:r>
            <a:endParaRPr kumimoji="0" lang="en-GB" sz="1000" b="1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9" name="Rounded Rectangle 88">
            <a:extLst>
              <a:ext uri="{FF2B5EF4-FFF2-40B4-BE49-F238E27FC236}">
                <a16:creationId xmlns:a16="http://schemas.microsoft.com/office/drawing/2014/main" id="{5EECE51C-04F1-8540-B8D5-28C7DCE477F3}"/>
              </a:ext>
            </a:extLst>
          </p:cNvPr>
          <p:cNvSpPr/>
          <p:nvPr/>
        </p:nvSpPr>
        <p:spPr>
          <a:xfrm>
            <a:off x="5510330" y="246241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cs typeface="Arial" panose="020B0604020202020204" pitchFamily="34" charset="0"/>
              </a:rPr>
              <a:t>Researches and excludes options based on the results.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0" name="Rounded Rectangle 88">
            <a:extLst>
              <a:ext uri="{FF2B5EF4-FFF2-40B4-BE49-F238E27FC236}">
                <a16:creationId xmlns:a16="http://schemas.microsoft.com/office/drawing/2014/main" id="{E659809B-B537-1340-B62D-922512B9A3EF}"/>
              </a:ext>
            </a:extLst>
          </p:cNvPr>
          <p:cNvSpPr/>
          <p:nvPr/>
        </p:nvSpPr>
        <p:spPr>
          <a:xfrm>
            <a:off x="6838699" y="246241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Chooses next steps &amp; examinations.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1" name="Rounded Rectangle 88">
            <a:extLst>
              <a:ext uri="{FF2B5EF4-FFF2-40B4-BE49-F238E27FC236}">
                <a16:creationId xmlns:a16="http://schemas.microsoft.com/office/drawing/2014/main" id="{1568A8AD-1533-7641-86C7-FE66F4541AB8}"/>
              </a:ext>
            </a:extLst>
          </p:cNvPr>
          <p:cNvSpPr/>
          <p:nvPr/>
        </p:nvSpPr>
        <p:spPr>
          <a:xfrm>
            <a:off x="10736477" y="337654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Evaluation of the case and urgency.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64" name="Straight Arrow Connector 11">
            <a:extLst>
              <a:ext uri="{FF2B5EF4-FFF2-40B4-BE49-F238E27FC236}">
                <a16:creationId xmlns:a16="http://schemas.microsoft.com/office/drawing/2014/main" id="{EDC688B7-2D5A-D545-B503-E5235B673F2E}"/>
              </a:ext>
            </a:extLst>
          </p:cNvPr>
          <p:cNvCxnSpPr>
            <a:cxnSpLocks/>
          </p:cNvCxnSpPr>
          <p:nvPr/>
        </p:nvCxnSpPr>
        <p:spPr>
          <a:xfrm>
            <a:off x="10026960" y="3024319"/>
            <a:ext cx="0" cy="34701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5" name="Straight Arrow Connector 11">
            <a:extLst>
              <a:ext uri="{FF2B5EF4-FFF2-40B4-BE49-F238E27FC236}">
                <a16:creationId xmlns:a16="http://schemas.microsoft.com/office/drawing/2014/main" id="{FE207D61-0589-A541-9B0D-0543777846F3}"/>
              </a:ext>
            </a:extLst>
          </p:cNvPr>
          <p:cNvCxnSpPr>
            <a:cxnSpLocks/>
            <a:stCxn id="73" idx="0"/>
            <a:endCxn id="80" idx="2"/>
          </p:cNvCxnSpPr>
          <p:nvPr/>
        </p:nvCxnSpPr>
        <p:spPr>
          <a:xfrm flipV="1">
            <a:off x="4742555" y="2113878"/>
            <a:ext cx="3387" cy="35558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70" name="Straight Arrow Connector 11">
            <a:extLst>
              <a:ext uri="{FF2B5EF4-FFF2-40B4-BE49-F238E27FC236}">
                <a16:creationId xmlns:a16="http://schemas.microsoft.com/office/drawing/2014/main" id="{4F2001D9-F9DA-3844-8064-2DFB9C54669E}"/>
              </a:ext>
            </a:extLst>
          </p:cNvPr>
          <p:cNvCxnSpPr>
            <a:cxnSpLocks/>
            <a:stCxn id="106" idx="0"/>
            <a:endCxn id="109" idx="2"/>
          </p:cNvCxnSpPr>
          <p:nvPr/>
        </p:nvCxnSpPr>
        <p:spPr>
          <a:xfrm flipV="1">
            <a:off x="8768995" y="2109474"/>
            <a:ext cx="1276" cy="36722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9B6CE18-BCD4-266B-8E20-D543720F5F09}"/>
              </a:ext>
            </a:extLst>
          </p:cNvPr>
          <p:cNvGrpSpPr/>
          <p:nvPr/>
        </p:nvGrpSpPr>
        <p:grpSpPr>
          <a:xfrm>
            <a:off x="155845" y="2303140"/>
            <a:ext cx="1264421" cy="826063"/>
            <a:chOff x="814750" y="2303140"/>
            <a:chExt cx="1264421" cy="826063"/>
          </a:xfrm>
        </p:grpSpPr>
        <p:pic>
          <p:nvPicPr>
            <p:cNvPr id="28" name="Picture 9">
              <a:extLst>
                <a:ext uri="{FF2B5EF4-FFF2-40B4-BE49-F238E27FC236}">
                  <a16:creationId xmlns:a16="http://schemas.microsoft.com/office/drawing/2014/main" id="{052F8016-5D9A-EB4E-BFB5-DDCEA96C7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50" y="2303140"/>
              <a:ext cx="569888" cy="569888"/>
            </a:xfrm>
            <a:prstGeom prst="rect">
              <a:avLst/>
            </a:prstGeom>
          </p:spPr>
        </p:pic>
        <p:sp>
          <p:nvSpPr>
            <p:cNvPr id="31" name="TextBox 157">
              <a:extLst>
                <a:ext uri="{FF2B5EF4-FFF2-40B4-BE49-F238E27FC236}">
                  <a16:creationId xmlns:a16="http://schemas.microsoft.com/office/drawing/2014/main" id="{A0153FC5-BA0F-C44D-B7AA-95BE6CD48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651" y="2698316"/>
              <a:ext cx="12455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GP in Primary healthcare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71" name="Picture 138">
              <a:extLst>
                <a:ext uri="{FF2B5EF4-FFF2-40B4-BE49-F238E27FC236}">
                  <a16:creationId xmlns:a16="http://schemas.microsoft.com/office/drawing/2014/main" id="{3937154C-5983-4349-AA73-41DF7F21C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550" y="2447538"/>
              <a:ext cx="464892" cy="309928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FC1A924-8CF5-CF1D-B8B1-10FD750F8F4B}"/>
              </a:ext>
            </a:extLst>
          </p:cNvPr>
          <p:cNvGrpSpPr/>
          <p:nvPr/>
        </p:nvGrpSpPr>
        <p:grpSpPr>
          <a:xfrm>
            <a:off x="203966" y="3319814"/>
            <a:ext cx="1005246" cy="741123"/>
            <a:chOff x="862871" y="3319814"/>
            <a:chExt cx="1005246" cy="741123"/>
          </a:xfrm>
        </p:grpSpPr>
        <p:sp>
          <p:nvSpPr>
            <p:cNvPr id="32" name="TextBox 157">
              <a:extLst>
                <a:ext uri="{FF2B5EF4-FFF2-40B4-BE49-F238E27FC236}">
                  <a16:creationId xmlns:a16="http://schemas.microsoft.com/office/drawing/2014/main" id="{2A2AE4D6-2F65-744E-9B12-35545E2D3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871" y="3630050"/>
              <a:ext cx="100524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GP in Central Hospital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72" name="Picture 10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0A8DFFE-DC4B-1A43-B069-682FAF5F3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912" y="3337257"/>
              <a:ext cx="262659" cy="328324"/>
            </a:xfrm>
            <a:prstGeom prst="rect">
              <a:avLst/>
            </a:prstGeom>
          </p:spPr>
        </p:pic>
        <p:pic>
          <p:nvPicPr>
            <p:cNvPr id="75" name="Picture 137">
              <a:extLst>
                <a:ext uri="{FF2B5EF4-FFF2-40B4-BE49-F238E27FC236}">
                  <a16:creationId xmlns:a16="http://schemas.microsoft.com/office/drawing/2014/main" id="{E2203EF6-C400-4644-BA23-1F5BC2231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71" y="3319814"/>
              <a:ext cx="453784" cy="358250"/>
            </a:xfrm>
            <a:prstGeom prst="rect">
              <a:avLst/>
            </a:prstGeom>
          </p:spPr>
        </p:pic>
      </p:grpSp>
      <p:sp>
        <p:nvSpPr>
          <p:cNvPr id="78" name="Tekstiruutu 77">
            <a:extLst>
              <a:ext uri="{FF2B5EF4-FFF2-40B4-BE49-F238E27FC236}">
                <a16:creationId xmlns:a16="http://schemas.microsoft.com/office/drawing/2014/main" id="{74208823-D554-4C4D-8E48-9AF5141D7393}"/>
              </a:ext>
            </a:extLst>
          </p:cNvPr>
          <p:cNvSpPr txBox="1"/>
          <p:nvPr/>
        </p:nvSpPr>
        <p:spPr>
          <a:xfrm>
            <a:off x="833651" y="433959"/>
            <a:ext cx="1096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Kidney cancer CJML model based on workshops on 5.4., 12.4. &amp; 22.5. </a:t>
            </a:r>
          </a:p>
        </p:txBody>
      </p:sp>
      <p:cxnSp>
        <p:nvCxnSpPr>
          <p:cNvPr id="6" name="Straight Arrow Connector 11">
            <a:extLst>
              <a:ext uri="{FF2B5EF4-FFF2-40B4-BE49-F238E27FC236}">
                <a16:creationId xmlns:a16="http://schemas.microsoft.com/office/drawing/2014/main" id="{35C3AED0-A220-5C18-3647-0ACAE5368C3B}"/>
              </a:ext>
            </a:extLst>
          </p:cNvPr>
          <p:cNvCxnSpPr>
            <a:cxnSpLocks/>
          </p:cNvCxnSpPr>
          <p:nvPr/>
        </p:nvCxnSpPr>
        <p:spPr>
          <a:xfrm>
            <a:off x="3032793" y="2113184"/>
            <a:ext cx="0" cy="217423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1" name="Rounded Rectangle 88">
            <a:extLst>
              <a:ext uri="{FF2B5EF4-FFF2-40B4-BE49-F238E27FC236}">
                <a16:creationId xmlns:a16="http://schemas.microsoft.com/office/drawing/2014/main" id="{D501504E-5E37-3019-7333-3555E3D4A705}"/>
              </a:ext>
            </a:extLst>
          </p:cNvPr>
          <p:cNvSpPr/>
          <p:nvPr/>
        </p:nvSpPr>
        <p:spPr>
          <a:xfrm>
            <a:off x="4155827" y="428742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/>
              <a:t>Takes the same steps as on the public side.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BAA04C2E-1729-1F8A-16AD-5002D36516F6}"/>
              </a:ext>
            </a:extLst>
          </p:cNvPr>
          <p:cNvSpPr/>
          <p:nvPr/>
        </p:nvSpPr>
        <p:spPr>
          <a:xfrm>
            <a:off x="5509860" y="429160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cs typeface="Arial" panose="020B0604020202020204" pitchFamily="34" charset="0"/>
              </a:rPr>
              <a:t>Researches and excludes options based on the results.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21" name="Straight Arrow Connector 11">
            <a:extLst>
              <a:ext uri="{FF2B5EF4-FFF2-40B4-BE49-F238E27FC236}">
                <a16:creationId xmlns:a16="http://schemas.microsoft.com/office/drawing/2014/main" id="{14880278-F73B-BEFD-6501-1A2743DC394B}"/>
              </a:ext>
            </a:extLst>
          </p:cNvPr>
          <p:cNvCxnSpPr>
            <a:cxnSpLocks/>
          </p:cNvCxnSpPr>
          <p:nvPr/>
        </p:nvCxnSpPr>
        <p:spPr>
          <a:xfrm>
            <a:off x="3652553" y="2144335"/>
            <a:ext cx="0" cy="301226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4" name="Rounded Rectangle 88">
            <a:extLst>
              <a:ext uri="{FF2B5EF4-FFF2-40B4-BE49-F238E27FC236}">
                <a16:creationId xmlns:a16="http://schemas.microsoft.com/office/drawing/2014/main" id="{6D1FE3FC-4098-7022-D6F2-2EB609E780DA}"/>
              </a:ext>
            </a:extLst>
          </p:cNvPr>
          <p:cNvSpPr/>
          <p:nvPr/>
        </p:nvSpPr>
        <p:spPr>
          <a:xfrm>
            <a:off x="4155827" y="515659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/>
              <a:t>Takes the same steps as on the public side.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5" name="Rounded Rectangle 88">
            <a:extLst>
              <a:ext uri="{FF2B5EF4-FFF2-40B4-BE49-F238E27FC236}">
                <a16:creationId xmlns:a16="http://schemas.microsoft.com/office/drawing/2014/main" id="{EA8EE0DD-03C9-1A82-BDDC-9DEA188FCDC5}"/>
              </a:ext>
            </a:extLst>
          </p:cNvPr>
          <p:cNvSpPr/>
          <p:nvPr/>
        </p:nvSpPr>
        <p:spPr>
          <a:xfrm>
            <a:off x="6838699" y="428742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/>
              <a:t>Finds cancer on the private side.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Rounded Rectangle 88">
            <a:extLst>
              <a:ext uri="{FF2B5EF4-FFF2-40B4-BE49-F238E27FC236}">
                <a16:creationId xmlns:a16="http://schemas.microsoft.com/office/drawing/2014/main" id="{99C80F25-397C-0EB5-AEEF-DA2D3D166D9C}"/>
              </a:ext>
            </a:extLst>
          </p:cNvPr>
          <p:cNvSpPr/>
          <p:nvPr/>
        </p:nvSpPr>
        <p:spPr>
          <a:xfrm>
            <a:off x="5509854" y="516163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cs typeface="Arial" panose="020B0604020202020204" pitchFamily="34" charset="0"/>
              </a:rPr>
              <a:t>Researches and excludes options based on the results.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Rounded Rectangle 88">
            <a:extLst>
              <a:ext uri="{FF2B5EF4-FFF2-40B4-BE49-F238E27FC236}">
                <a16:creationId xmlns:a16="http://schemas.microsoft.com/office/drawing/2014/main" id="{48D7DF91-79AB-D862-33F2-43F2F65480D3}"/>
              </a:ext>
            </a:extLst>
          </p:cNvPr>
          <p:cNvSpPr/>
          <p:nvPr/>
        </p:nvSpPr>
        <p:spPr>
          <a:xfrm>
            <a:off x="6838699" y="515659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Chooses next steps &amp; examinations.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3" name="Straight Arrow Connector 11">
            <a:extLst>
              <a:ext uri="{FF2B5EF4-FFF2-40B4-BE49-F238E27FC236}">
                <a16:creationId xmlns:a16="http://schemas.microsoft.com/office/drawing/2014/main" id="{49D09FDB-601C-1138-5EC5-013B80647A48}"/>
              </a:ext>
            </a:extLst>
          </p:cNvPr>
          <p:cNvCxnSpPr>
            <a:cxnSpLocks/>
          </p:cNvCxnSpPr>
          <p:nvPr/>
        </p:nvCxnSpPr>
        <p:spPr>
          <a:xfrm flipV="1">
            <a:off x="8403630" y="2126638"/>
            <a:ext cx="0" cy="302996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292B1-825E-FE71-A016-6634FB0303C6}"/>
              </a:ext>
            </a:extLst>
          </p:cNvPr>
          <p:cNvGrpSpPr/>
          <p:nvPr/>
        </p:nvGrpSpPr>
        <p:grpSpPr>
          <a:xfrm>
            <a:off x="2782777" y="1536162"/>
            <a:ext cx="1173843" cy="576000"/>
            <a:chOff x="4638808" y="1993115"/>
            <a:chExt cx="1173843" cy="576000"/>
          </a:xfrm>
        </p:grpSpPr>
        <p:sp>
          <p:nvSpPr>
            <p:cNvPr id="38" name="Rounded Rectangle 88">
              <a:extLst>
                <a:ext uri="{FF2B5EF4-FFF2-40B4-BE49-F238E27FC236}">
                  <a16:creationId xmlns:a16="http://schemas.microsoft.com/office/drawing/2014/main" id="{7A3B27BC-B49B-6D7F-5238-2430CC391BD6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Goes to the doctor's office. Tells about the symptoms.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D779059-6D36-8E75-FD1A-C8BE1B1DC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321854-5840-2B10-5EBE-A3FF1B047462}"/>
              </a:ext>
            </a:extLst>
          </p:cNvPr>
          <p:cNvGrpSpPr/>
          <p:nvPr/>
        </p:nvGrpSpPr>
        <p:grpSpPr>
          <a:xfrm>
            <a:off x="2782777" y="2485586"/>
            <a:ext cx="1156308" cy="576000"/>
            <a:chOff x="4656343" y="3239745"/>
            <a:chExt cx="1156308" cy="576000"/>
          </a:xfrm>
        </p:grpSpPr>
        <p:sp>
          <p:nvSpPr>
            <p:cNvPr id="44" name="Rounded Rectangle 88">
              <a:extLst>
                <a:ext uri="{FF2B5EF4-FFF2-40B4-BE49-F238E27FC236}">
                  <a16:creationId xmlns:a16="http://schemas.microsoft.com/office/drawing/2014/main" id="{C508924D-4958-BBB6-E84C-7FC89576C6A2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Receives patient. </a:t>
              </a:r>
              <a:r>
                <a:rPr lang="en-GB" sz="900" b="0" i="0" dirty="0">
                  <a:effectLst/>
                </a:rPr>
                <a:t>Evaluates symptoms.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24CC68B-D7A6-79BE-D460-7FF3CB55D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B22EAB-89B7-2A3C-C76F-B27672E575B4}"/>
              </a:ext>
            </a:extLst>
          </p:cNvPr>
          <p:cNvGrpSpPr/>
          <p:nvPr/>
        </p:nvGrpSpPr>
        <p:grpSpPr>
          <a:xfrm>
            <a:off x="9466672" y="2469466"/>
            <a:ext cx="1156308" cy="576000"/>
            <a:chOff x="7202555" y="3239745"/>
            <a:chExt cx="1156308" cy="576000"/>
          </a:xfrm>
        </p:grpSpPr>
        <p:sp>
          <p:nvSpPr>
            <p:cNvPr id="49" name="Rounded Rectangle 88">
              <a:extLst>
                <a:ext uri="{FF2B5EF4-FFF2-40B4-BE49-F238E27FC236}">
                  <a16:creationId xmlns:a16="http://schemas.microsoft.com/office/drawing/2014/main" id="{D395B1C8-2B03-5EA1-0E9C-52CC81172B06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Referral, based on urgency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50" name="Picture 49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1DAA54A-F65A-4399-F98A-80D188AD2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60CB7B2-E868-2CE3-3946-ACBD0F2CA8DF}"/>
              </a:ext>
            </a:extLst>
          </p:cNvPr>
          <p:cNvGrpSpPr/>
          <p:nvPr/>
        </p:nvGrpSpPr>
        <p:grpSpPr>
          <a:xfrm>
            <a:off x="4152708" y="2469466"/>
            <a:ext cx="1173843" cy="576000"/>
            <a:chOff x="4638808" y="1993115"/>
            <a:chExt cx="1173843" cy="576000"/>
          </a:xfrm>
        </p:grpSpPr>
        <p:sp>
          <p:nvSpPr>
            <p:cNvPr id="73" name="Rounded Rectangle 88">
              <a:extLst>
                <a:ext uri="{FF2B5EF4-FFF2-40B4-BE49-F238E27FC236}">
                  <a16:creationId xmlns:a16="http://schemas.microsoft.com/office/drawing/2014/main" id="{B2664711-DB40-A9DA-EE71-C4E939EDD715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C</a:t>
              </a:r>
              <a:r>
                <a:rPr lang="en-GB" sz="900" b="0" i="0" dirty="0">
                  <a:effectLst/>
                </a:rPr>
                <a:t>hecks patient’s iron values.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2F5C0F0-41EF-625D-015E-D5C5B8843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3898D6C-E478-84AC-1ED6-DF2083AADD74}"/>
              </a:ext>
            </a:extLst>
          </p:cNvPr>
          <p:cNvGrpSpPr/>
          <p:nvPr/>
        </p:nvGrpSpPr>
        <p:grpSpPr>
          <a:xfrm>
            <a:off x="4167788" y="1537878"/>
            <a:ext cx="1156308" cy="576000"/>
            <a:chOff x="4656343" y="3239745"/>
            <a:chExt cx="1156308" cy="576000"/>
          </a:xfrm>
        </p:grpSpPr>
        <p:sp>
          <p:nvSpPr>
            <p:cNvPr id="80" name="Rounded Rectangle 88">
              <a:extLst>
                <a:ext uri="{FF2B5EF4-FFF2-40B4-BE49-F238E27FC236}">
                  <a16:creationId xmlns:a16="http://schemas.microsoft.com/office/drawing/2014/main" id="{EDB24139-2ECA-EF24-F7EF-07F8E2102F53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/>
                <a:t>Lets measure.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BE936A0-41BB-6CBD-D246-4CB9335AE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4F6D4EB-E766-BE46-56CA-95E33496D0BD}"/>
              </a:ext>
            </a:extLst>
          </p:cNvPr>
          <p:cNvGrpSpPr/>
          <p:nvPr/>
        </p:nvGrpSpPr>
        <p:grpSpPr>
          <a:xfrm>
            <a:off x="2776754" y="5158280"/>
            <a:ext cx="1156308" cy="576000"/>
            <a:chOff x="4656343" y="3239745"/>
            <a:chExt cx="1156308" cy="576000"/>
          </a:xfrm>
        </p:grpSpPr>
        <p:sp>
          <p:nvSpPr>
            <p:cNvPr id="86" name="Rounded Rectangle 88">
              <a:extLst>
                <a:ext uri="{FF2B5EF4-FFF2-40B4-BE49-F238E27FC236}">
                  <a16:creationId xmlns:a16="http://schemas.microsoft.com/office/drawing/2014/main" id="{E7B58AC7-C046-984B-431E-3628085F0B4E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Receives patient. </a:t>
              </a:r>
              <a:r>
                <a:rPr lang="en-GB" sz="900" b="0" i="0" dirty="0">
                  <a:effectLst/>
                </a:rPr>
                <a:t>Evaluates symptoms.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43953E66-B28C-E752-9EB1-5393771F7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1966B1F-C1BA-0C9C-66B7-176B0156FC23}"/>
              </a:ext>
            </a:extLst>
          </p:cNvPr>
          <p:cNvGrpSpPr/>
          <p:nvPr/>
        </p:nvGrpSpPr>
        <p:grpSpPr>
          <a:xfrm>
            <a:off x="2789453" y="4287420"/>
            <a:ext cx="1156308" cy="576000"/>
            <a:chOff x="4656343" y="3239745"/>
            <a:chExt cx="1156308" cy="576000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F79FC923-45F4-FA80-7475-ADB2589F5EB9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Receives patient. </a:t>
              </a:r>
              <a:r>
                <a:rPr lang="en-GB" sz="900" b="0" i="0" dirty="0">
                  <a:effectLst/>
                </a:rPr>
                <a:t>Evaluates symptoms.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440721E-3690-C78C-94F6-96D410F7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5741ED9-F61A-F951-C7AA-2EA2A68C64DF}"/>
              </a:ext>
            </a:extLst>
          </p:cNvPr>
          <p:cNvGrpSpPr/>
          <p:nvPr/>
        </p:nvGrpSpPr>
        <p:grpSpPr>
          <a:xfrm>
            <a:off x="9489047" y="5156599"/>
            <a:ext cx="1156308" cy="576000"/>
            <a:chOff x="7202555" y="3239745"/>
            <a:chExt cx="1156308" cy="576000"/>
          </a:xfrm>
        </p:grpSpPr>
        <p:sp>
          <p:nvSpPr>
            <p:cNvPr id="97" name="Rounded Rectangle 88">
              <a:extLst>
                <a:ext uri="{FF2B5EF4-FFF2-40B4-BE49-F238E27FC236}">
                  <a16:creationId xmlns:a16="http://schemas.microsoft.com/office/drawing/2014/main" id="{95D90CB0-03B3-AC66-A203-CA7E0D3CC269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Referral to urologist, based on urgency.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98" name="Picture 9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12BC395-CCAD-C6A5-84C5-D4A55483D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C161651-7D0C-FA42-7D8F-82E1E9818277}"/>
              </a:ext>
            </a:extLst>
          </p:cNvPr>
          <p:cNvGrpSpPr/>
          <p:nvPr/>
        </p:nvGrpSpPr>
        <p:grpSpPr>
          <a:xfrm>
            <a:off x="8179148" y="2476702"/>
            <a:ext cx="1173843" cy="576000"/>
            <a:chOff x="4638808" y="1993115"/>
            <a:chExt cx="1173843" cy="576000"/>
          </a:xfrm>
        </p:grpSpPr>
        <p:sp>
          <p:nvSpPr>
            <p:cNvPr id="106" name="Rounded Rectangle 88">
              <a:extLst>
                <a:ext uri="{FF2B5EF4-FFF2-40B4-BE49-F238E27FC236}">
                  <a16:creationId xmlns:a16="http://schemas.microsoft.com/office/drawing/2014/main" id="{F4E6D3A1-9949-8C95-649D-144E4FC041B5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Refer the patient to follow-up imaging, if necessary.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52D3AE83-CC7E-3690-EA18-61289689F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1A1C372-4AE4-53B1-F7F4-BAF0F3C552F7}"/>
              </a:ext>
            </a:extLst>
          </p:cNvPr>
          <p:cNvGrpSpPr/>
          <p:nvPr/>
        </p:nvGrpSpPr>
        <p:grpSpPr>
          <a:xfrm>
            <a:off x="8192117" y="1533474"/>
            <a:ext cx="1156308" cy="576000"/>
            <a:chOff x="4656343" y="3239745"/>
            <a:chExt cx="1156308" cy="576000"/>
          </a:xfrm>
        </p:grpSpPr>
        <p:sp>
          <p:nvSpPr>
            <p:cNvPr id="109" name="Rounded Rectangle 88">
              <a:extLst>
                <a:ext uri="{FF2B5EF4-FFF2-40B4-BE49-F238E27FC236}">
                  <a16:creationId xmlns:a16="http://schemas.microsoft.com/office/drawing/2014/main" id="{67817EA9-213C-6C6C-25F3-33D4C8A6ABFB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/>
                <a:t>Receives information and referral about further studies.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524805BD-69B5-8050-6F08-1D8E11BD1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14E3CFD-A4D0-254C-A10D-EEC544B1860B}"/>
              </a:ext>
            </a:extLst>
          </p:cNvPr>
          <p:cNvGrpSpPr/>
          <p:nvPr/>
        </p:nvGrpSpPr>
        <p:grpSpPr>
          <a:xfrm>
            <a:off x="8174582" y="5156599"/>
            <a:ext cx="1173843" cy="576000"/>
            <a:chOff x="4638808" y="1993115"/>
            <a:chExt cx="1173843" cy="576000"/>
          </a:xfrm>
        </p:grpSpPr>
        <p:sp>
          <p:nvSpPr>
            <p:cNvPr id="114" name="Rounded Rectangle 88">
              <a:extLst>
                <a:ext uri="{FF2B5EF4-FFF2-40B4-BE49-F238E27FC236}">
                  <a16:creationId xmlns:a16="http://schemas.microsoft.com/office/drawing/2014/main" id="{657622D1-D1FF-E669-AF31-F2B2FB1A6C60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Refer the patient to follow-up imaging, if necessary.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8BC9C96B-AD2F-52E7-FBD1-A7F70DEAF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0D51588-4933-DACE-008C-D93087FE0D34}"/>
              </a:ext>
            </a:extLst>
          </p:cNvPr>
          <p:cNvGrpSpPr/>
          <p:nvPr/>
        </p:nvGrpSpPr>
        <p:grpSpPr>
          <a:xfrm>
            <a:off x="9466672" y="3378253"/>
            <a:ext cx="1156308" cy="576000"/>
            <a:chOff x="8430605" y="4106559"/>
            <a:chExt cx="1156308" cy="576000"/>
          </a:xfrm>
        </p:grpSpPr>
        <p:sp>
          <p:nvSpPr>
            <p:cNvPr id="117" name="Rounded Rectangle 88">
              <a:extLst>
                <a:ext uri="{FF2B5EF4-FFF2-40B4-BE49-F238E27FC236}">
                  <a16:creationId xmlns:a16="http://schemas.microsoft.com/office/drawing/2014/main" id="{4B2ED44C-3EF2-3D22-48BB-2782E73EE78F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Receives a referral.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18" name="Picture 11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1004D3A-A41E-7E85-A686-F4662CAE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AD19A5FB-CCD6-0F82-E422-98FD2101C6A6}"/>
              </a:ext>
            </a:extLst>
          </p:cNvPr>
          <p:cNvSpPr txBox="1"/>
          <p:nvPr/>
        </p:nvSpPr>
        <p:spPr>
          <a:xfrm>
            <a:off x="684584" y="4871203"/>
            <a:ext cx="1751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kern="0" dirty="0">
                <a:latin typeface="+mn-lt"/>
              </a:rPr>
              <a:t>can also send without urological phase.</a:t>
            </a:r>
            <a:endParaRPr lang="en-FI" sz="1100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BE88B8F-72D1-4308-38D1-CBAD2F8224D6}"/>
              </a:ext>
            </a:extLst>
          </p:cNvPr>
          <p:cNvGrpSpPr/>
          <p:nvPr/>
        </p:nvGrpSpPr>
        <p:grpSpPr>
          <a:xfrm>
            <a:off x="202455" y="4230570"/>
            <a:ext cx="1537429" cy="658821"/>
            <a:chOff x="861360" y="4230570"/>
            <a:chExt cx="1537429" cy="658821"/>
          </a:xfrm>
        </p:grpSpPr>
        <p:sp>
          <p:nvSpPr>
            <p:cNvPr id="4" name="TextBox 157">
              <a:extLst>
                <a:ext uri="{FF2B5EF4-FFF2-40B4-BE49-F238E27FC236}">
                  <a16:creationId xmlns:a16="http://schemas.microsoft.com/office/drawing/2014/main" id="{EDDD4A6E-DBB7-1A19-4366-F8F6EB3FA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360" y="4627781"/>
              <a:ext cx="153742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Private </a:t>
              </a:r>
              <a:r>
                <a:rPr lang="en-GB" altLang="en-US" sz="1100" kern="0" dirty="0" err="1">
                  <a:latin typeface="+mn-lt"/>
                </a:rPr>
                <a:t>Dogrates</a:t>
              </a:r>
              <a:r>
                <a:rPr lang="en-GB" altLang="en-US" sz="1100" kern="0" dirty="0">
                  <a:latin typeface="+mn-lt"/>
                </a:rPr>
                <a:t> doctor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CDD61E91-AB15-A24E-DD9C-684D2508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60" y="4230570"/>
              <a:ext cx="518084" cy="518084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4907946-05B9-AE34-38B2-5DF63465FF3D}"/>
              </a:ext>
            </a:extLst>
          </p:cNvPr>
          <p:cNvGrpSpPr/>
          <p:nvPr/>
        </p:nvGrpSpPr>
        <p:grpSpPr>
          <a:xfrm>
            <a:off x="166875" y="5033365"/>
            <a:ext cx="1424756" cy="790161"/>
            <a:chOff x="825780" y="5033365"/>
            <a:chExt cx="1424756" cy="790161"/>
          </a:xfrm>
        </p:grpSpPr>
        <p:sp>
          <p:nvSpPr>
            <p:cNvPr id="127" name="TextBox 157">
              <a:extLst>
                <a:ext uri="{FF2B5EF4-FFF2-40B4-BE49-F238E27FC236}">
                  <a16:creationId xmlns:a16="http://schemas.microsoft.com/office/drawing/2014/main" id="{76C913E9-B04D-B35C-4B0A-F55A6687A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780" y="5392639"/>
              <a:ext cx="142475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The occupational health doctor</a:t>
              </a:r>
              <a:endParaRPr kumimoji="0" lang="en-GB" altLang="en-US" sz="11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A9E96D4E-6836-F119-B67F-E17F0FE44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68" y="5033365"/>
              <a:ext cx="518084" cy="518084"/>
            </a:xfrm>
            <a:prstGeom prst="rect">
              <a:avLst/>
            </a:prstGeom>
          </p:spPr>
        </p:pic>
      </p:grpSp>
      <p:sp>
        <p:nvSpPr>
          <p:cNvPr id="135" name="Rounded Rectangle 88">
            <a:extLst>
              <a:ext uri="{FF2B5EF4-FFF2-40B4-BE49-F238E27FC236}">
                <a16:creationId xmlns:a16="http://schemas.microsoft.com/office/drawing/2014/main" id="{B11D924B-0FC0-2AB2-5358-441DB1846255}"/>
              </a:ext>
            </a:extLst>
          </p:cNvPr>
          <p:cNvSpPr/>
          <p:nvPr/>
        </p:nvSpPr>
        <p:spPr>
          <a:xfrm>
            <a:off x="8563826" y="429160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/>
              <a:t>Contacts cancer centre directly.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54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228596" y="502661"/>
            <a:ext cx="11763375" cy="1409516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228595" y="2010736"/>
            <a:ext cx="11763375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228596" y="2862740"/>
            <a:ext cx="11763374" cy="133295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52" y="148263"/>
            <a:ext cx="4830443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Primary healthcare</a:t>
            </a:r>
          </a:p>
        </p:txBody>
      </p:sp>
      <p:sp>
        <p:nvSpPr>
          <p:cNvPr id="26" name="AutoShape 63">
            <a:extLst>
              <a:ext uri="{FF2B5EF4-FFF2-40B4-BE49-F238E27FC236}">
                <a16:creationId xmlns:a16="http://schemas.microsoft.com/office/drawing/2014/main" id="{3DA95577-1D2D-124A-B5BD-5D2ABD26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495" y="151464"/>
            <a:ext cx="287995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dirty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224053" y="5181527"/>
            <a:ext cx="11768256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886DA47-33AB-CF03-8D57-D6A9641C857C}"/>
              </a:ext>
            </a:extLst>
          </p:cNvPr>
          <p:cNvGrpSpPr/>
          <p:nvPr/>
        </p:nvGrpSpPr>
        <p:grpSpPr>
          <a:xfrm>
            <a:off x="256245" y="3187554"/>
            <a:ext cx="739811" cy="639721"/>
            <a:chOff x="256245" y="3187554"/>
            <a:chExt cx="739811" cy="639721"/>
          </a:xfrm>
        </p:grpSpPr>
        <p:pic>
          <p:nvPicPr>
            <p:cNvPr id="34" name="Picture 10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60126A7-F767-AB46-958F-FB6BC6407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05" y="3187554"/>
              <a:ext cx="288000" cy="360000"/>
            </a:xfrm>
            <a:prstGeom prst="rect">
              <a:avLst/>
            </a:prstGeom>
          </p:spPr>
        </p:pic>
        <p:sp>
          <p:nvSpPr>
            <p:cNvPr id="36" name="TextBox 157">
              <a:extLst>
                <a:ext uri="{FF2B5EF4-FFF2-40B4-BE49-F238E27FC236}">
                  <a16:creationId xmlns:a16="http://schemas.microsoft.com/office/drawing/2014/main" id="{EC5554AD-0EEF-A346-995D-B77A06EF5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45" y="3565665"/>
              <a:ext cx="73981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Uro</a:t>
              </a:r>
              <a:r>
                <a:rPr lang="en-GB" altLang="en-US" sz="1100" kern="0" dirty="0">
                  <a:latin typeface="+mn-lt"/>
                </a:rPr>
                <a:t>logist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58" name="Rounded Rectangle 88">
            <a:extLst>
              <a:ext uri="{FF2B5EF4-FFF2-40B4-BE49-F238E27FC236}">
                <a16:creationId xmlns:a16="http://schemas.microsoft.com/office/drawing/2014/main" id="{3E749667-BD70-834B-8093-60D0F4F36C9A}"/>
              </a:ext>
            </a:extLst>
          </p:cNvPr>
          <p:cNvSpPr/>
          <p:nvPr/>
        </p:nvSpPr>
        <p:spPr>
          <a:xfrm>
            <a:off x="3834536" y="932486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the imaging.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490" y="154201"/>
            <a:ext cx="668420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healthcare</a:t>
            </a:r>
          </a:p>
        </p:txBody>
      </p:sp>
      <p:sp>
        <p:nvSpPr>
          <p:cNvPr id="2" name="Rounded Rectangle 45">
            <a:extLst>
              <a:ext uri="{FF2B5EF4-FFF2-40B4-BE49-F238E27FC236}">
                <a16:creationId xmlns:a16="http://schemas.microsoft.com/office/drawing/2014/main" id="{11E48E7E-B740-F608-6D67-01484812ED00}"/>
              </a:ext>
            </a:extLst>
          </p:cNvPr>
          <p:cNvSpPr/>
          <p:nvPr/>
        </p:nvSpPr>
        <p:spPr>
          <a:xfrm>
            <a:off x="224052" y="6011801"/>
            <a:ext cx="11743896" cy="77479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DCF4CA47-D56E-40E0-F2FA-04ACC8DB556A}"/>
              </a:ext>
            </a:extLst>
          </p:cNvPr>
          <p:cNvSpPr/>
          <p:nvPr/>
        </p:nvSpPr>
        <p:spPr>
          <a:xfrm>
            <a:off x="5352571" y="323142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Evaluates results from imaging.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Rounded Rectangle 88">
            <a:extLst>
              <a:ext uri="{FF2B5EF4-FFF2-40B4-BE49-F238E27FC236}">
                <a16:creationId xmlns:a16="http://schemas.microsoft.com/office/drawing/2014/main" id="{52134F39-03F8-09E0-3A98-C24541FF89C6}"/>
              </a:ext>
            </a:extLst>
          </p:cNvPr>
          <p:cNvSpPr/>
          <p:nvPr/>
        </p:nvSpPr>
        <p:spPr>
          <a:xfrm>
            <a:off x="6542466" y="3229956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Finds a tumour.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Rounded Rectangle 88">
            <a:extLst>
              <a:ext uri="{FF2B5EF4-FFF2-40B4-BE49-F238E27FC236}">
                <a16:creationId xmlns:a16="http://schemas.microsoft.com/office/drawing/2014/main" id="{F9814588-F10D-B80D-5016-66F27813370D}"/>
              </a:ext>
            </a:extLst>
          </p:cNvPr>
          <p:cNvSpPr/>
          <p:nvPr/>
        </p:nvSpPr>
        <p:spPr>
          <a:xfrm>
            <a:off x="8054042" y="293005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Tumour</a:t>
            </a:r>
            <a:r>
              <a:rPr lang="en-GB" sz="1000" b="0" i="0" dirty="0">
                <a:effectLst/>
              </a:rPr>
              <a:t> has </a:t>
            </a:r>
            <a:r>
              <a:rPr lang="en-GB" sz="1000" b="1" i="0" dirty="0">
                <a:effectLst/>
              </a:rPr>
              <a:t>not</a:t>
            </a:r>
            <a:r>
              <a:rPr lang="en-GB" sz="1000" b="0" i="0" dirty="0">
                <a:effectLst/>
              </a:rPr>
              <a:t> spread.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8" name="Straight Arrow Connector 11">
            <a:extLst>
              <a:ext uri="{FF2B5EF4-FFF2-40B4-BE49-F238E27FC236}">
                <a16:creationId xmlns:a16="http://schemas.microsoft.com/office/drawing/2014/main" id="{12979719-482F-CD3B-0255-B421B505FAEC}"/>
              </a:ext>
            </a:extLst>
          </p:cNvPr>
          <p:cNvCxnSpPr>
            <a:cxnSpLocks/>
          </p:cNvCxnSpPr>
          <p:nvPr/>
        </p:nvCxnSpPr>
        <p:spPr>
          <a:xfrm flipV="1">
            <a:off x="9515477" y="1176136"/>
            <a:ext cx="0" cy="174834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1" name="Rounded Rectangle 88">
            <a:extLst>
              <a:ext uri="{FF2B5EF4-FFF2-40B4-BE49-F238E27FC236}">
                <a16:creationId xmlns:a16="http://schemas.microsoft.com/office/drawing/2014/main" id="{5F9A94E9-08C7-5265-0EE9-25F3725A6A8B}"/>
              </a:ext>
            </a:extLst>
          </p:cNvPr>
          <p:cNvSpPr/>
          <p:nvPr/>
        </p:nvSpPr>
        <p:spPr>
          <a:xfrm>
            <a:off x="8045526" y="357199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Tumour</a:t>
            </a:r>
            <a:r>
              <a:rPr lang="en-GB" sz="1000" b="0" i="0" dirty="0">
                <a:effectLst/>
              </a:rPr>
              <a:t> has spread.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38" name="Straight Arrow Connector 11">
            <a:extLst>
              <a:ext uri="{FF2B5EF4-FFF2-40B4-BE49-F238E27FC236}">
                <a16:creationId xmlns:a16="http://schemas.microsoft.com/office/drawing/2014/main" id="{848BB914-9534-01C4-0346-811A848C600B}"/>
              </a:ext>
            </a:extLst>
          </p:cNvPr>
          <p:cNvCxnSpPr>
            <a:cxnSpLocks/>
          </p:cNvCxnSpPr>
          <p:nvPr/>
        </p:nvCxnSpPr>
        <p:spPr>
          <a:xfrm flipV="1">
            <a:off x="11789049" y="1176136"/>
            <a:ext cx="0" cy="174351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1" name="Straight Arrow Connector 11">
            <a:extLst>
              <a:ext uri="{FF2B5EF4-FFF2-40B4-BE49-F238E27FC236}">
                <a16:creationId xmlns:a16="http://schemas.microsoft.com/office/drawing/2014/main" id="{65E243CE-78E1-D625-1D73-3C271B9BC26D}"/>
              </a:ext>
            </a:extLst>
          </p:cNvPr>
          <p:cNvCxnSpPr>
            <a:cxnSpLocks/>
          </p:cNvCxnSpPr>
          <p:nvPr/>
        </p:nvCxnSpPr>
        <p:spPr>
          <a:xfrm flipV="1">
            <a:off x="10669241" y="1822077"/>
            <a:ext cx="0" cy="174991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5" name="Tekstiruutu 89">
            <a:extLst>
              <a:ext uri="{FF2B5EF4-FFF2-40B4-BE49-F238E27FC236}">
                <a16:creationId xmlns:a16="http://schemas.microsoft.com/office/drawing/2014/main" id="{5069BF81-5FB0-830C-ABBD-AD45A1FC8E93}"/>
              </a:ext>
            </a:extLst>
          </p:cNvPr>
          <p:cNvSpPr txBox="1"/>
          <p:nvPr/>
        </p:nvSpPr>
        <p:spPr>
          <a:xfrm>
            <a:off x="7131604" y="2939147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1-2/3</a:t>
            </a:r>
          </a:p>
        </p:txBody>
      </p:sp>
      <p:sp>
        <p:nvSpPr>
          <p:cNvPr id="47" name="Tekstiruutu 90">
            <a:extLst>
              <a:ext uri="{FF2B5EF4-FFF2-40B4-BE49-F238E27FC236}">
                <a16:creationId xmlns:a16="http://schemas.microsoft.com/office/drawing/2014/main" id="{A4B389A4-8DAB-3C5B-B437-A5DBEE40216B}"/>
              </a:ext>
            </a:extLst>
          </p:cNvPr>
          <p:cNvSpPr txBox="1"/>
          <p:nvPr/>
        </p:nvSpPr>
        <p:spPr>
          <a:xfrm>
            <a:off x="7244279" y="3860259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3-4</a:t>
            </a:r>
          </a:p>
        </p:txBody>
      </p:sp>
      <p:sp>
        <p:nvSpPr>
          <p:cNvPr id="48" name="Tekstiruutu 97">
            <a:extLst>
              <a:ext uri="{FF2B5EF4-FFF2-40B4-BE49-F238E27FC236}">
                <a16:creationId xmlns:a16="http://schemas.microsoft.com/office/drawing/2014/main" id="{98DDBCCC-5BFF-83C5-44EB-4F6485B1E5A4}"/>
              </a:ext>
            </a:extLst>
          </p:cNvPr>
          <p:cNvSpPr txBox="1"/>
          <p:nvPr/>
        </p:nvSpPr>
        <p:spPr>
          <a:xfrm>
            <a:off x="8421669" y="748192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1-2/3</a:t>
            </a:r>
          </a:p>
        </p:txBody>
      </p:sp>
      <p:sp>
        <p:nvSpPr>
          <p:cNvPr id="49" name="Tekstiruutu 98">
            <a:extLst>
              <a:ext uri="{FF2B5EF4-FFF2-40B4-BE49-F238E27FC236}">
                <a16:creationId xmlns:a16="http://schemas.microsoft.com/office/drawing/2014/main" id="{7BC55903-BA77-3D2E-8075-7454C1FE74BD}"/>
              </a:ext>
            </a:extLst>
          </p:cNvPr>
          <p:cNvSpPr txBox="1"/>
          <p:nvPr/>
        </p:nvSpPr>
        <p:spPr>
          <a:xfrm>
            <a:off x="9625927" y="1381051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3-4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AB895ED-EFFF-1930-5C74-B2AD791C6DF4}"/>
              </a:ext>
            </a:extLst>
          </p:cNvPr>
          <p:cNvGrpSpPr/>
          <p:nvPr/>
        </p:nvGrpSpPr>
        <p:grpSpPr>
          <a:xfrm>
            <a:off x="294777" y="1028004"/>
            <a:ext cx="683142" cy="590426"/>
            <a:chOff x="294777" y="1028004"/>
            <a:chExt cx="683142" cy="590426"/>
          </a:xfrm>
        </p:grpSpPr>
        <p:pic>
          <p:nvPicPr>
            <p:cNvPr id="6" name="Picture 39">
              <a:extLst>
                <a:ext uri="{FF2B5EF4-FFF2-40B4-BE49-F238E27FC236}">
                  <a16:creationId xmlns:a16="http://schemas.microsoft.com/office/drawing/2014/main" id="{C97FC9A2-5359-F4A7-137A-200E1E628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42" y="1028004"/>
              <a:ext cx="248213" cy="330951"/>
            </a:xfrm>
            <a:prstGeom prst="rect">
              <a:avLst/>
            </a:prstGeom>
          </p:spPr>
        </p:pic>
        <p:sp>
          <p:nvSpPr>
            <p:cNvPr id="7" name="TextBox 157">
              <a:extLst>
                <a:ext uri="{FF2B5EF4-FFF2-40B4-BE49-F238E27FC236}">
                  <a16:creationId xmlns:a16="http://schemas.microsoft.com/office/drawing/2014/main" id="{0B7C595F-F172-C6B9-4529-926670ED3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777" y="1356820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2F667A-DEFA-CC66-D26E-9D8C7F7F4BC7}"/>
              </a:ext>
            </a:extLst>
          </p:cNvPr>
          <p:cNvGrpSpPr/>
          <p:nvPr/>
        </p:nvGrpSpPr>
        <p:grpSpPr>
          <a:xfrm>
            <a:off x="275254" y="2063721"/>
            <a:ext cx="1005246" cy="741123"/>
            <a:chOff x="275254" y="2063721"/>
            <a:chExt cx="1005246" cy="741123"/>
          </a:xfrm>
        </p:grpSpPr>
        <p:sp>
          <p:nvSpPr>
            <p:cNvPr id="8" name="TextBox 157">
              <a:extLst>
                <a:ext uri="{FF2B5EF4-FFF2-40B4-BE49-F238E27FC236}">
                  <a16:creationId xmlns:a16="http://schemas.microsoft.com/office/drawing/2014/main" id="{7509F53D-95BB-0A09-BD7A-23E0CAE3A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254" y="2373957"/>
              <a:ext cx="100524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GP in Central Hospital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9" name="Picture 10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106D207-86D1-30E0-52CB-6691E1DA1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95" y="2081164"/>
              <a:ext cx="262659" cy="328324"/>
            </a:xfrm>
            <a:prstGeom prst="rect">
              <a:avLst/>
            </a:prstGeom>
          </p:spPr>
        </p:pic>
        <p:pic>
          <p:nvPicPr>
            <p:cNvPr id="11" name="Picture 137">
              <a:extLst>
                <a:ext uri="{FF2B5EF4-FFF2-40B4-BE49-F238E27FC236}">
                  <a16:creationId xmlns:a16="http://schemas.microsoft.com/office/drawing/2014/main" id="{6FB775BF-9F62-6694-CAAD-9C7FA648B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54" y="2063721"/>
              <a:ext cx="453784" cy="35825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A012A3-42A7-B1B6-DC5A-24DAB8FA06AF}"/>
              </a:ext>
            </a:extLst>
          </p:cNvPr>
          <p:cNvGrpSpPr/>
          <p:nvPr/>
        </p:nvGrpSpPr>
        <p:grpSpPr>
          <a:xfrm>
            <a:off x="1336997" y="2097951"/>
            <a:ext cx="1156308" cy="576000"/>
            <a:chOff x="7202555" y="3239745"/>
            <a:chExt cx="1156308" cy="576000"/>
          </a:xfrm>
        </p:grpSpPr>
        <p:sp>
          <p:nvSpPr>
            <p:cNvPr id="54" name="Rounded Rectangle 88">
              <a:extLst>
                <a:ext uri="{FF2B5EF4-FFF2-40B4-BE49-F238E27FC236}">
                  <a16:creationId xmlns:a16="http://schemas.microsoft.com/office/drawing/2014/main" id="{85B0EA1F-5C75-FFFB-5C2E-7DB57BEAAF8E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Request to book imaging.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55" name="Picture 5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A7C9F17-C686-14A2-019E-9E8679613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96094AE-83E0-AB88-984C-77398008004A}"/>
              </a:ext>
            </a:extLst>
          </p:cNvPr>
          <p:cNvGrpSpPr/>
          <p:nvPr/>
        </p:nvGrpSpPr>
        <p:grpSpPr>
          <a:xfrm>
            <a:off x="9276770" y="2938216"/>
            <a:ext cx="1173843" cy="576000"/>
            <a:chOff x="4638808" y="1993115"/>
            <a:chExt cx="1173843" cy="576000"/>
          </a:xfrm>
        </p:grpSpPr>
        <p:sp>
          <p:nvSpPr>
            <p:cNvPr id="57" name="Rounded Rectangle 88">
              <a:extLst>
                <a:ext uri="{FF2B5EF4-FFF2-40B4-BE49-F238E27FC236}">
                  <a16:creationId xmlns:a16="http://schemas.microsoft.com/office/drawing/2014/main" id="{1BB79CA4-8F32-1E11-B9B7-F343A52A3513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Tells that a tumour is found.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088875F-E748-CA90-65C2-08B026753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7D8A0C1-2CFF-BD98-081A-08EFDD42B5A3}"/>
              </a:ext>
            </a:extLst>
          </p:cNvPr>
          <p:cNvGrpSpPr/>
          <p:nvPr/>
        </p:nvGrpSpPr>
        <p:grpSpPr>
          <a:xfrm>
            <a:off x="9287949" y="600136"/>
            <a:ext cx="1156308" cy="576000"/>
            <a:chOff x="4656343" y="3239745"/>
            <a:chExt cx="1156308" cy="576000"/>
          </a:xfrm>
        </p:grpSpPr>
        <p:sp>
          <p:nvSpPr>
            <p:cNvPr id="61" name="Rounded Rectangle 88">
              <a:extLst>
                <a:ext uri="{FF2B5EF4-FFF2-40B4-BE49-F238E27FC236}">
                  <a16:creationId xmlns:a16="http://schemas.microsoft.com/office/drawing/2014/main" id="{135E345C-8159-2E1B-E051-57610F25D3D3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Finds out about the tumour.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EE1BD36-B049-FB3F-7DD9-1F52CACE1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sp>
        <p:nvSpPr>
          <p:cNvPr id="68" name="Rounded Rectangle 45">
            <a:extLst>
              <a:ext uri="{FF2B5EF4-FFF2-40B4-BE49-F238E27FC236}">
                <a16:creationId xmlns:a16="http://schemas.microsoft.com/office/drawing/2014/main" id="{B7EAAF27-146E-E30F-83CE-8EACC32BEF42}"/>
              </a:ext>
            </a:extLst>
          </p:cNvPr>
          <p:cNvSpPr/>
          <p:nvPr/>
        </p:nvSpPr>
        <p:spPr>
          <a:xfrm>
            <a:off x="224051" y="4297564"/>
            <a:ext cx="11763374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9D72976-2E33-33B2-5561-8D02EA94366F}"/>
              </a:ext>
            </a:extLst>
          </p:cNvPr>
          <p:cNvGrpSpPr/>
          <p:nvPr/>
        </p:nvGrpSpPr>
        <p:grpSpPr>
          <a:xfrm>
            <a:off x="273831" y="4445536"/>
            <a:ext cx="1148102" cy="583049"/>
            <a:chOff x="273831" y="4445536"/>
            <a:chExt cx="1148102" cy="583049"/>
          </a:xfrm>
        </p:grpSpPr>
        <p:sp>
          <p:nvSpPr>
            <p:cNvPr id="70" name="TextBox 157">
              <a:extLst>
                <a:ext uri="{FF2B5EF4-FFF2-40B4-BE49-F238E27FC236}">
                  <a16:creationId xmlns:a16="http://schemas.microsoft.com/office/drawing/2014/main" id="{3097F466-F099-730B-3DB4-4944A1188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31" y="4766975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B31A28CA-9C12-5BAB-F10F-62E6EDF4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65" y="4445536"/>
              <a:ext cx="353243" cy="373573"/>
            </a:xfrm>
            <a:prstGeom prst="rect">
              <a:avLst/>
            </a:prstGeom>
          </p:spPr>
        </p:pic>
      </p:grpSp>
      <p:cxnSp>
        <p:nvCxnSpPr>
          <p:cNvPr id="64" name="Straight Arrow Connector 11">
            <a:extLst>
              <a:ext uri="{FF2B5EF4-FFF2-40B4-BE49-F238E27FC236}">
                <a16:creationId xmlns:a16="http://schemas.microsoft.com/office/drawing/2014/main" id="{EDC688B7-2D5A-D545-B503-E5235B673F2E}"/>
              </a:ext>
            </a:extLst>
          </p:cNvPr>
          <p:cNvCxnSpPr>
            <a:cxnSpLocks/>
            <a:stCxn id="113" idx="2"/>
            <a:endCxn id="116" idx="0"/>
          </p:cNvCxnSpPr>
          <p:nvPr/>
        </p:nvCxnSpPr>
        <p:spPr>
          <a:xfrm>
            <a:off x="9867371" y="4153402"/>
            <a:ext cx="5088" cy="23341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" name="Straight Arrow Connector 11">
            <a:extLst>
              <a:ext uri="{FF2B5EF4-FFF2-40B4-BE49-F238E27FC236}">
                <a16:creationId xmlns:a16="http://schemas.microsoft.com/office/drawing/2014/main" id="{A50E2800-C2BB-A6B1-7E5E-6BEC583510EE}"/>
              </a:ext>
            </a:extLst>
          </p:cNvPr>
          <p:cNvCxnSpPr>
            <a:cxnSpLocks/>
            <a:stCxn id="140" idx="0"/>
            <a:endCxn id="85" idx="2"/>
          </p:cNvCxnSpPr>
          <p:nvPr/>
        </p:nvCxnSpPr>
        <p:spPr>
          <a:xfrm flipV="1">
            <a:off x="1911310" y="4966994"/>
            <a:ext cx="0" cy="112533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80" name="Straight Arrow Connector 11">
            <a:extLst>
              <a:ext uri="{FF2B5EF4-FFF2-40B4-BE49-F238E27FC236}">
                <a16:creationId xmlns:a16="http://schemas.microsoft.com/office/drawing/2014/main" id="{9D57B8B2-EDE4-7398-1AA2-C51F0A2C6319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 flipH="1">
            <a:off x="1911310" y="2673951"/>
            <a:ext cx="3841" cy="171704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37127B-EDFA-0A10-AB35-33D743BB180F}"/>
              </a:ext>
            </a:extLst>
          </p:cNvPr>
          <p:cNvGrpSpPr/>
          <p:nvPr/>
        </p:nvGrpSpPr>
        <p:grpSpPr>
          <a:xfrm>
            <a:off x="1333156" y="4390994"/>
            <a:ext cx="1156308" cy="576000"/>
            <a:chOff x="8430605" y="4106559"/>
            <a:chExt cx="1156308" cy="576000"/>
          </a:xfrm>
        </p:grpSpPr>
        <p:sp>
          <p:nvSpPr>
            <p:cNvPr id="85" name="Rounded Rectangle 88">
              <a:extLst>
                <a:ext uri="{FF2B5EF4-FFF2-40B4-BE49-F238E27FC236}">
                  <a16:creationId xmlns:a16="http://schemas.microsoft.com/office/drawing/2014/main" id="{3D4C033E-F0D0-4283-E34F-26B8BED21145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Books time for imaging.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86" name="Picture 8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2BAC093-2023-C6AC-4E09-FB8779370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1E4FD31-D6D0-C8B4-2088-19E150EB0FB1}"/>
              </a:ext>
            </a:extLst>
          </p:cNvPr>
          <p:cNvGrpSpPr/>
          <p:nvPr/>
        </p:nvGrpSpPr>
        <p:grpSpPr>
          <a:xfrm>
            <a:off x="2589958" y="4398396"/>
            <a:ext cx="1156308" cy="576000"/>
            <a:chOff x="2789699" y="2842900"/>
            <a:chExt cx="1156308" cy="576000"/>
          </a:xfrm>
        </p:grpSpPr>
        <p:sp>
          <p:nvSpPr>
            <p:cNvPr id="91" name="Rounded Rectangle 88">
              <a:extLst>
                <a:ext uri="{FF2B5EF4-FFF2-40B4-BE49-F238E27FC236}">
                  <a16:creationId xmlns:a16="http://schemas.microsoft.com/office/drawing/2014/main" id="{923CF15D-5EA8-4F51-09B7-E7E4868FAE76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Messages in MAISA or by letter about the upcoming appointment.</a:t>
              </a: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54B2E5B-C88A-C1A6-7965-50429EDB9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9389898-396E-E8FE-9298-72AAE2C75361}"/>
              </a:ext>
            </a:extLst>
          </p:cNvPr>
          <p:cNvGrpSpPr/>
          <p:nvPr/>
        </p:nvGrpSpPr>
        <p:grpSpPr>
          <a:xfrm>
            <a:off x="2589958" y="933693"/>
            <a:ext cx="1156308" cy="576000"/>
            <a:chOff x="2783614" y="4857175"/>
            <a:chExt cx="1156308" cy="576000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EE2647FF-F24A-330E-BA3C-9432F366A686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time for</a:t>
              </a:r>
              <a:r>
                <a:rPr lang="en-GB" sz="900" kern="0" dirty="0">
                  <a:solidFill>
                    <a:prstClr val="black"/>
                  </a:solidFill>
                </a:rPr>
                <a:t> imaging.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CA36BCE-CA7A-E63B-1A05-AB2717577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cxnSp>
        <p:nvCxnSpPr>
          <p:cNvPr id="98" name="Straight Arrow Connector 11">
            <a:extLst>
              <a:ext uri="{FF2B5EF4-FFF2-40B4-BE49-F238E27FC236}">
                <a16:creationId xmlns:a16="http://schemas.microsoft.com/office/drawing/2014/main" id="{5691AEC4-0F29-8C28-052B-64E349A7D6A1}"/>
              </a:ext>
            </a:extLst>
          </p:cNvPr>
          <p:cNvCxnSpPr>
            <a:cxnSpLocks/>
            <a:stCxn id="91" idx="0"/>
            <a:endCxn id="95" idx="2"/>
          </p:cNvCxnSpPr>
          <p:nvPr/>
        </p:nvCxnSpPr>
        <p:spPr>
          <a:xfrm flipV="1">
            <a:off x="3168112" y="1509693"/>
            <a:ext cx="0" cy="288870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3444759-A4FA-D651-43CB-D8569E1B4587}"/>
              </a:ext>
            </a:extLst>
          </p:cNvPr>
          <p:cNvGrpSpPr/>
          <p:nvPr/>
        </p:nvGrpSpPr>
        <p:grpSpPr>
          <a:xfrm>
            <a:off x="256244" y="5246322"/>
            <a:ext cx="1365315" cy="741626"/>
            <a:chOff x="256244" y="5246322"/>
            <a:chExt cx="1365315" cy="741626"/>
          </a:xfrm>
        </p:grpSpPr>
        <p:sp>
          <p:nvSpPr>
            <p:cNvPr id="37" name="TextBox 157">
              <a:extLst>
                <a:ext uri="{FF2B5EF4-FFF2-40B4-BE49-F238E27FC236}">
                  <a16:creationId xmlns:a16="http://schemas.microsoft.com/office/drawing/2014/main" id="{502D9A56-EE4D-FB45-9F05-FBA397240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44" y="5557061"/>
              <a:ext cx="136531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dirty="0"/>
                <a:t>Appointment and Surgery Scheduler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03" name="Picture 10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5B3AE4E-B101-1DEB-302D-67305E3FF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92" y="5246322"/>
              <a:ext cx="278413" cy="369767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EFA0A85-007A-67C8-E621-77CBB5FF4B23}"/>
              </a:ext>
            </a:extLst>
          </p:cNvPr>
          <p:cNvGrpSpPr/>
          <p:nvPr/>
        </p:nvGrpSpPr>
        <p:grpSpPr>
          <a:xfrm>
            <a:off x="7709375" y="3120566"/>
            <a:ext cx="352669" cy="796202"/>
            <a:chOff x="3438220" y="3405772"/>
            <a:chExt cx="407477" cy="796202"/>
          </a:xfrm>
        </p:grpSpPr>
        <p:cxnSp>
          <p:nvCxnSpPr>
            <p:cNvPr id="105" name="Straight Arrow Connector 40">
              <a:extLst>
                <a:ext uri="{FF2B5EF4-FFF2-40B4-BE49-F238E27FC236}">
                  <a16:creationId xmlns:a16="http://schemas.microsoft.com/office/drawing/2014/main" id="{2CA808B8-DE95-FE63-A973-8A878CF6CABD}"/>
                </a:ext>
              </a:extLst>
            </p:cNvPr>
            <p:cNvCxnSpPr>
              <a:cxnSpLocks/>
              <a:stCxn id="107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106" name="Straight Arrow Connector 40">
              <a:extLst>
                <a:ext uri="{FF2B5EF4-FFF2-40B4-BE49-F238E27FC236}">
                  <a16:creationId xmlns:a16="http://schemas.microsoft.com/office/drawing/2014/main" id="{9656D76B-63A0-51D8-C699-6ABCE5E46A2A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107" name="Diamond 106">
              <a:extLst>
                <a:ext uri="{FF2B5EF4-FFF2-40B4-BE49-F238E27FC236}">
                  <a16:creationId xmlns:a16="http://schemas.microsoft.com/office/drawing/2014/main" id="{0B1C403B-8591-CB13-6366-C1295B50EFDA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cxnSp>
          <p:nvCxnSpPr>
            <p:cNvPr id="108" name="Straight Arrow Connector 40">
              <a:extLst>
                <a:ext uri="{FF2B5EF4-FFF2-40B4-BE49-F238E27FC236}">
                  <a16:creationId xmlns:a16="http://schemas.microsoft.com/office/drawing/2014/main" id="{7D1B3DFC-66F4-3C90-6887-7C7325F3B01F}"/>
                </a:ext>
              </a:extLst>
            </p:cNvPr>
            <p:cNvCxnSpPr>
              <a:cxnSpLocks/>
              <a:endCxn id="107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A5CFE75-56DB-CFDB-1338-D2F27EEEDE6D}"/>
              </a:ext>
            </a:extLst>
          </p:cNvPr>
          <p:cNvGrpSpPr/>
          <p:nvPr/>
        </p:nvGrpSpPr>
        <p:grpSpPr>
          <a:xfrm>
            <a:off x="10743684" y="2933646"/>
            <a:ext cx="1173843" cy="576000"/>
            <a:chOff x="4638808" y="1993115"/>
            <a:chExt cx="1173843" cy="576000"/>
          </a:xfrm>
        </p:grpSpPr>
        <p:sp>
          <p:nvSpPr>
            <p:cNvPr id="110" name="Rounded Rectangle 88">
              <a:extLst>
                <a:ext uri="{FF2B5EF4-FFF2-40B4-BE49-F238E27FC236}">
                  <a16:creationId xmlns:a16="http://schemas.microsoft.com/office/drawing/2014/main" id="{3E806DC4-5548-1286-14AB-C8C5BB220217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Tells about the upcoming surgery.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8A1BA1E-5B80-6677-FB52-145300B55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A21B37E-796A-20BD-74E3-BD7EF8FC866B}"/>
              </a:ext>
            </a:extLst>
          </p:cNvPr>
          <p:cNvGrpSpPr/>
          <p:nvPr/>
        </p:nvGrpSpPr>
        <p:grpSpPr>
          <a:xfrm>
            <a:off x="9289217" y="3577402"/>
            <a:ext cx="1156308" cy="576000"/>
            <a:chOff x="7202555" y="3239745"/>
            <a:chExt cx="1156308" cy="576000"/>
          </a:xfrm>
        </p:grpSpPr>
        <p:sp>
          <p:nvSpPr>
            <p:cNvPr id="113" name="Rounded Rectangle 88">
              <a:extLst>
                <a:ext uri="{FF2B5EF4-FFF2-40B4-BE49-F238E27FC236}">
                  <a16:creationId xmlns:a16="http://schemas.microsoft.com/office/drawing/2014/main" id="{96DC598F-A7D0-DE56-0FD3-10B82E0848BA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Sends referral to cancer centre.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4" name="Picture 11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E9A4A45-A42B-4CF3-4DEA-867140EAB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504C556-2F84-1345-C223-7DF81E440AA4}"/>
              </a:ext>
            </a:extLst>
          </p:cNvPr>
          <p:cNvGrpSpPr/>
          <p:nvPr/>
        </p:nvGrpSpPr>
        <p:grpSpPr>
          <a:xfrm>
            <a:off x="9294305" y="4386815"/>
            <a:ext cx="1156308" cy="576000"/>
            <a:chOff x="8430605" y="4106559"/>
            <a:chExt cx="1156308" cy="576000"/>
          </a:xfrm>
        </p:grpSpPr>
        <p:sp>
          <p:nvSpPr>
            <p:cNvPr id="116" name="Rounded Rectangle 88">
              <a:extLst>
                <a:ext uri="{FF2B5EF4-FFF2-40B4-BE49-F238E27FC236}">
                  <a16:creationId xmlns:a16="http://schemas.microsoft.com/office/drawing/2014/main" id="{2DDCC745-CA3D-16F4-AD38-F58C9B3DC47B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Receives the referral.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17" name="Picture 11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7CC24BA-ACF4-775B-940E-695FD23ED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8FD5485-D663-B22D-36F3-E79BB51C868B}"/>
              </a:ext>
            </a:extLst>
          </p:cNvPr>
          <p:cNvGrpSpPr/>
          <p:nvPr/>
        </p:nvGrpSpPr>
        <p:grpSpPr>
          <a:xfrm>
            <a:off x="10495788" y="3571992"/>
            <a:ext cx="1173843" cy="576000"/>
            <a:chOff x="4638808" y="1993115"/>
            <a:chExt cx="1173843" cy="576000"/>
          </a:xfrm>
        </p:grpSpPr>
        <p:sp>
          <p:nvSpPr>
            <p:cNvPr id="119" name="Rounded Rectangle 88">
              <a:extLst>
                <a:ext uri="{FF2B5EF4-FFF2-40B4-BE49-F238E27FC236}">
                  <a16:creationId xmlns:a16="http://schemas.microsoft.com/office/drawing/2014/main" id="{9F246547-9776-4BE3-B7BD-D8186BA09434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Tells that a spread tumour is found, follow-up from cancer centre.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F28CD809-8646-F0D2-F6F5-21054F193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7CBEEEC-E94C-9146-165B-6DB248075D94}"/>
              </a:ext>
            </a:extLst>
          </p:cNvPr>
          <p:cNvGrpSpPr/>
          <p:nvPr/>
        </p:nvGrpSpPr>
        <p:grpSpPr>
          <a:xfrm>
            <a:off x="10735311" y="606082"/>
            <a:ext cx="1156308" cy="576000"/>
            <a:chOff x="4656343" y="3239745"/>
            <a:chExt cx="1156308" cy="576000"/>
          </a:xfrm>
        </p:grpSpPr>
        <p:sp>
          <p:nvSpPr>
            <p:cNvPr id="122" name="Rounded Rectangle 88">
              <a:extLst>
                <a:ext uri="{FF2B5EF4-FFF2-40B4-BE49-F238E27FC236}">
                  <a16:creationId xmlns:a16="http://schemas.microsoft.com/office/drawing/2014/main" id="{9496E322-8AFE-437A-FCC8-E3241565BA52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Finds out about the surgery.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8309B4FB-BDEF-D1FD-AA40-4668EA738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498FEAA-1D26-FAC6-A50E-6D8F445AF194}"/>
              </a:ext>
            </a:extLst>
          </p:cNvPr>
          <p:cNvGrpSpPr/>
          <p:nvPr/>
        </p:nvGrpSpPr>
        <p:grpSpPr>
          <a:xfrm>
            <a:off x="10298432" y="1246077"/>
            <a:ext cx="1156308" cy="576000"/>
            <a:chOff x="4656343" y="3239745"/>
            <a:chExt cx="1156308" cy="576000"/>
          </a:xfrm>
        </p:grpSpPr>
        <p:sp>
          <p:nvSpPr>
            <p:cNvPr id="125" name="Rounded Rectangle 88">
              <a:extLst>
                <a:ext uri="{FF2B5EF4-FFF2-40B4-BE49-F238E27FC236}">
                  <a16:creationId xmlns:a16="http://schemas.microsoft.com/office/drawing/2014/main" id="{475E49F8-F48E-EDE3-B2BC-AB821D465252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Finds about a spread tumour.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566E551C-27D6-344E-3CB5-08C793CBA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964D71F-8B77-FB22-BC76-A9F29107C2B4}"/>
              </a:ext>
            </a:extLst>
          </p:cNvPr>
          <p:cNvGrpSpPr/>
          <p:nvPr/>
        </p:nvGrpSpPr>
        <p:grpSpPr>
          <a:xfrm>
            <a:off x="1333156" y="6092326"/>
            <a:ext cx="1156308" cy="576000"/>
            <a:chOff x="7202555" y="3239745"/>
            <a:chExt cx="1156308" cy="576000"/>
          </a:xfrm>
        </p:grpSpPr>
        <p:sp>
          <p:nvSpPr>
            <p:cNvPr id="140" name="Rounded Rectangle 88">
              <a:extLst>
                <a:ext uri="{FF2B5EF4-FFF2-40B4-BE49-F238E27FC236}">
                  <a16:creationId xmlns:a16="http://schemas.microsoft.com/office/drawing/2014/main" id="{895EE586-6924-4B30-C5C0-2340BF24A3DE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cs typeface="Arial" panose="020B0604020202020204" pitchFamily="34" charset="0"/>
                </a:rPr>
                <a:t>Makes an imaging request to the urologist.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41" name="Picture 14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F973B6C-E754-2829-86A4-9F768605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sp>
        <p:nvSpPr>
          <p:cNvPr id="25" name="Rectangle 76">
            <a:extLst>
              <a:ext uri="{FF2B5EF4-FFF2-40B4-BE49-F238E27FC236}">
                <a16:creationId xmlns:a16="http://schemas.microsoft.com/office/drawing/2014/main" id="{C4E6E622-BA7B-4249-A268-2F42725B5D50}"/>
              </a:ext>
            </a:extLst>
          </p:cNvPr>
          <p:cNvSpPr/>
          <p:nvPr/>
        </p:nvSpPr>
        <p:spPr>
          <a:xfrm flipH="1">
            <a:off x="5054494" y="571697"/>
            <a:ext cx="266617" cy="6214894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WAITING TIME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92DE65C-C07D-B60A-D4FF-A18453432A2F}"/>
              </a:ext>
            </a:extLst>
          </p:cNvPr>
          <p:cNvGrpSpPr/>
          <p:nvPr/>
        </p:nvGrpSpPr>
        <p:grpSpPr>
          <a:xfrm>
            <a:off x="224051" y="6002322"/>
            <a:ext cx="1424756" cy="790161"/>
            <a:chOff x="825780" y="5033365"/>
            <a:chExt cx="1424756" cy="790161"/>
          </a:xfrm>
        </p:grpSpPr>
        <p:sp>
          <p:nvSpPr>
            <p:cNvPr id="152" name="TextBox 157">
              <a:extLst>
                <a:ext uri="{FF2B5EF4-FFF2-40B4-BE49-F238E27FC236}">
                  <a16:creationId xmlns:a16="http://schemas.microsoft.com/office/drawing/2014/main" id="{9F088709-803E-8921-438A-B25CA929B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780" y="5392639"/>
              <a:ext cx="142475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The occupational health doctor</a:t>
              </a:r>
              <a:endParaRPr kumimoji="0" lang="en-GB" altLang="en-US" sz="11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95AC0A9E-7158-CD5A-9ADD-03F21D2B1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68" y="5033365"/>
              <a:ext cx="518084" cy="51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246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09224" y="416823"/>
            <a:ext cx="11997048" cy="144614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09223" y="5122525"/>
            <a:ext cx="11997050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104578" y="1980952"/>
            <a:ext cx="6168722" cy="133295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79" y="105393"/>
            <a:ext cx="10222051" cy="211661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healthcare</a:t>
            </a:r>
          </a:p>
        </p:txBody>
      </p:sp>
      <p:sp>
        <p:nvSpPr>
          <p:cNvPr id="26" name="AutoShape 63">
            <a:extLst>
              <a:ext uri="{FF2B5EF4-FFF2-40B4-BE49-F238E27FC236}">
                <a16:creationId xmlns:a16="http://schemas.microsoft.com/office/drawing/2014/main" id="{3DA95577-1D2D-124A-B5BD-5D2ABD26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6631" y="108245"/>
            <a:ext cx="405409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109223" y="3423610"/>
            <a:ext cx="11997049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3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E271E4-7264-BD47-B377-49510D8CA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8" y="3502936"/>
            <a:ext cx="272723" cy="341969"/>
          </a:xfrm>
          <a:prstGeom prst="rect">
            <a:avLst/>
          </a:prstGeom>
        </p:spPr>
      </p:pic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51" y="3786367"/>
            <a:ext cx="10970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latin typeface="+mn-lt"/>
              </a:rPr>
              <a:t>Kidney Cancer Specialist 1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51" name="Rounded Rectangle 45">
            <a:extLst>
              <a:ext uri="{FF2B5EF4-FFF2-40B4-BE49-F238E27FC236}">
                <a16:creationId xmlns:a16="http://schemas.microsoft.com/office/drawing/2014/main" id="{EC09E774-C91C-8840-B088-ED7C7DDA77B8}"/>
              </a:ext>
            </a:extLst>
          </p:cNvPr>
          <p:cNvSpPr/>
          <p:nvPr/>
        </p:nvSpPr>
        <p:spPr>
          <a:xfrm>
            <a:off x="104579" y="6032746"/>
            <a:ext cx="1200187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TextBox 157">
            <a:extLst>
              <a:ext uri="{FF2B5EF4-FFF2-40B4-BE49-F238E27FC236}">
                <a16:creationId xmlns:a16="http://schemas.microsoft.com/office/drawing/2014/main" id="{B54C2951-BE14-E643-8913-1FD11A5AD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" y="6401662"/>
            <a:ext cx="17351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Gathering cancer treatment meeting,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53" name="Picture 62">
            <a:extLst>
              <a:ext uri="{FF2B5EF4-FFF2-40B4-BE49-F238E27FC236}">
                <a16:creationId xmlns:a16="http://schemas.microsoft.com/office/drawing/2014/main" id="{F40F064F-158C-B444-83A2-14BED00E3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1" y="6057580"/>
            <a:ext cx="252401" cy="315500"/>
          </a:xfrm>
          <a:prstGeom prst="rect">
            <a:avLst/>
          </a:prstGeom>
        </p:spPr>
      </p:pic>
      <p:pic>
        <p:nvPicPr>
          <p:cNvPr id="54" name="Picture 64">
            <a:extLst>
              <a:ext uri="{FF2B5EF4-FFF2-40B4-BE49-F238E27FC236}">
                <a16:creationId xmlns:a16="http://schemas.microsoft.com/office/drawing/2014/main" id="{B1D8A0E6-9023-1143-A551-C4AF39955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3" y="6061361"/>
            <a:ext cx="252401" cy="315500"/>
          </a:xfrm>
          <a:prstGeom prst="rect">
            <a:avLst/>
          </a:prstGeom>
        </p:spPr>
      </p:pic>
      <p:sp>
        <p:nvSpPr>
          <p:cNvPr id="92" name="Rounded Rectangle 88">
            <a:extLst>
              <a:ext uri="{FF2B5EF4-FFF2-40B4-BE49-F238E27FC236}">
                <a16:creationId xmlns:a16="http://schemas.microsoft.com/office/drawing/2014/main" id="{78AE7638-AD82-F24F-8475-7F06DF3164E0}"/>
              </a:ext>
            </a:extLst>
          </p:cNvPr>
          <p:cNvSpPr/>
          <p:nvPr/>
        </p:nvSpPr>
        <p:spPr>
          <a:xfrm>
            <a:off x="9077573" y="351361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Gives a recommendation for 1st line treatment.</a:t>
            </a:r>
          </a:p>
        </p:txBody>
      </p:sp>
      <p:sp>
        <p:nvSpPr>
          <p:cNvPr id="98" name="Tekstiruutu 97">
            <a:extLst>
              <a:ext uri="{FF2B5EF4-FFF2-40B4-BE49-F238E27FC236}">
                <a16:creationId xmlns:a16="http://schemas.microsoft.com/office/drawing/2014/main" id="{2D15BABA-9C3F-1643-BF7A-8423CB9D7E23}"/>
              </a:ext>
            </a:extLst>
          </p:cNvPr>
          <p:cNvSpPr txBox="1"/>
          <p:nvPr/>
        </p:nvSpPr>
        <p:spPr>
          <a:xfrm>
            <a:off x="666179" y="3482980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3-4</a:t>
            </a:r>
          </a:p>
        </p:txBody>
      </p:sp>
      <p:cxnSp>
        <p:nvCxnSpPr>
          <p:cNvPr id="101" name="Straight Arrow Connector 11">
            <a:extLst>
              <a:ext uri="{FF2B5EF4-FFF2-40B4-BE49-F238E27FC236}">
                <a16:creationId xmlns:a16="http://schemas.microsoft.com/office/drawing/2014/main" id="{04059DCF-B17C-5042-88C0-7640A8A3A681}"/>
              </a:ext>
            </a:extLst>
          </p:cNvPr>
          <p:cNvCxnSpPr>
            <a:cxnSpLocks/>
            <a:stCxn id="154" idx="0"/>
            <a:endCxn id="157" idx="2"/>
          </p:cNvCxnSpPr>
          <p:nvPr/>
        </p:nvCxnSpPr>
        <p:spPr>
          <a:xfrm flipV="1">
            <a:off x="11394354" y="1696088"/>
            <a:ext cx="0" cy="183170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03" name="AutoShape 63">
            <a:extLst>
              <a:ext uri="{FF2B5EF4-FFF2-40B4-BE49-F238E27FC236}">
                <a16:creationId xmlns:a16="http://schemas.microsoft.com/office/drawing/2014/main" id="{43F97377-0EB0-2141-B6DD-9ACAA4A4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041" y="116929"/>
            <a:ext cx="1369583" cy="201371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800" kern="0" spc="100" dirty="0">
                <a:cs typeface="Arial" charset="0"/>
              </a:rPr>
              <a:t>Special healthcare</a:t>
            </a:r>
          </a:p>
        </p:txBody>
      </p: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14E3BC4F-34D1-CF4C-8C35-66E6FFF35484}"/>
              </a:ext>
            </a:extLst>
          </p:cNvPr>
          <p:cNvSpPr txBox="1"/>
          <p:nvPr/>
        </p:nvSpPr>
        <p:spPr>
          <a:xfrm>
            <a:off x="10031433" y="283120"/>
            <a:ext cx="995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 weeks delay</a:t>
            </a:r>
          </a:p>
        </p:txBody>
      </p:sp>
      <p:sp>
        <p:nvSpPr>
          <p:cNvPr id="106" name="Tekstiruutu 105">
            <a:extLst>
              <a:ext uri="{FF2B5EF4-FFF2-40B4-BE49-F238E27FC236}">
                <a16:creationId xmlns:a16="http://schemas.microsoft.com/office/drawing/2014/main" id="{21F8D722-4527-7047-A322-0774D06592F8}"/>
              </a:ext>
            </a:extLst>
          </p:cNvPr>
          <p:cNvSpPr txBox="1"/>
          <p:nvPr/>
        </p:nvSpPr>
        <p:spPr>
          <a:xfrm>
            <a:off x="7135897" y="1277283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3-4</a:t>
            </a:r>
          </a:p>
        </p:txBody>
      </p:sp>
      <p:cxnSp>
        <p:nvCxnSpPr>
          <p:cNvPr id="3" name="Straight Arrow Connector 11">
            <a:extLst>
              <a:ext uri="{FF2B5EF4-FFF2-40B4-BE49-F238E27FC236}">
                <a16:creationId xmlns:a16="http://schemas.microsoft.com/office/drawing/2014/main" id="{70B687F6-D3FB-A51B-7465-9FA570FA5AB4}"/>
              </a:ext>
            </a:extLst>
          </p:cNvPr>
          <p:cNvCxnSpPr>
            <a:cxnSpLocks/>
            <a:stCxn id="81" idx="0"/>
            <a:endCxn id="84" idx="2"/>
          </p:cNvCxnSpPr>
          <p:nvPr/>
        </p:nvCxnSpPr>
        <p:spPr>
          <a:xfrm flipH="1" flipV="1">
            <a:off x="5525051" y="1071032"/>
            <a:ext cx="209" cy="99730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5" name="Tekstiruutu 4">
            <a:extLst>
              <a:ext uri="{FF2B5EF4-FFF2-40B4-BE49-F238E27FC236}">
                <a16:creationId xmlns:a16="http://schemas.microsoft.com/office/drawing/2014/main" id="{FCE07E1A-9DA7-3FE2-7060-9126788A5AD5}"/>
              </a:ext>
            </a:extLst>
          </p:cNvPr>
          <p:cNvSpPr txBox="1"/>
          <p:nvPr/>
        </p:nvSpPr>
        <p:spPr>
          <a:xfrm>
            <a:off x="420123" y="1998351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1-2/3</a:t>
            </a:r>
          </a:p>
        </p:txBody>
      </p:sp>
      <p:sp>
        <p:nvSpPr>
          <p:cNvPr id="18" name="Tekstiruutu 104">
            <a:extLst>
              <a:ext uri="{FF2B5EF4-FFF2-40B4-BE49-F238E27FC236}">
                <a16:creationId xmlns:a16="http://schemas.microsoft.com/office/drawing/2014/main" id="{C21B0EFB-1F8F-677D-7BED-EA69EF752EFB}"/>
              </a:ext>
            </a:extLst>
          </p:cNvPr>
          <p:cNvSpPr txBox="1"/>
          <p:nvPr/>
        </p:nvSpPr>
        <p:spPr>
          <a:xfrm>
            <a:off x="1432735" y="519461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1-2/3</a:t>
            </a:r>
          </a:p>
        </p:txBody>
      </p:sp>
      <p:sp>
        <p:nvSpPr>
          <p:cNvPr id="20" name="Tekstiruutu 105">
            <a:extLst>
              <a:ext uri="{FF2B5EF4-FFF2-40B4-BE49-F238E27FC236}">
                <a16:creationId xmlns:a16="http://schemas.microsoft.com/office/drawing/2014/main" id="{F9B60ABF-62BC-344F-243A-4F2540AC3EC7}"/>
              </a:ext>
            </a:extLst>
          </p:cNvPr>
          <p:cNvSpPr txBox="1"/>
          <p:nvPr/>
        </p:nvSpPr>
        <p:spPr>
          <a:xfrm>
            <a:off x="1523862" y="1465346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3-4</a:t>
            </a:r>
          </a:p>
        </p:txBody>
      </p:sp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BC032CF9-5E88-5745-F012-085DCBDEAC5D}"/>
              </a:ext>
            </a:extLst>
          </p:cNvPr>
          <p:cNvSpPr/>
          <p:nvPr/>
        </p:nvSpPr>
        <p:spPr>
          <a:xfrm>
            <a:off x="9052877" y="111308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additional examinations.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2A31F5-5672-1593-9000-31B4DEE33F81}"/>
              </a:ext>
            </a:extLst>
          </p:cNvPr>
          <p:cNvGrpSpPr/>
          <p:nvPr/>
        </p:nvGrpSpPr>
        <p:grpSpPr>
          <a:xfrm>
            <a:off x="1248185" y="2076390"/>
            <a:ext cx="1156308" cy="576000"/>
            <a:chOff x="7202555" y="3239745"/>
            <a:chExt cx="1156308" cy="576000"/>
          </a:xfrm>
        </p:grpSpPr>
        <p:sp>
          <p:nvSpPr>
            <p:cNvPr id="27" name="Rounded Rectangle 88">
              <a:extLst>
                <a:ext uri="{FF2B5EF4-FFF2-40B4-BE49-F238E27FC236}">
                  <a16:creationId xmlns:a16="http://schemas.microsoft.com/office/drawing/2014/main" id="{37106383-BEEE-5389-D090-82AE25A1980D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Requests to book surgery.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8" name="Picture 2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5EFFF52-5015-D50B-3EAF-C9ADDFA21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82E51E-2011-81F8-2D0C-CADCFA64CCAA}"/>
              </a:ext>
            </a:extLst>
          </p:cNvPr>
          <p:cNvGrpSpPr/>
          <p:nvPr/>
        </p:nvGrpSpPr>
        <p:grpSpPr>
          <a:xfrm>
            <a:off x="1243758" y="5228533"/>
            <a:ext cx="1156308" cy="576000"/>
            <a:chOff x="8430605" y="4106559"/>
            <a:chExt cx="1156308" cy="576000"/>
          </a:xfrm>
        </p:grpSpPr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0DEB56FB-32AA-3CA7-E107-D3D8221F9ACD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Books time for surgery.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Picture 4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4091E82-EE59-F8BF-DEB9-586B533A4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pic>
        <p:nvPicPr>
          <p:cNvPr id="44" name="Picture 10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DF3310-9A78-6A15-DA91-DCFEEA62C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8" y="2337886"/>
            <a:ext cx="288000" cy="360000"/>
          </a:xfrm>
          <a:prstGeom prst="rect">
            <a:avLst/>
          </a:prstGeom>
        </p:spPr>
      </p:pic>
      <p:sp>
        <p:nvSpPr>
          <p:cNvPr id="45" name="TextBox 157">
            <a:extLst>
              <a:ext uri="{FF2B5EF4-FFF2-40B4-BE49-F238E27FC236}">
                <a16:creationId xmlns:a16="http://schemas.microsoft.com/office/drawing/2014/main" id="{BC7C245D-D529-7987-3FD7-D52D10B9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38" y="2715997"/>
            <a:ext cx="7398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rPr>
              <a:t>Uro</a:t>
            </a:r>
            <a:r>
              <a:rPr lang="en-GB" altLang="en-US" sz="1100" kern="0" dirty="0">
                <a:latin typeface="+mn-lt"/>
              </a:rPr>
              <a:t>logist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46" name="TextBox 157">
            <a:extLst>
              <a:ext uri="{FF2B5EF4-FFF2-40B4-BE49-F238E27FC236}">
                <a16:creationId xmlns:a16="http://schemas.microsoft.com/office/drawing/2014/main" id="{9AC45AF6-DEEB-0F98-D1E3-5D7E707C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9" y="5481599"/>
            <a:ext cx="13653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48" name="Picture 39">
            <a:extLst>
              <a:ext uri="{FF2B5EF4-FFF2-40B4-BE49-F238E27FC236}">
                <a16:creationId xmlns:a16="http://schemas.microsoft.com/office/drawing/2014/main" id="{77D841BE-299C-6405-CA52-9349B87EEA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4" y="807507"/>
            <a:ext cx="248213" cy="330951"/>
          </a:xfrm>
          <a:prstGeom prst="rect">
            <a:avLst/>
          </a:prstGeom>
        </p:spPr>
      </p:pic>
      <p:sp>
        <p:nvSpPr>
          <p:cNvPr id="49" name="TextBox 157">
            <a:extLst>
              <a:ext uri="{FF2B5EF4-FFF2-40B4-BE49-F238E27FC236}">
                <a16:creationId xmlns:a16="http://schemas.microsoft.com/office/drawing/2014/main" id="{F08B9644-3766-CAE3-3CC0-5AA4147D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49" y="1136323"/>
            <a:ext cx="6831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rPr>
              <a:t>Patient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50" name="Picture 4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3EB11E-866E-510E-9967-5C8459BDA1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1" y="5182664"/>
            <a:ext cx="269525" cy="357963"/>
          </a:xfrm>
          <a:prstGeom prst="rect">
            <a:avLst/>
          </a:prstGeom>
        </p:spPr>
      </p:pic>
      <p:sp>
        <p:nvSpPr>
          <p:cNvPr id="56" name="Rounded Rectangle 45">
            <a:extLst>
              <a:ext uri="{FF2B5EF4-FFF2-40B4-BE49-F238E27FC236}">
                <a16:creationId xmlns:a16="http://schemas.microsoft.com/office/drawing/2014/main" id="{EFBFF9D6-33B0-1C6E-1282-20253A3F4418}"/>
              </a:ext>
            </a:extLst>
          </p:cNvPr>
          <p:cNvSpPr/>
          <p:nvPr/>
        </p:nvSpPr>
        <p:spPr>
          <a:xfrm>
            <a:off x="104578" y="4273986"/>
            <a:ext cx="11997047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157">
            <a:extLst>
              <a:ext uri="{FF2B5EF4-FFF2-40B4-BE49-F238E27FC236}">
                <a16:creationId xmlns:a16="http://schemas.microsoft.com/office/drawing/2014/main" id="{7C5F1C9A-14BE-BF55-B34A-2479AA4DB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59" y="4743397"/>
            <a:ext cx="11481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Ward Secretary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2331615-E97F-AC52-AA4C-173D1E8DBB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5" y="4420697"/>
            <a:ext cx="312935" cy="330946"/>
          </a:xfrm>
          <a:prstGeom prst="rect">
            <a:avLst/>
          </a:prstGeom>
        </p:spPr>
      </p:pic>
      <p:sp>
        <p:nvSpPr>
          <p:cNvPr id="25" name="Rectangle 76">
            <a:extLst>
              <a:ext uri="{FF2B5EF4-FFF2-40B4-BE49-F238E27FC236}">
                <a16:creationId xmlns:a16="http://schemas.microsoft.com/office/drawing/2014/main" id="{C4E6E622-BA7B-4249-A268-2F42725B5D50}"/>
              </a:ext>
            </a:extLst>
          </p:cNvPr>
          <p:cNvSpPr/>
          <p:nvPr/>
        </p:nvSpPr>
        <p:spPr>
          <a:xfrm flipH="1">
            <a:off x="10326631" y="471276"/>
            <a:ext cx="405410" cy="6317470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WAITING TIME</a:t>
            </a:r>
          </a:p>
        </p:txBody>
      </p:sp>
      <p:cxnSp>
        <p:nvCxnSpPr>
          <p:cNvPr id="76" name="Straight Arrow Connector 11">
            <a:extLst>
              <a:ext uri="{FF2B5EF4-FFF2-40B4-BE49-F238E27FC236}">
                <a16:creationId xmlns:a16="http://schemas.microsoft.com/office/drawing/2014/main" id="{6F4DD826-4AE0-B746-8EC5-179823B5A485}"/>
              </a:ext>
            </a:extLst>
          </p:cNvPr>
          <p:cNvCxnSpPr>
            <a:cxnSpLocks/>
            <a:stCxn id="105" idx="0"/>
            <a:endCxn id="109" idx="2"/>
          </p:cNvCxnSpPr>
          <p:nvPr/>
        </p:nvCxnSpPr>
        <p:spPr>
          <a:xfrm flipH="1" flipV="1">
            <a:off x="8415221" y="1689497"/>
            <a:ext cx="155" cy="353632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1" name="Straight Arrow Connector 11">
            <a:extLst>
              <a:ext uri="{FF2B5EF4-FFF2-40B4-BE49-F238E27FC236}">
                <a16:creationId xmlns:a16="http://schemas.microsoft.com/office/drawing/2014/main" id="{0EDDD438-2EF4-08C2-AF77-26CB9AE1AF65}"/>
              </a:ext>
            </a:extLst>
          </p:cNvPr>
          <p:cNvCxnSpPr>
            <a:cxnSpLocks/>
            <a:stCxn id="93" idx="2"/>
            <a:endCxn id="96" idx="0"/>
          </p:cNvCxnSpPr>
          <p:nvPr/>
        </p:nvCxnSpPr>
        <p:spPr>
          <a:xfrm flipH="1">
            <a:off x="6851919" y="4096805"/>
            <a:ext cx="2823" cy="112902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id="{FC5E46CA-8055-2F0E-40AD-859475B639D1}"/>
              </a:ext>
            </a:extLst>
          </p:cNvPr>
          <p:cNvCxnSpPr>
            <a:cxnSpLocks/>
            <a:stCxn id="124" idx="2"/>
            <a:endCxn id="127" idx="0"/>
          </p:cNvCxnSpPr>
          <p:nvPr/>
        </p:nvCxnSpPr>
        <p:spPr>
          <a:xfrm flipH="1">
            <a:off x="4348585" y="4088736"/>
            <a:ext cx="5758" cy="203119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6386C486-1D53-FCDD-4C51-3A854FF070E4}"/>
              </a:ext>
            </a:extLst>
          </p:cNvPr>
          <p:cNvCxnSpPr>
            <a:cxnSpLocks/>
            <a:stCxn id="137" idx="2"/>
            <a:endCxn id="132" idx="0"/>
          </p:cNvCxnSpPr>
          <p:nvPr/>
        </p:nvCxnSpPr>
        <p:spPr>
          <a:xfrm flipH="1">
            <a:off x="5601758" y="4096805"/>
            <a:ext cx="2926" cy="202312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5" name="Straight Arrow Connector 11">
            <a:extLst>
              <a:ext uri="{FF2B5EF4-FFF2-40B4-BE49-F238E27FC236}">
                <a16:creationId xmlns:a16="http://schemas.microsoft.com/office/drawing/2014/main" id="{8E33DAD1-B95D-B263-956D-1C616DD114D7}"/>
              </a:ext>
            </a:extLst>
          </p:cNvPr>
          <p:cNvCxnSpPr>
            <a:cxnSpLocks/>
            <a:stCxn id="63" idx="0"/>
            <a:endCxn id="60" idx="2"/>
          </p:cNvCxnSpPr>
          <p:nvPr/>
        </p:nvCxnSpPr>
        <p:spPr>
          <a:xfrm flipV="1">
            <a:off x="1920651" y="4079489"/>
            <a:ext cx="2763" cy="28832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9" name="Straight Arrow Connector 11">
            <a:extLst>
              <a:ext uri="{FF2B5EF4-FFF2-40B4-BE49-F238E27FC236}">
                <a16:creationId xmlns:a16="http://schemas.microsoft.com/office/drawing/2014/main" id="{5CC7753B-E4AB-B856-E5C1-476F0D4DDFCF}"/>
              </a:ext>
            </a:extLst>
          </p:cNvPr>
          <p:cNvCxnSpPr>
            <a:cxnSpLocks/>
            <a:stCxn id="27" idx="2"/>
            <a:endCxn id="42" idx="0"/>
          </p:cNvCxnSpPr>
          <p:nvPr/>
        </p:nvCxnSpPr>
        <p:spPr>
          <a:xfrm flipH="1">
            <a:off x="1821912" y="2652390"/>
            <a:ext cx="4427" cy="257614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00F5B4C-6342-E3F9-65CC-6BF0AB8F785F}"/>
              </a:ext>
            </a:extLst>
          </p:cNvPr>
          <p:cNvGrpSpPr/>
          <p:nvPr/>
        </p:nvGrpSpPr>
        <p:grpSpPr>
          <a:xfrm>
            <a:off x="1345260" y="3503489"/>
            <a:ext cx="1156308" cy="576000"/>
            <a:chOff x="8430605" y="4106559"/>
            <a:chExt cx="1156308" cy="576000"/>
          </a:xfrm>
        </p:grpSpPr>
        <p:sp>
          <p:nvSpPr>
            <p:cNvPr id="60" name="Rounded Rectangle 88">
              <a:extLst>
                <a:ext uri="{FF2B5EF4-FFF2-40B4-BE49-F238E27FC236}">
                  <a16:creationId xmlns:a16="http://schemas.microsoft.com/office/drawing/2014/main" id="{1A6ABACC-C81D-F359-3829-25C3CAE04D94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Receives the referral and checks patient’s case.</a:t>
              </a:r>
            </a:p>
          </p:txBody>
        </p:sp>
        <p:pic>
          <p:nvPicPr>
            <p:cNvPr id="61" name="Picture 6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61F1668-4A7D-8434-018E-5E2F4068D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CD7611-EC19-3C92-1A2A-637EB8609F47}"/>
              </a:ext>
            </a:extLst>
          </p:cNvPr>
          <p:cNvGrpSpPr/>
          <p:nvPr/>
        </p:nvGrpSpPr>
        <p:grpSpPr>
          <a:xfrm>
            <a:off x="1342497" y="4367813"/>
            <a:ext cx="1156308" cy="576000"/>
            <a:chOff x="7202555" y="3239745"/>
            <a:chExt cx="1156308" cy="576000"/>
          </a:xfrm>
        </p:grpSpPr>
        <p:sp>
          <p:nvSpPr>
            <p:cNvPr id="63" name="Rounded Rectangle 88">
              <a:extLst>
                <a:ext uri="{FF2B5EF4-FFF2-40B4-BE49-F238E27FC236}">
                  <a16:creationId xmlns:a16="http://schemas.microsoft.com/office/drawing/2014/main" id="{B7AA5DE3-EFE4-C18F-11ED-ADB7669C541C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Forwards the referral.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4" name="Picture 6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F3CEB25-1F1D-CF45-F8DC-CABB71247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484CFF-0DB9-E17E-63FB-F9D5CB78E7AC}"/>
              </a:ext>
            </a:extLst>
          </p:cNvPr>
          <p:cNvGrpSpPr/>
          <p:nvPr/>
        </p:nvGrpSpPr>
        <p:grpSpPr>
          <a:xfrm>
            <a:off x="2470406" y="5225825"/>
            <a:ext cx="1156308" cy="576000"/>
            <a:chOff x="2789699" y="2842900"/>
            <a:chExt cx="1156308" cy="576000"/>
          </a:xfrm>
        </p:grpSpPr>
        <p:sp>
          <p:nvSpPr>
            <p:cNvPr id="73" name="Rounded Rectangle 88">
              <a:extLst>
                <a:ext uri="{FF2B5EF4-FFF2-40B4-BE49-F238E27FC236}">
                  <a16:creationId xmlns:a16="http://schemas.microsoft.com/office/drawing/2014/main" id="{5CE4DCD9-191A-6738-6541-9A31C16199FB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Messages in MAISA or by letter about the upcoming surgery.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4BB4964-E32F-11C7-ACA1-58650B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164B719-F91E-205F-1D39-36538FFADFEE}"/>
              </a:ext>
            </a:extLst>
          </p:cNvPr>
          <p:cNvGrpSpPr/>
          <p:nvPr/>
        </p:nvGrpSpPr>
        <p:grpSpPr>
          <a:xfrm>
            <a:off x="2469545" y="506043"/>
            <a:ext cx="1156308" cy="576000"/>
            <a:chOff x="2783614" y="4857175"/>
            <a:chExt cx="1156308" cy="576000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7B681ADD-9B18-3EF1-1B55-B7475B403ABF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time for</a:t>
              </a:r>
              <a:r>
                <a:rPr lang="en-GB" sz="900" kern="0" dirty="0">
                  <a:solidFill>
                    <a:prstClr val="black"/>
                  </a:solidFill>
                </a:rPr>
                <a:t> surgery.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EDDC97C-ECED-9B4D-AB31-A3B43DD5A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sp>
        <p:nvSpPr>
          <p:cNvPr id="79" name="Rounded Rectangle 88">
            <a:extLst>
              <a:ext uri="{FF2B5EF4-FFF2-40B4-BE49-F238E27FC236}">
                <a16:creationId xmlns:a16="http://schemas.microsoft.com/office/drawing/2014/main" id="{8A9860C0-80E6-07B9-56DE-9A95F7BEE57C}"/>
              </a:ext>
            </a:extLst>
          </p:cNvPr>
          <p:cNvSpPr/>
          <p:nvPr/>
        </p:nvSpPr>
        <p:spPr>
          <a:xfrm>
            <a:off x="3690400" y="50285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surgery.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6F40B92-177F-B212-0551-CAB1C011D776}"/>
              </a:ext>
            </a:extLst>
          </p:cNvPr>
          <p:cNvGrpSpPr/>
          <p:nvPr/>
        </p:nvGrpSpPr>
        <p:grpSpPr>
          <a:xfrm>
            <a:off x="4935413" y="2068336"/>
            <a:ext cx="1173843" cy="576000"/>
            <a:chOff x="4638808" y="1993115"/>
            <a:chExt cx="1173843" cy="576000"/>
          </a:xfrm>
        </p:grpSpPr>
        <p:sp>
          <p:nvSpPr>
            <p:cNvPr id="81" name="Rounded Rectangle 88">
              <a:extLst>
                <a:ext uri="{FF2B5EF4-FFF2-40B4-BE49-F238E27FC236}">
                  <a16:creationId xmlns:a16="http://schemas.microsoft.com/office/drawing/2014/main" id="{1393BD97-A2FE-C693-4C9E-FCEC6BA8F253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Performs a surgery on the tumour.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5E6C3D1-F113-2164-5B39-16F155EC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ACE0763-85F2-8BC9-F19F-B9F39DC369AC}"/>
              </a:ext>
            </a:extLst>
          </p:cNvPr>
          <p:cNvGrpSpPr/>
          <p:nvPr/>
        </p:nvGrpSpPr>
        <p:grpSpPr>
          <a:xfrm>
            <a:off x="4946897" y="495032"/>
            <a:ext cx="1156308" cy="576000"/>
            <a:chOff x="4656343" y="3239745"/>
            <a:chExt cx="1156308" cy="576000"/>
          </a:xfrm>
        </p:grpSpPr>
        <p:sp>
          <p:nvSpPr>
            <p:cNvPr id="84" name="Rounded Rectangle 88">
              <a:extLst>
                <a:ext uri="{FF2B5EF4-FFF2-40B4-BE49-F238E27FC236}">
                  <a16:creationId xmlns:a16="http://schemas.microsoft.com/office/drawing/2014/main" id="{0993DF72-D9FE-FB59-6F78-28F4ADE657B4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Gets surgery.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BA55895-F173-3B4C-769A-3B548E4B6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5A60BA3-C07F-C0BF-F5BA-F8A5FEEEA071}"/>
              </a:ext>
            </a:extLst>
          </p:cNvPr>
          <p:cNvGrpSpPr/>
          <p:nvPr/>
        </p:nvGrpSpPr>
        <p:grpSpPr>
          <a:xfrm>
            <a:off x="6276588" y="3520805"/>
            <a:ext cx="1156308" cy="576000"/>
            <a:chOff x="7202555" y="3239745"/>
            <a:chExt cx="1156308" cy="576000"/>
          </a:xfrm>
        </p:grpSpPr>
        <p:sp>
          <p:nvSpPr>
            <p:cNvPr id="93" name="Rounded Rectangle 88">
              <a:extLst>
                <a:ext uri="{FF2B5EF4-FFF2-40B4-BE49-F238E27FC236}">
                  <a16:creationId xmlns:a16="http://schemas.microsoft.com/office/drawing/2014/main" id="{5F890658-51C0-93BD-4738-DD589BD0C6D0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Requests to book additional examinations.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94" name="Picture 9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EE0315C-F19C-04BE-0DCD-B04F54486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F97F2BF-2C55-7CA6-332C-F187B9E82E21}"/>
              </a:ext>
            </a:extLst>
          </p:cNvPr>
          <p:cNvGrpSpPr/>
          <p:nvPr/>
        </p:nvGrpSpPr>
        <p:grpSpPr>
          <a:xfrm>
            <a:off x="6273765" y="5225825"/>
            <a:ext cx="1156308" cy="576000"/>
            <a:chOff x="8430605" y="4106559"/>
            <a:chExt cx="1156308" cy="576000"/>
          </a:xfrm>
        </p:grpSpPr>
        <p:sp>
          <p:nvSpPr>
            <p:cNvPr id="96" name="Rounded Rectangle 88">
              <a:extLst>
                <a:ext uri="{FF2B5EF4-FFF2-40B4-BE49-F238E27FC236}">
                  <a16:creationId xmlns:a16="http://schemas.microsoft.com/office/drawing/2014/main" id="{42D01DE0-3C85-E014-CADB-D552105D88A9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u="none" strike="noStrike" kern="0" cap="none" spc="0" normalizeH="0" baseline="0" noProof="0" dirty="0">
                  <a:ln>
                    <a:noFill/>
                  </a:ln>
                  <a:uLnTx/>
                  <a:uFillTx/>
                </a:rPr>
                <a:t>Receives</a:t>
              </a:r>
              <a:r>
                <a:rPr lang="en-GB" sz="900" kern="0" dirty="0"/>
                <a:t> the request.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97" name="Picture 9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59AC38E-A83D-5B57-6A1A-0C60815D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F915AFD-A9AD-DF74-7A13-3E4BA3454651}"/>
              </a:ext>
            </a:extLst>
          </p:cNvPr>
          <p:cNvGrpSpPr/>
          <p:nvPr/>
        </p:nvGrpSpPr>
        <p:grpSpPr>
          <a:xfrm>
            <a:off x="7498026" y="5225825"/>
            <a:ext cx="1834699" cy="576000"/>
            <a:chOff x="2789698" y="2842900"/>
            <a:chExt cx="1834699" cy="576000"/>
          </a:xfrm>
        </p:grpSpPr>
        <p:sp>
          <p:nvSpPr>
            <p:cNvPr id="105" name="Rounded Rectangle 88">
              <a:extLst>
                <a:ext uri="{FF2B5EF4-FFF2-40B4-BE49-F238E27FC236}">
                  <a16:creationId xmlns:a16="http://schemas.microsoft.com/office/drawing/2014/main" id="{0EA2759D-605E-E0C7-0756-4DD9490CACFF}"/>
                </a:ext>
              </a:extLst>
            </p:cNvPr>
            <p:cNvSpPr/>
            <p:nvPr/>
          </p:nvSpPr>
          <p:spPr>
            <a:xfrm>
              <a:off x="2789698" y="2842900"/>
              <a:ext cx="1834699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Books times for additional examinations.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and to the first appointment with the kidney cancer specialist.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5CD34EC7-3E97-EE8B-0A42-284489171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3CDC0E2-DDE0-2077-6D64-8AEA09133E5C}"/>
              </a:ext>
            </a:extLst>
          </p:cNvPr>
          <p:cNvGrpSpPr/>
          <p:nvPr/>
        </p:nvGrpSpPr>
        <p:grpSpPr>
          <a:xfrm>
            <a:off x="7837067" y="1113497"/>
            <a:ext cx="1156308" cy="576000"/>
            <a:chOff x="2783614" y="4857175"/>
            <a:chExt cx="1156308" cy="576000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F9354589-5F8B-A08C-20F6-C4B66BF63536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Gets times for next steps.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BC1796D1-8449-FBB4-EF61-E0017F30B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cxnSp>
        <p:nvCxnSpPr>
          <p:cNvPr id="116" name="Straight Arrow Connector 11">
            <a:extLst>
              <a:ext uri="{FF2B5EF4-FFF2-40B4-BE49-F238E27FC236}">
                <a16:creationId xmlns:a16="http://schemas.microsoft.com/office/drawing/2014/main" id="{4915678C-11D2-637F-3CF0-DF0287499D82}"/>
              </a:ext>
            </a:extLst>
          </p:cNvPr>
          <p:cNvCxnSpPr>
            <a:cxnSpLocks/>
            <a:stCxn id="73" idx="0"/>
            <a:endCxn id="77" idx="2"/>
          </p:cNvCxnSpPr>
          <p:nvPr/>
        </p:nvCxnSpPr>
        <p:spPr>
          <a:xfrm flipH="1" flipV="1">
            <a:off x="3047699" y="1082043"/>
            <a:ext cx="861" cy="414378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4" name="Rounded Rectangle 88">
            <a:extLst>
              <a:ext uri="{FF2B5EF4-FFF2-40B4-BE49-F238E27FC236}">
                <a16:creationId xmlns:a16="http://schemas.microsoft.com/office/drawing/2014/main" id="{8378F423-04FE-C05D-A4DA-D989187B97FF}"/>
              </a:ext>
            </a:extLst>
          </p:cNvPr>
          <p:cNvSpPr/>
          <p:nvPr/>
        </p:nvSpPr>
        <p:spPr>
          <a:xfrm>
            <a:off x="2465066" y="118988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Waits for more information.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1" name="Rounded Rectangle 88">
            <a:extLst>
              <a:ext uri="{FF2B5EF4-FFF2-40B4-BE49-F238E27FC236}">
                <a16:creationId xmlns:a16="http://schemas.microsoft.com/office/drawing/2014/main" id="{8D4F86DF-0607-0D4D-AC77-6C49EC9122B8}"/>
              </a:ext>
            </a:extLst>
          </p:cNvPr>
          <p:cNvSpPr/>
          <p:nvPr/>
        </p:nvSpPr>
        <p:spPr>
          <a:xfrm>
            <a:off x="7838532" y="3512736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Assesses the urgency of the </a:t>
            </a: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rPr>
              <a:t>situation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!</a:t>
            </a:r>
          </a:p>
        </p:txBody>
      </p:sp>
      <p:sp>
        <p:nvSpPr>
          <p:cNvPr id="88" name="Rounded Rectangle 88">
            <a:extLst>
              <a:ext uri="{FF2B5EF4-FFF2-40B4-BE49-F238E27FC236}">
                <a16:creationId xmlns:a16="http://schemas.microsoft.com/office/drawing/2014/main" id="{81B38C29-A2B3-5D59-CAF6-A89E41E560A9}"/>
              </a:ext>
            </a:extLst>
          </p:cNvPr>
          <p:cNvSpPr/>
          <p:nvPr/>
        </p:nvSpPr>
        <p:spPr>
          <a:xfrm>
            <a:off x="2556079" y="351618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common cancer meeting.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6F2C10D-7931-38E0-3E35-94346482324A}"/>
              </a:ext>
            </a:extLst>
          </p:cNvPr>
          <p:cNvSpPr txBox="1"/>
          <p:nvPr/>
        </p:nvSpPr>
        <p:spPr>
          <a:xfrm>
            <a:off x="3983851" y="3097238"/>
            <a:ext cx="249717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0" i="0" dirty="0">
                <a:effectLst/>
              </a:rPr>
              <a:t>E.g., need to take a test piece? 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Performs a cross-scoring of the patient.</a:t>
            </a:r>
          </a:p>
          <a:p>
            <a:endParaRPr lang="en-FI" sz="1050" dirty="0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E6C81B3-A945-621D-0B72-3E94DA8CF0E9}"/>
              </a:ext>
            </a:extLst>
          </p:cNvPr>
          <p:cNvGrpSpPr/>
          <p:nvPr/>
        </p:nvGrpSpPr>
        <p:grpSpPr>
          <a:xfrm>
            <a:off x="3764496" y="3512736"/>
            <a:ext cx="1173843" cy="576000"/>
            <a:chOff x="4638808" y="1993115"/>
            <a:chExt cx="1173843" cy="576000"/>
          </a:xfrm>
        </p:grpSpPr>
        <p:sp>
          <p:nvSpPr>
            <p:cNvPr id="124" name="Rounded Rectangle 88">
              <a:extLst>
                <a:ext uri="{FF2B5EF4-FFF2-40B4-BE49-F238E27FC236}">
                  <a16:creationId xmlns:a16="http://schemas.microsoft.com/office/drawing/2014/main" id="{75B329FD-3490-1370-F130-C3981B2590C8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Presents patient’s case. Choosing next steps &amp; examinations. 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7368877-09EB-E378-53E2-39C5F2F97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6D4CA1B-1EBA-F148-DA8A-C1E9B85E8DA1}"/>
              </a:ext>
            </a:extLst>
          </p:cNvPr>
          <p:cNvGrpSpPr/>
          <p:nvPr/>
        </p:nvGrpSpPr>
        <p:grpSpPr>
          <a:xfrm>
            <a:off x="3764496" y="6119934"/>
            <a:ext cx="1168177" cy="576000"/>
            <a:chOff x="4626366" y="3239745"/>
            <a:chExt cx="1168177" cy="576000"/>
          </a:xfrm>
        </p:grpSpPr>
        <p:sp>
          <p:nvSpPr>
            <p:cNvPr id="127" name="Rounded Rectangle 88">
              <a:extLst>
                <a:ext uri="{FF2B5EF4-FFF2-40B4-BE49-F238E27FC236}">
                  <a16:creationId xmlns:a16="http://schemas.microsoft.com/office/drawing/2014/main" id="{BAFA73B8-88CA-DD65-53C6-749285214B39}"/>
                </a:ext>
              </a:extLst>
            </p:cNvPr>
            <p:cNvSpPr/>
            <p:nvPr/>
          </p:nvSpPr>
          <p:spPr>
            <a:xfrm>
              <a:off x="4626366" y="3239745"/>
              <a:ext cx="1168177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Evaluation of the situation.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D3C6E537-BB85-F8D6-2119-1DDCB1DA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37751DA-1F72-EFE2-17C3-C8FA79992842}"/>
              </a:ext>
            </a:extLst>
          </p:cNvPr>
          <p:cNvGrpSpPr/>
          <p:nvPr/>
        </p:nvGrpSpPr>
        <p:grpSpPr>
          <a:xfrm>
            <a:off x="5014836" y="6119934"/>
            <a:ext cx="1173843" cy="576000"/>
            <a:chOff x="4656342" y="3239745"/>
            <a:chExt cx="1173843" cy="576000"/>
          </a:xfrm>
        </p:grpSpPr>
        <p:sp>
          <p:nvSpPr>
            <p:cNvPr id="132" name="Rounded Rectangle 88">
              <a:extLst>
                <a:ext uri="{FF2B5EF4-FFF2-40B4-BE49-F238E27FC236}">
                  <a16:creationId xmlns:a16="http://schemas.microsoft.com/office/drawing/2014/main" id="{F67274B9-70B3-3134-62C2-B2BC964EB1FF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Discussing.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0C621670-CB73-E51E-07E8-E23DAFB91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E580244-70C0-75BC-A410-5552142FA0AA}"/>
              </a:ext>
            </a:extLst>
          </p:cNvPr>
          <p:cNvGrpSpPr/>
          <p:nvPr/>
        </p:nvGrpSpPr>
        <p:grpSpPr>
          <a:xfrm>
            <a:off x="5014837" y="3520805"/>
            <a:ext cx="1173843" cy="576000"/>
            <a:chOff x="4638808" y="1993115"/>
            <a:chExt cx="1173843" cy="576000"/>
          </a:xfrm>
        </p:grpSpPr>
        <p:sp>
          <p:nvSpPr>
            <p:cNvPr id="137" name="Rounded Rectangle 88">
              <a:extLst>
                <a:ext uri="{FF2B5EF4-FFF2-40B4-BE49-F238E27FC236}">
                  <a16:creationId xmlns:a16="http://schemas.microsoft.com/office/drawing/2014/main" id="{748018D6-71F3-C73F-46D4-0805618CCB13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Discussing w</a:t>
              </a:r>
              <a:r>
                <a:rPr lang="en-GB" sz="900" b="0" i="0" dirty="0">
                  <a:effectLst/>
                </a:rPr>
                <a:t>hat type of treatment would work? 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75CD3F3A-7473-2622-3107-9C964A9B5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8078FBA-8C37-16F2-A3D9-4718C2502330}"/>
              </a:ext>
            </a:extLst>
          </p:cNvPr>
          <p:cNvGrpSpPr/>
          <p:nvPr/>
        </p:nvGrpSpPr>
        <p:grpSpPr>
          <a:xfrm>
            <a:off x="10816200" y="3527797"/>
            <a:ext cx="1156308" cy="576000"/>
            <a:chOff x="2776105" y="2842900"/>
            <a:chExt cx="1156308" cy="576000"/>
          </a:xfrm>
        </p:grpSpPr>
        <p:sp>
          <p:nvSpPr>
            <p:cNvPr id="154" name="Rounded Rectangle 88">
              <a:extLst>
                <a:ext uri="{FF2B5EF4-FFF2-40B4-BE49-F238E27FC236}">
                  <a16:creationId xmlns:a16="http://schemas.microsoft.com/office/drawing/2014/main" id="{9888DAAC-3896-301D-30BC-E0D8A28D50B8}"/>
                </a:ext>
              </a:extLst>
            </p:cNvPr>
            <p:cNvSpPr/>
            <p:nvPr/>
          </p:nvSpPr>
          <p:spPr>
            <a:xfrm>
              <a:off x="2776105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cs typeface="Arial" panose="020B0604020202020204" pitchFamily="34" charset="0"/>
                </a:rPr>
                <a:t>Gives the opportunity to know in advance about the results.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1A76B43C-36BE-37E4-C3EC-E7BFC7673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600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FD493A6-D45B-8956-22AB-597864862952}"/>
              </a:ext>
            </a:extLst>
          </p:cNvPr>
          <p:cNvGrpSpPr/>
          <p:nvPr/>
        </p:nvGrpSpPr>
        <p:grpSpPr>
          <a:xfrm>
            <a:off x="10816200" y="1120088"/>
            <a:ext cx="1156307" cy="576000"/>
            <a:chOff x="2783615" y="4857175"/>
            <a:chExt cx="1156307" cy="576000"/>
          </a:xfrm>
        </p:grpSpPr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3F414DAA-C741-5351-4CEA-D5A97441A972}"/>
                </a:ext>
              </a:extLst>
            </p:cNvPr>
            <p:cNvSpPr/>
            <p:nvPr/>
          </p:nvSpPr>
          <p:spPr>
            <a:xfrm>
              <a:off x="2783615" y="4857175"/>
              <a:ext cx="1156307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Chooses whether wants to get results beforehand.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1BA41935-1DF4-3424-B1B9-5F4D91D87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74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5">
            <a:extLst>
              <a:ext uri="{FF2B5EF4-FFF2-40B4-BE49-F238E27FC236}">
                <a16:creationId xmlns:a16="http://schemas.microsoft.com/office/drawing/2014/main" id="{D395BBAD-6DB2-4D83-EC70-A0CF5F0BA9AE}"/>
              </a:ext>
            </a:extLst>
          </p:cNvPr>
          <p:cNvSpPr/>
          <p:nvPr/>
        </p:nvSpPr>
        <p:spPr>
          <a:xfrm>
            <a:off x="476282" y="4846193"/>
            <a:ext cx="11216116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7" name="Rounded Rectangle 45">
            <a:extLst>
              <a:ext uri="{FF2B5EF4-FFF2-40B4-BE49-F238E27FC236}">
                <a16:creationId xmlns:a16="http://schemas.microsoft.com/office/drawing/2014/main" id="{2E921729-6DD5-B74F-9762-8D780DCD9720}"/>
              </a:ext>
            </a:extLst>
          </p:cNvPr>
          <p:cNvSpPr/>
          <p:nvPr/>
        </p:nvSpPr>
        <p:spPr>
          <a:xfrm>
            <a:off x="454147" y="3100735"/>
            <a:ext cx="1123825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480827" y="1325039"/>
            <a:ext cx="11216116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476280" y="2246612"/>
            <a:ext cx="11216118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35" y="982693"/>
            <a:ext cx="11225135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healthcare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454147" y="3974528"/>
            <a:ext cx="1123825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46" name="Straight Arrow Connector 11">
            <a:extLst>
              <a:ext uri="{FF2B5EF4-FFF2-40B4-BE49-F238E27FC236}">
                <a16:creationId xmlns:a16="http://schemas.microsoft.com/office/drawing/2014/main" id="{CC15BAF5-26B9-3C43-9CFE-AE98D6BE1A1D}"/>
              </a:ext>
            </a:extLst>
          </p:cNvPr>
          <p:cNvCxnSpPr>
            <a:cxnSpLocks/>
            <a:stCxn id="23" idx="0"/>
            <a:endCxn id="26" idx="2"/>
          </p:cNvCxnSpPr>
          <p:nvPr/>
        </p:nvCxnSpPr>
        <p:spPr>
          <a:xfrm flipV="1">
            <a:off x="3398271" y="1987843"/>
            <a:ext cx="1" cy="293044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76" name="Straight Arrow Connector 11">
            <a:extLst>
              <a:ext uri="{FF2B5EF4-FFF2-40B4-BE49-F238E27FC236}">
                <a16:creationId xmlns:a16="http://schemas.microsoft.com/office/drawing/2014/main" id="{6F4DD826-4AE0-B746-8EC5-179823B5A485}"/>
              </a:ext>
            </a:extLst>
          </p:cNvPr>
          <p:cNvCxnSpPr>
            <a:cxnSpLocks/>
            <a:stCxn id="108" idx="0"/>
            <a:endCxn id="111" idx="2"/>
          </p:cNvCxnSpPr>
          <p:nvPr/>
        </p:nvCxnSpPr>
        <p:spPr>
          <a:xfrm flipH="1" flipV="1">
            <a:off x="7290894" y="2008509"/>
            <a:ext cx="3296" cy="205258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9807878-3140-4ED1-901E-C133212EED2D}"/>
              </a:ext>
            </a:extLst>
          </p:cNvPr>
          <p:cNvGrpSpPr/>
          <p:nvPr/>
        </p:nvGrpSpPr>
        <p:grpSpPr>
          <a:xfrm>
            <a:off x="518063" y="2350082"/>
            <a:ext cx="1102232" cy="629258"/>
            <a:chOff x="518063" y="2350082"/>
            <a:chExt cx="1102232" cy="629258"/>
          </a:xfrm>
        </p:grpSpPr>
        <p:sp>
          <p:nvSpPr>
            <p:cNvPr id="32" name="TextBox 157">
              <a:extLst>
                <a:ext uri="{FF2B5EF4-FFF2-40B4-BE49-F238E27FC236}">
                  <a16:creationId xmlns:a16="http://schemas.microsoft.com/office/drawing/2014/main" id="{2A2AE4D6-2F65-744E-9B12-35545E2D3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63" y="2717730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48" name="Picture 17">
              <a:extLst>
                <a:ext uri="{FF2B5EF4-FFF2-40B4-BE49-F238E27FC236}">
                  <a16:creationId xmlns:a16="http://schemas.microsoft.com/office/drawing/2014/main" id="{9FAB37F8-7BBC-4F41-800B-6C8B2C27F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97" y="2350082"/>
              <a:ext cx="236625" cy="347050"/>
            </a:xfrm>
            <a:prstGeom prst="rect">
              <a:avLst/>
            </a:prstGeom>
          </p:spPr>
        </p:pic>
      </p:grpSp>
      <p:cxnSp>
        <p:nvCxnSpPr>
          <p:cNvPr id="58" name="Straight Arrow Connector 11">
            <a:extLst>
              <a:ext uri="{FF2B5EF4-FFF2-40B4-BE49-F238E27FC236}">
                <a16:creationId xmlns:a16="http://schemas.microsoft.com/office/drawing/2014/main" id="{FEF8322F-A8A2-C043-8F92-7CAB92211F47}"/>
              </a:ext>
            </a:extLst>
          </p:cNvPr>
          <p:cNvCxnSpPr>
            <a:cxnSpLocks/>
            <a:stCxn id="114" idx="0"/>
            <a:endCxn id="117" idx="2"/>
          </p:cNvCxnSpPr>
          <p:nvPr/>
        </p:nvCxnSpPr>
        <p:spPr>
          <a:xfrm flipH="1" flipV="1">
            <a:off x="8526327" y="2008509"/>
            <a:ext cx="2926" cy="205179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0" name="Straight Arrow Connector 11">
            <a:extLst>
              <a:ext uri="{FF2B5EF4-FFF2-40B4-BE49-F238E27FC236}">
                <a16:creationId xmlns:a16="http://schemas.microsoft.com/office/drawing/2014/main" id="{686E0C8F-0ACE-264B-966E-8265509DFD96}"/>
              </a:ext>
            </a:extLst>
          </p:cNvPr>
          <p:cNvCxnSpPr>
            <a:cxnSpLocks/>
            <a:stCxn id="129" idx="0"/>
            <a:endCxn id="126" idx="2"/>
          </p:cNvCxnSpPr>
          <p:nvPr/>
        </p:nvCxnSpPr>
        <p:spPr>
          <a:xfrm flipH="1" flipV="1">
            <a:off x="9757729" y="1991424"/>
            <a:ext cx="2926" cy="20622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4" name="Straight Arrow Connector 11">
            <a:extLst>
              <a:ext uri="{FF2B5EF4-FFF2-40B4-BE49-F238E27FC236}">
                <a16:creationId xmlns:a16="http://schemas.microsoft.com/office/drawing/2014/main" id="{2C8722B7-151B-5944-A5AA-51C11F305121}"/>
              </a:ext>
            </a:extLst>
          </p:cNvPr>
          <p:cNvCxnSpPr>
            <a:cxnSpLocks/>
            <a:stCxn id="93" idx="0"/>
            <a:endCxn id="103" idx="2"/>
          </p:cNvCxnSpPr>
          <p:nvPr/>
        </p:nvCxnSpPr>
        <p:spPr>
          <a:xfrm flipH="1" flipV="1">
            <a:off x="6070034" y="2908739"/>
            <a:ext cx="2925" cy="114488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726B271-44B7-ABE3-3447-614D21ADF427}"/>
              </a:ext>
            </a:extLst>
          </p:cNvPr>
          <p:cNvGrpSpPr/>
          <p:nvPr/>
        </p:nvGrpSpPr>
        <p:grpSpPr>
          <a:xfrm>
            <a:off x="495929" y="4031338"/>
            <a:ext cx="1097034" cy="748640"/>
            <a:chOff x="495929" y="4031338"/>
            <a:chExt cx="1097034" cy="748640"/>
          </a:xfrm>
        </p:grpSpPr>
        <p:sp>
          <p:nvSpPr>
            <p:cNvPr id="37" name="TextBox 157">
              <a:extLst>
                <a:ext uri="{FF2B5EF4-FFF2-40B4-BE49-F238E27FC236}">
                  <a16:creationId xmlns:a16="http://schemas.microsoft.com/office/drawing/2014/main" id="{502D9A56-EE4D-FB45-9F05-FBA397240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929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59" name="Picture 62">
              <a:extLst>
                <a:ext uri="{FF2B5EF4-FFF2-40B4-BE49-F238E27FC236}">
                  <a16:creationId xmlns:a16="http://schemas.microsoft.com/office/drawing/2014/main" id="{9988E23D-A276-0C4B-BF18-CCBF2FC7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9" y="4031338"/>
              <a:ext cx="252401" cy="315500"/>
            </a:xfrm>
            <a:prstGeom prst="rect">
              <a:avLst/>
            </a:prstGeom>
          </p:spPr>
        </p:pic>
      </p:grpSp>
      <p:cxnSp>
        <p:nvCxnSpPr>
          <p:cNvPr id="73" name="Straight Arrow Connector 11">
            <a:extLst>
              <a:ext uri="{FF2B5EF4-FFF2-40B4-BE49-F238E27FC236}">
                <a16:creationId xmlns:a16="http://schemas.microsoft.com/office/drawing/2014/main" id="{9A3CC5C5-681E-5142-AED1-EBC5B293AF84}"/>
              </a:ext>
            </a:extLst>
          </p:cNvPr>
          <p:cNvCxnSpPr>
            <a:cxnSpLocks/>
            <a:stCxn id="20" idx="2"/>
            <a:endCxn id="13" idx="0"/>
          </p:cNvCxnSpPr>
          <p:nvPr/>
        </p:nvCxnSpPr>
        <p:spPr>
          <a:xfrm>
            <a:off x="4813976" y="3776570"/>
            <a:ext cx="2240" cy="27705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" name="Straight Arrow Connector 11">
            <a:extLst>
              <a:ext uri="{FF2B5EF4-FFF2-40B4-BE49-F238E27FC236}">
                <a16:creationId xmlns:a16="http://schemas.microsoft.com/office/drawing/2014/main" id="{D40E2DF8-6040-3ADA-66CE-6839AE9A757F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2178306" y="3770381"/>
            <a:ext cx="1590" cy="114790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BB7B886-8D81-D965-6426-6E104F93674B}"/>
              </a:ext>
            </a:extLst>
          </p:cNvPr>
          <p:cNvGrpSpPr/>
          <p:nvPr/>
        </p:nvGrpSpPr>
        <p:grpSpPr>
          <a:xfrm>
            <a:off x="1600152" y="3194381"/>
            <a:ext cx="1156308" cy="576000"/>
            <a:chOff x="7202555" y="3239745"/>
            <a:chExt cx="1156308" cy="576000"/>
          </a:xfrm>
        </p:grpSpPr>
        <p:sp>
          <p:nvSpPr>
            <p:cNvPr id="6" name="Rounded Rectangle 88">
              <a:extLst>
                <a:ext uri="{FF2B5EF4-FFF2-40B4-BE49-F238E27FC236}">
                  <a16:creationId xmlns:a16="http://schemas.microsoft.com/office/drawing/2014/main" id="{6A729580-E2A2-9512-35BF-6D25AED13491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Requests to book first appointment.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" name="Picture 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50DE6D4-1090-E91D-23D6-BE1AC108A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B4EF3B0-48B0-E8DF-CF9D-343F1CC60671}"/>
              </a:ext>
            </a:extLst>
          </p:cNvPr>
          <p:cNvGrpSpPr/>
          <p:nvPr/>
        </p:nvGrpSpPr>
        <p:grpSpPr>
          <a:xfrm>
            <a:off x="1601742" y="4918288"/>
            <a:ext cx="1156308" cy="576000"/>
            <a:chOff x="8430605" y="4106559"/>
            <a:chExt cx="1156308" cy="576000"/>
          </a:xfrm>
        </p:grpSpPr>
        <p:sp>
          <p:nvSpPr>
            <p:cNvPr id="9" name="Rounded Rectangle 88">
              <a:extLst>
                <a:ext uri="{FF2B5EF4-FFF2-40B4-BE49-F238E27FC236}">
                  <a16:creationId xmlns:a16="http://schemas.microsoft.com/office/drawing/2014/main" id="{DB8C8A5C-EEE1-4AA7-AEE6-91EA4238976D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Books the time.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" name="Picture 9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42C01B8-D7FD-5749-95CB-E0906BBD3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F968D1-95C7-A866-DDF3-91A5A8057A5E}"/>
              </a:ext>
            </a:extLst>
          </p:cNvPr>
          <p:cNvGrpSpPr/>
          <p:nvPr/>
        </p:nvGrpSpPr>
        <p:grpSpPr>
          <a:xfrm>
            <a:off x="4229294" y="4053624"/>
            <a:ext cx="1173843" cy="576000"/>
            <a:chOff x="4656342" y="3239745"/>
            <a:chExt cx="1173843" cy="576000"/>
          </a:xfrm>
        </p:grpSpPr>
        <p:sp>
          <p:nvSpPr>
            <p:cNvPr id="13" name="Rounded Rectangle 88">
              <a:extLst>
                <a:ext uri="{FF2B5EF4-FFF2-40B4-BE49-F238E27FC236}">
                  <a16:creationId xmlns:a16="http://schemas.microsoft.com/office/drawing/2014/main" id="{5DE12FF1-9718-16CE-9A15-ADE8E10E38F9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Receives patient to take care.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3A4C97-C2A5-7A06-2B13-BC87716FF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0128EC-51B7-3E4B-9A01-5492496DAC69}"/>
              </a:ext>
            </a:extLst>
          </p:cNvPr>
          <p:cNvGrpSpPr/>
          <p:nvPr/>
        </p:nvGrpSpPr>
        <p:grpSpPr>
          <a:xfrm>
            <a:off x="4218967" y="3200570"/>
            <a:ext cx="1184167" cy="576000"/>
            <a:chOff x="4638808" y="1993115"/>
            <a:chExt cx="1184167" cy="576000"/>
          </a:xfrm>
        </p:grpSpPr>
        <p:sp>
          <p:nvSpPr>
            <p:cNvPr id="20" name="Rounded Rectangle 88">
              <a:extLst>
                <a:ext uri="{FF2B5EF4-FFF2-40B4-BE49-F238E27FC236}">
                  <a16:creationId xmlns:a16="http://schemas.microsoft.com/office/drawing/2014/main" id="{0AAB78A5-031A-D16B-AB14-243DD332DD90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Presents the patient’s case to their own cancer doctor.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EAA7597-4563-FFBA-3B6F-D7E1F3805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88B4E5-F088-761B-575E-AF32B7F05DE2}"/>
              </a:ext>
            </a:extLst>
          </p:cNvPr>
          <p:cNvGrpSpPr/>
          <p:nvPr/>
        </p:nvGrpSpPr>
        <p:grpSpPr>
          <a:xfrm>
            <a:off x="2820117" y="4918288"/>
            <a:ext cx="1156308" cy="576000"/>
            <a:chOff x="2776105" y="2842900"/>
            <a:chExt cx="1156308" cy="576000"/>
          </a:xfrm>
        </p:grpSpPr>
        <p:sp>
          <p:nvSpPr>
            <p:cNvPr id="23" name="Rounded Rectangle 88">
              <a:extLst>
                <a:ext uri="{FF2B5EF4-FFF2-40B4-BE49-F238E27FC236}">
                  <a16:creationId xmlns:a16="http://schemas.microsoft.com/office/drawing/2014/main" id="{2127E8F5-5C60-8F90-98B5-1C0C99DEBCDE}"/>
                </a:ext>
              </a:extLst>
            </p:cNvPr>
            <p:cNvSpPr/>
            <p:nvPr/>
          </p:nvSpPr>
          <p:spPr>
            <a:xfrm>
              <a:off x="2776105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Sends information to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C1BBDEA-6E93-26F6-D3F0-87950DAEA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601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E1F3B5-0B73-6702-C0DB-F31BFB409B59}"/>
              </a:ext>
            </a:extLst>
          </p:cNvPr>
          <p:cNvGrpSpPr/>
          <p:nvPr/>
        </p:nvGrpSpPr>
        <p:grpSpPr>
          <a:xfrm>
            <a:off x="2820118" y="1411843"/>
            <a:ext cx="1156307" cy="576000"/>
            <a:chOff x="2783615" y="4857175"/>
            <a:chExt cx="1156307" cy="57600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4B649DE-01FF-86B4-150F-3DC697A8A27B}"/>
                </a:ext>
              </a:extLst>
            </p:cNvPr>
            <p:cNvSpPr/>
            <p:nvPr/>
          </p:nvSpPr>
          <p:spPr>
            <a:xfrm>
              <a:off x="2783615" y="4857175"/>
              <a:ext cx="1156307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Receives next appointment.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CA7D217-83D1-0B74-297E-E8FEED418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C2A07F2-3C12-964A-5694-D75A8295B218}"/>
              </a:ext>
            </a:extLst>
          </p:cNvPr>
          <p:cNvGrpSpPr/>
          <p:nvPr/>
        </p:nvGrpSpPr>
        <p:grpSpPr>
          <a:xfrm>
            <a:off x="506559" y="3166764"/>
            <a:ext cx="1097031" cy="732348"/>
            <a:chOff x="506559" y="3166764"/>
            <a:chExt cx="1097031" cy="732348"/>
          </a:xfrm>
        </p:grpSpPr>
        <p:pic>
          <p:nvPicPr>
            <p:cNvPr id="72" name="Picture 10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1CDF8C2-BA5E-B78B-EC93-9D5F9B713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6" y="3166764"/>
              <a:ext cx="287103" cy="360000"/>
            </a:xfrm>
            <a:prstGeom prst="rect">
              <a:avLst/>
            </a:prstGeom>
          </p:spPr>
        </p:pic>
        <p:sp>
          <p:nvSpPr>
            <p:cNvPr id="78" name="TextBox 157">
              <a:extLst>
                <a:ext uri="{FF2B5EF4-FFF2-40B4-BE49-F238E27FC236}">
                  <a16:creationId xmlns:a16="http://schemas.microsoft.com/office/drawing/2014/main" id="{5494E28A-9E3B-1728-2742-9B6236B2B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559" y="3468225"/>
              <a:ext cx="10970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 1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20A4B67-448A-E6F8-D43B-225C21BDF1E2}"/>
              </a:ext>
            </a:extLst>
          </p:cNvPr>
          <p:cNvGrpSpPr/>
          <p:nvPr/>
        </p:nvGrpSpPr>
        <p:grpSpPr>
          <a:xfrm>
            <a:off x="495057" y="1460915"/>
            <a:ext cx="683142" cy="590426"/>
            <a:chOff x="495057" y="1460915"/>
            <a:chExt cx="683142" cy="590426"/>
          </a:xfrm>
        </p:grpSpPr>
        <p:pic>
          <p:nvPicPr>
            <p:cNvPr id="79" name="Picture 39">
              <a:extLst>
                <a:ext uri="{FF2B5EF4-FFF2-40B4-BE49-F238E27FC236}">
                  <a16:creationId xmlns:a16="http://schemas.microsoft.com/office/drawing/2014/main" id="{946C4A33-BD5C-CA05-3C36-BF3823C73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80" name="TextBox 157">
              <a:extLst>
                <a:ext uri="{FF2B5EF4-FFF2-40B4-BE49-F238E27FC236}">
                  <a16:creationId xmlns:a16="http://schemas.microsoft.com/office/drawing/2014/main" id="{41D52A98-CDE4-0E45-341B-4BA7A0A24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74ADC5D-4EDC-A376-8902-F6F82072C6AF}"/>
              </a:ext>
            </a:extLst>
          </p:cNvPr>
          <p:cNvGrpSpPr/>
          <p:nvPr/>
        </p:nvGrpSpPr>
        <p:grpSpPr>
          <a:xfrm>
            <a:off x="440367" y="4988916"/>
            <a:ext cx="1148102" cy="600919"/>
            <a:chOff x="440367" y="4988916"/>
            <a:chExt cx="1148102" cy="600919"/>
          </a:xfrm>
        </p:grpSpPr>
        <p:sp>
          <p:nvSpPr>
            <p:cNvPr id="81" name="TextBox 157">
              <a:extLst>
                <a:ext uri="{FF2B5EF4-FFF2-40B4-BE49-F238E27FC236}">
                  <a16:creationId xmlns:a16="http://schemas.microsoft.com/office/drawing/2014/main" id="{865C25F0-B341-9175-E8C1-EDD05F9F3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67" y="5328225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62496D8-CE69-1433-280A-34709A852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0" y="4988916"/>
              <a:ext cx="313955" cy="332024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E893311-1E44-A232-BC5F-ED2C8D3B096B}"/>
              </a:ext>
            </a:extLst>
          </p:cNvPr>
          <p:cNvGrpSpPr/>
          <p:nvPr/>
        </p:nvGrpSpPr>
        <p:grpSpPr>
          <a:xfrm>
            <a:off x="5492200" y="4053624"/>
            <a:ext cx="1155667" cy="576000"/>
            <a:chOff x="4638808" y="1993115"/>
            <a:chExt cx="1155667" cy="576000"/>
          </a:xfrm>
        </p:grpSpPr>
        <p:sp>
          <p:nvSpPr>
            <p:cNvPr id="93" name="Rounded Rectangle 88">
              <a:extLst>
                <a:ext uri="{FF2B5EF4-FFF2-40B4-BE49-F238E27FC236}">
                  <a16:creationId xmlns:a16="http://schemas.microsoft.com/office/drawing/2014/main" id="{37491760-76DB-C79C-9E5A-2DA7E32FDF1D}"/>
                </a:ext>
              </a:extLst>
            </p:cNvPr>
            <p:cNvSpPr/>
            <p:nvPr/>
          </p:nvSpPr>
          <p:spPr>
            <a:xfrm>
              <a:off x="4644659" y="1993115"/>
              <a:ext cx="11498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Meets nurse.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91A42FC-7A7A-C8CF-5694-DB1D0BCC9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E231BA5-05CD-6ED7-1C90-FEEB950C4F8C}"/>
              </a:ext>
            </a:extLst>
          </p:cNvPr>
          <p:cNvGrpSpPr/>
          <p:nvPr/>
        </p:nvGrpSpPr>
        <p:grpSpPr>
          <a:xfrm>
            <a:off x="5492201" y="2332739"/>
            <a:ext cx="1155666" cy="576000"/>
            <a:chOff x="4656343" y="3239745"/>
            <a:chExt cx="1155666" cy="576000"/>
          </a:xfrm>
        </p:grpSpPr>
        <p:sp>
          <p:nvSpPr>
            <p:cNvPr id="103" name="Rounded Rectangle 88">
              <a:extLst>
                <a:ext uri="{FF2B5EF4-FFF2-40B4-BE49-F238E27FC236}">
                  <a16:creationId xmlns:a16="http://schemas.microsoft.com/office/drawing/2014/main" id="{F5D247FB-1E89-EBA3-DBB3-939DCD3F3B5B}"/>
                </a:ext>
              </a:extLst>
            </p:cNvPr>
            <p:cNvSpPr/>
            <p:nvPr/>
          </p:nvSpPr>
          <p:spPr>
            <a:xfrm>
              <a:off x="4656343" y="3239745"/>
              <a:ext cx="1155666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Gets ready to receive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577A5590-C53E-76AB-AEE4-0794367A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8CB2F78-927C-4487-8AB7-48D1370EF67E}"/>
              </a:ext>
            </a:extLst>
          </p:cNvPr>
          <p:cNvGrpSpPr/>
          <p:nvPr/>
        </p:nvGrpSpPr>
        <p:grpSpPr>
          <a:xfrm>
            <a:off x="6713431" y="4061091"/>
            <a:ext cx="1155667" cy="576000"/>
            <a:chOff x="4638808" y="1993115"/>
            <a:chExt cx="1155667" cy="576000"/>
          </a:xfrm>
        </p:grpSpPr>
        <p:sp>
          <p:nvSpPr>
            <p:cNvPr id="108" name="Rounded Rectangle 88">
              <a:extLst>
                <a:ext uri="{FF2B5EF4-FFF2-40B4-BE49-F238E27FC236}">
                  <a16:creationId xmlns:a16="http://schemas.microsoft.com/office/drawing/2014/main" id="{33DBE624-D3F1-F355-FEEC-748B01CF27B2}"/>
                </a:ext>
              </a:extLst>
            </p:cNvPr>
            <p:cNvSpPr/>
            <p:nvPr/>
          </p:nvSpPr>
          <p:spPr>
            <a:xfrm>
              <a:off x="4644659" y="1993115"/>
              <a:ext cx="11498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Meets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2B9715D5-D6EB-0DCC-1289-3A2029A9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BAC5A2-B925-B629-6790-9C3E91EA28BC}"/>
              </a:ext>
            </a:extLst>
          </p:cNvPr>
          <p:cNvGrpSpPr/>
          <p:nvPr/>
        </p:nvGrpSpPr>
        <p:grpSpPr>
          <a:xfrm>
            <a:off x="6713061" y="1432509"/>
            <a:ext cx="1155666" cy="576000"/>
            <a:chOff x="4656343" y="3239745"/>
            <a:chExt cx="1155666" cy="576000"/>
          </a:xfrm>
        </p:grpSpPr>
        <p:sp>
          <p:nvSpPr>
            <p:cNvPr id="111" name="Rounded Rectangle 88">
              <a:extLst>
                <a:ext uri="{FF2B5EF4-FFF2-40B4-BE49-F238E27FC236}">
                  <a16:creationId xmlns:a16="http://schemas.microsoft.com/office/drawing/2014/main" id="{DDCF2936-5B2B-45E4-60B7-B19307868312}"/>
                </a:ext>
              </a:extLst>
            </p:cNvPr>
            <p:cNvSpPr/>
            <p:nvPr/>
          </p:nvSpPr>
          <p:spPr>
            <a:xfrm>
              <a:off x="4656343" y="3239745"/>
              <a:ext cx="1155666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KC* specialist. 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C2FA91C-48FC-BE7B-216F-B35436D6C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D2150A0-478C-0302-0BE5-7974F1B47AF7}"/>
              </a:ext>
            </a:extLst>
          </p:cNvPr>
          <p:cNvGrpSpPr/>
          <p:nvPr/>
        </p:nvGrpSpPr>
        <p:grpSpPr>
          <a:xfrm>
            <a:off x="7948494" y="4060305"/>
            <a:ext cx="1155667" cy="576000"/>
            <a:chOff x="4638808" y="1993115"/>
            <a:chExt cx="1155667" cy="576000"/>
          </a:xfrm>
        </p:grpSpPr>
        <p:sp>
          <p:nvSpPr>
            <p:cNvPr id="114" name="Rounded Rectangle 88">
              <a:extLst>
                <a:ext uri="{FF2B5EF4-FFF2-40B4-BE49-F238E27FC236}">
                  <a16:creationId xmlns:a16="http://schemas.microsoft.com/office/drawing/2014/main" id="{7B8A569A-5DFE-B92E-064E-CC72D63D6163}"/>
                </a:ext>
              </a:extLst>
            </p:cNvPr>
            <p:cNvSpPr/>
            <p:nvPr/>
          </p:nvSpPr>
          <p:spPr>
            <a:xfrm>
              <a:off x="4644659" y="1993115"/>
              <a:ext cx="11498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Tells about the situation, what happens next.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72812B6A-608C-EB1B-E263-769133283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4394C56-D582-72DB-82A4-4890D648DB94}"/>
              </a:ext>
            </a:extLst>
          </p:cNvPr>
          <p:cNvGrpSpPr/>
          <p:nvPr/>
        </p:nvGrpSpPr>
        <p:grpSpPr>
          <a:xfrm>
            <a:off x="7948494" y="1432509"/>
            <a:ext cx="1155666" cy="576000"/>
            <a:chOff x="4656343" y="3239745"/>
            <a:chExt cx="1155666" cy="576000"/>
          </a:xfrm>
        </p:grpSpPr>
        <p:sp>
          <p:nvSpPr>
            <p:cNvPr id="117" name="Rounded Rectangle 88">
              <a:extLst>
                <a:ext uri="{FF2B5EF4-FFF2-40B4-BE49-F238E27FC236}">
                  <a16:creationId xmlns:a16="http://schemas.microsoft.com/office/drawing/2014/main" id="{DB6C5D03-813D-E673-1550-BB54CA1C4CC8}"/>
                </a:ext>
              </a:extLst>
            </p:cNvPr>
            <p:cNvSpPr/>
            <p:nvPr/>
          </p:nvSpPr>
          <p:spPr>
            <a:xfrm>
              <a:off x="4656343" y="3239745"/>
              <a:ext cx="1155666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Receives information on the next steps.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10C8434-4B1F-A498-04EC-58830C596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FFF261B-F639-507E-EFE8-B61A36D91A9A}"/>
              </a:ext>
            </a:extLst>
          </p:cNvPr>
          <p:cNvGrpSpPr/>
          <p:nvPr/>
        </p:nvGrpSpPr>
        <p:grpSpPr>
          <a:xfrm>
            <a:off x="9179896" y="1415424"/>
            <a:ext cx="1155666" cy="576000"/>
            <a:chOff x="4656343" y="3239745"/>
            <a:chExt cx="1155666" cy="576000"/>
          </a:xfrm>
        </p:grpSpPr>
        <p:sp>
          <p:nvSpPr>
            <p:cNvPr id="126" name="Rounded Rectangle 88">
              <a:extLst>
                <a:ext uri="{FF2B5EF4-FFF2-40B4-BE49-F238E27FC236}">
                  <a16:creationId xmlns:a16="http://schemas.microsoft.com/office/drawing/2014/main" id="{3C228C1D-D2A3-26F0-1709-F4AAFC90D4FA}"/>
                </a:ext>
              </a:extLst>
            </p:cNvPr>
            <p:cNvSpPr/>
            <p:nvPr/>
          </p:nvSpPr>
          <p:spPr>
            <a:xfrm>
              <a:off x="4656343" y="3239745"/>
              <a:ext cx="1155666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Gets forms to fill.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C82A9D02-444B-B8C6-A8A0-F92628CFD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4081D26-B66A-5C05-68C0-EFC9FBAB530F}"/>
              </a:ext>
            </a:extLst>
          </p:cNvPr>
          <p:cNvGrpSpPr/>
          <p:nvPr/>
        </p:nvGrpSpPr>
        <p:grpSpPr>
          <a:xfrm>
            <a:off x="9179896" y="4053624"/>
            <a:ext cx="1155667" cy="576000"/>
            <a:chOff x="4638808" y="1993115"/>
            <a:chExt cx="1155667" cy="576000"/>
          </a:xfrm>
        </p:grpSpPr>
        <p:sp>
          <p:nvSpPr>
            <p:cNvPr id="129" name="Rounded Rectangle 88">
              <a:extLst>
                <a:ext uri="{FF2B5EF4-FFF2-40B4-BE49-F238E27FC236}">
                  <a16:creationId xmlns:a16="http://schemas.microsoft.com/office/drawing/2014/main" id="{36B845B5-5DF8-34B4-50D8-AC4AECF9B874}"/>
                </a:ext>
              </a:extLst>
            </p:cNvPr>
            <p:cNvSpPr/>
            <p:nvPr/>
          </p:nvSpPr>
          <p:spPr>
            <a:xfrm>
              <a:off x="4644659" y="1993115"/>
              <a:ext cx="11498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Gives forms to fill.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B8E42DDD-571B-6981-B7CA-D966C39C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88882924-E08E-25F2-AD1E-4AFDA60B5F96}"/>
              </a:ext>
            </a:extLst>
          </p:cNvPr>
          <p:cNvSpPr txBox="1"/>
          <p:nvPr/>
        </p:nvSpPr>
        <p:spPr>
          <a:xfrm>
            <a:off x="7446588" y="2005968"/>
            <a:ext cx="7489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700" dirty="0"/>
              <a:t>*Kidney Cancer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E92BD62-0DFA-6377-24E0-1D3419076AE5}"/>
              </a:ext>
            </a:extLst>
          </p:cNvPr>
          <p:cNvGrpSpPr/>
          <p:nvPr/>
        </p:nvGrpSpPr>
        <p:grpSpPr>
          <a:xfrm>
            <a:off x="10410830" y="4050337"/>
            <a:ext cx="1184167" cy="576000"/>
            <a:chOff x="4638808" y="1993115"/>
            <a:chExt cx="1184167" cy="576000"/>
          </a:xfrm>
        </p:grpSpPr>
        <p:sp>
          <p:nvSpPr>
            <p:cNvPr id="135" name="Rounded Rectangle 88">
              <a:extLst>
                <a:ext uri="{FF2B5EF4-FFF2-40B4-BE49-F238E27FC236}">
                  <a16:creationId xmlns:a16="http://schemas.microsoft.com/office/drawing/2014/main" id="{78CC060F-3833-4301-2FAD-4E59473FBCFC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Hands the patient over to the nurse. 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3020E9D6-6617-806E-E81A-80E84B5EA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39FA865-2187-766F-3E9C-BD8B29278E48}"/>
              </a:ext>
            </a:extLst>
          </p:cNvPr>
          <p:cNvGrpSpPr/>
          <p:nvPr/>
        </p:nvGrpSpPr>
        <p:grpSpPr>
          <a:xfrm>
            <a:off x="10438419" y="1411843"/>
            <a:ext cx="1155666" cy="576000"/>
            <a:chOff x="4656343" y="3239745"/>
            <a:chExt cx="1155666" cy="576000"/>
          </a:xfrm>
        </p:grpSpPr>
        <p:sp>
          <p:nvSpPr>
            <p:cNvPr id="138" name="Rounded Rectangle 88">
              <a:extLst>
                <a:ext uri="{FF2B5EF4-FFF2-40B4-BE49-F238E27FC236}">
                  <a16:creationId xmlns:a16="http://schemas.microsoft.com/office/drawing/2014/main" id="{2427645D-07D8-69E4-EB7B-25E7F63846EF}"/>
                </a:ext>
              </a:extLst>
            </p:cNvPr>
            <p:cNvSpPr/>
            <p:nvPr/>
          </p:nvSpPr>
          <p:spPr>
            <a:xfrm>
              <a:off x="4656343" y="3239745"/>
              <a:ext cx="1155666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Goes to meet nurse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DC5092F2-3020-B99C-6522-0FFAC0B18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cxnSp>
        <p:nvCxnSpPr>
          <p:cNvPr id="140" name="Straight Arrow Connector 11">
            <a:extLst>
              <a:ext uri="{FF2B5EF4-FFF2-40B4-BE49-F238E27FC236}">
                <a16:creationId xmlns:a16="http://schemas.microsoft.com/office/drawing/2014/main" id="{6494DCCC-FE1F-C6C1-2BA2-4858DD894E5E}"/>
              </a:ext>
            </a:extLst>
          </p:cNvPr>
          <p:cNvCxnSpPr>
            <a:cxnSpLocks/>
            <a:stCxn id="135" idx="0"/>
            <a:endCxn id="138" idx="2"/>
          </p:cNvCxnSpPr>
          <p:nvPr/>
        </p:nvCxnSpPr>
        <p:spPr>
          <a:xfrm flipV="1">
            <a:off x="11005839" y="1987843"/>
            <a:ext cx="10413" cy="206249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90910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Access xmlns="8bbd4995-53b7-43e2-b62f-10947586ac31">Kun navngitte medlemmer</CorpSiteAccess>
    <CorpWorkflowFeedback xmlns="8bbd4995-53b7-43e2-b62f-10947586ac31" xsi:nil="true"/>
    <CorpSiteRecipientPerson xmlns="8bbd4995-53b7-43e2-b62f-10947586ac31" xsi:nil="true"/>
    <CorpSiteProjectNumber xmlns="8bbd4995-53b7-43e2-b62f-10947586ac31" xsi:nil="true"/>
    <CorpDocInstitute xmlns="8bbd4995-53b7-43e2-b62f-10947586ac31" xsi:nil="true"/>
    <CorpSiteProjectName xmlns="8bbd4995-53b7-43e2-b62f-10947586ac31" xsi:nil="true"/>
    <CorpSiteInstitutePhone xmlns="8bbd4995-53b7-43e2-b62f-10947586ac31" xsi:nil="true"/>
    <CorpWorkflowStatus xmlns="8bbd4995-53b7-43e2-b62f-10947586ac31" xsi:nil="true"/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ProjectOwner xmlns="8bbd4995-53b7-43e2-b62f-10947586ac31">
      <UserInfo>
        <DisplayName/>
        <AccountId xsi:nil="true"/>
        <AccountType/>
      </UserInfo>
    </CorpSiteProjectOwner>
    <CorpSiteClassification xmlns="8bbd4995-53b7-43e2-b62f-10947586ac31">Åpen</CorpSiteClassification>
    <CorpSiteInstituteEmail xmlns="8bbd4995-53b7-43e2-b62f-10947586ac31" xsi:nil="true"/>
    <TaxCatchAll xmlns="e17d68e7-3aed-405b-8ea4-7d85968b9974" xsi:nil="true"/>
    <CorpSiteCoAuthors xmlns="8bbd4995-53b7-43e2-b62f-10947586ac31" xsi:nil="true"/>
    <CorpSiteInstituteEnU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MainAuthor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CorpSiteZipAddress xmlns="8bbd4995-53b7-43e2-b62f-10947586ac31" xsi:nil="true"/>
    <CorpSiteVATNumber xmlns="8bbd4995-53b7-43e2-b62f-10947586ac31" xsi:nil="true"/>
    <CorpSiteProjectQA xmlns="8bbd4995-53b7-43e2-b62f-10947586ac31">
      <UserInfo>
        <DisplayName/>
        <AccountId xsi:nil="true"/>
        <AccountType/>
      </UserInfo>
    </CorpSiteProjectQA>
    <ArchiveStatus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lcf76f155ced4ddcb4097134ff3c332f xmlns="3ba0c5c5-7e56-42de-b0e7-a4e1f6d603bb">
      <Terms xmlns="http://schemas.microsoft.com/office/infopath/2007/PartnerControls"/>
    </lcf76f155ced4ddcb4097134ff3c332f>
    <CorpDocumentDate xmlns="8bbd4995-53b7-43e2-b62f-10947586ac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760C9E1DDD1489429E1D84225F39AF65" ma:contentTypeVersion="54" ma:contentTypeDescription="Create a new document." ma:contentTypeScope="" ma:versionID="0d7103435dfe0e8f875301f6eec2395a">
  <xsd:schema xmlns:xsd="http://www.w3.org/2001/XMLSchema" xmlns:xs="http://www.w3.org/2001/XMLSchema" xmlns:p="http://schemas.microsoft.com/office/2006/metadata/properties" xmlns:ns2="8bbd4995-53b7-43e2-b62f-10947586ac31" xmlns:ns3="3ba0c5c5-7e56-42de-b0e7-a4e1f6d603bb" xmlns:ns4="e17d68e7-3aed-405b-8ea4-7d85968b9974" targetNamespace="http://schemas.microsoft.com/office/2006/metadata/properties" ma:root="true" ma:fieldsID="0e4cd608ca614af976097329f3a34207" ns2:_="" ns3:_="" ns4:_="">
    <xsd:import namespace="8bbd4995-53b7-43e2-b62f-10947586ac31"/>
    <xsd:import namespace="3ba0c5c5-7e56-42de-b0e7-a4e1f6d603bb"/>
    <xsd:import namespace="e17d68e7-3aed-405b-8ea4-7d85968b9974"/>
    <xsd:element name="properties">
      <xsd:complexType>
        <xsd:sequence>
          <xsd:element name="documentManagement">
            <xsd:complexType>
              <xsd:all>
                <xsd:element ref="ns2:CorpWorkflowStatus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ReportNumber" minOccurs="0"/>
                <xsd:element ref="ns2:CorpSiteISBN" minOccurs="0"/>
                <xsd:element ref="ns2:CorpSiteMainAuthors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SiteDocumentAuthor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ArchiveStatus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2:CorpWorkflowApproval" minOccurs="0"/>
                <xsd:element ref="ns2:Corp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CorpWorkflowStatus" ma:index="2" nillable="true" ma:displayName="Workflow Status" ma:internalName="CorpWorkflowStatus">
      <xsd:simpleType>
        <xsd:restriction base="dms:Text">
          <xsd:maxLength value="255"/>
        </xsd:restriction>
      </xsd:simpleType>
    </xsd:element>
    <xsd:element name="CorpSiteSubTitle" ma:index="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6" nillable="true" ma:displayName="Tags" ma:internalName="CorpSiteTags">
      <xsd:simpleType>
        <xsd:restriction base="dms:Text">
          <xsd:maxLength value="255"/>
        </xsd:restriction>
      </xsd:simpleType>
    </xsd:element>
    <xsd:element name="CorpSiteReportNumber" ma:index="7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8" nillable="true" ma:displayName="ISBN" ma:internalName="CorpSiteISBN">
      <xsd:simpleType>
        <xsd:restriction base="dms:Text">
          <xsd:maxLength value="255"/>
        </xsd:restriction>
      </xsd:simpleType>
    </xsd:element>
    <xsd:element name="CorpSiteMainAuthors" ma:index="9" nillable="true" ma:displayName="Hovedforfattere" ma:internalName="CorpSiteMainAuthors">
      <xsd:simpleType>
        <xsd:restriction base="dms:Text">
          <xsd:maxLength value="255"/>
        </xsd:restriction>
      </xsd:simpleType>
    </xsd:element>
    <xsd:element name="CorpSiteCoAuthors" ma:index="10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11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12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13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ZipAddress" ma:index="14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15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16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17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18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19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20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2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2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23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24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25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26" nillable="true" ma:displayName="Version" ma:internalName="CorpDocVersion">
      <xsd:simpleType>
        <xsd:restriction base="dms:Text">
          <xsd:maxLength value="255"/>
        </xsd:restriction>
      </xsd:simpleType>
    </xsd:element>
    <xsd:element name="CorpSiteDocumentAuthor" ma:index="27" nillable="true" ma:displayName="Document Author" ma:hidden="true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QA" ma:index="32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33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34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Status" ma:index="36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Feedback" ma:index="37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39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40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WorkflowApproval" ma:index="5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DocumentDate" ma:index="60" nillable="true" ma:displayName="Dokumentdato" ma:internalName="CorpDocument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0c5c5-7e56-42de-b0e7-a4e1f6d60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68e7-3aed-405b-8ea4-7d85968b9974" elementFormDefault="qualified">
    <xsd:import namespace="http://schemas.microsoft.com/office/2006/documentManagement/types"/>
    <xsd:import namespace="http://schemas.microsoft.com/office/infopath/2007/PartnerControls"/>
    <xsd:element name="SharedWithUsers" ma:index="5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1c6cceff-e09c-4d6b-87d4-1eb21f240f7b}" ma:internalName="TaxCatchAll" ma:showField="CatchAllData" ma:web="e17d68e7-3aed-405b-8ea4-7d85968b9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593F8-BB7E-4334-A336-9BBD1F441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5171B-1060-42CB-9782-65684B412A21}">
  <ds:schemaRefs>
    <ds:schemaRef ds:uri="3ba0c5c5-7e56-42de-b0e7-a4e1f6d603bb"/>
    <ds:schemaRef ds:uri="8bbd4995-53b7-43e2-b62f-10947586ac31"/>
    <ds:schemaRef ds:uri="e17d68e7-3aed-405b-8ea4-7d85968b99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1036D0-79B9-4B41-AA69-7CDF7210D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3ba0c5c5-7e56-42de-b0e7-a4e1f6d603bb"/>
    <ds:schemaRef ds:uri="e17d68e7-3aed-405b-8ea4-7d85968b9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1f00f39-6041-45b0-b309-e0210d8b32af}" enabled="0" method="" siteId="{e1f00f39-6041-45b0-b309-e0210d8b32a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2749</Words>
  <Application>Microsoft Office PowerPoint</Application>
  <PresentationFormat>Widescreen</PresentationFormat>
  <Paragraphs>481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26</vt:i4>
      </vt:variant>
    </vt:vector>
  </HeadingPairs>
  <TitlesOfParts>
    <vt:vector size="29" baseType="lpstr">
      <vt:lpstr>Office Theme</vt:lpstr>
      <vt:lpstr>SINTEF Lys</vt:lpstr>
      <vt:lpstr>1_SINTEF Lys</vt:lpstr>
      <vt:lpstr>Kidney cancer patient pathway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Ragnhild Halvorsrud</dc:creator>
  <cp:lastModifiedBy>Kristine Gjermestad</cp:lastModifiedBy>
  <cp:revision>21</cp:revision>
  <cp:lastPrinted>2025-03-11T14:07:34Z</cp:lastPrinted>
  <dcterms:created xsi:type="dcterms:W3CDTF">2023-10-26T12:36:45Z</dcterms:created>
  <dcterms:modified xsi:type="dcterms:W3CDTF">2026-01-20T14:34:48Z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0x01010031B82B69D2361148B4D8F7EC156802130800760C9E1DDD1489429E1D84225F39AF65</vt:lpwstr>
  </property>
  <property fmtid="{D5CDD505-2E9C-101B-9397-08002B2CF9AE}" pid="3" name="MediaServiceImageTags">
    <vt:lpwstr/>
  </property>
</Properties>
</file>