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  <p:sldMasterId id="2147483675" r:id="rId6"/>
  </p:sldMasterIdLst>
  <p:notesMasterIdLst>
    <p:notesMasterId r:id="rId15"/>
  </p:notesMasterIdLst>
  <p:sldIdLst>
    <p:sldId id="3948" r:id="rId7"/>
    <p:sldId id="3982" r:id="rId8"/>
    <p:sldId id="3975" r:id="rId9"/>
    <p:sldId id="3971" r:id="rId10"/>
    <p:sldId id="3986" r:id="rId11"/>
    <p:sldId id="3987" r:id="rId12"/>
    <p:sldId id="3981" r:id="rId13"/>
    <p:sldId id="3985" r:id="rId14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29" userDrawn="1">
          <p15:clr>
            <a:srgbClr val="A4A3A4"/>
          </p15:clr>
        </p15:guide>
        <p15:guide id="2" pos="4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A963"/>
    <a:srgbClr val="7EC376"/>
    <a:srgbClr val="5B9BD5"/>
    <a:srgbClr val="A6C9E8"/>
    <a:srgbClr val="FFCCCC"/>
    <a:srgbClr val="9999FF"/>
    <a:srgbClr val="C8E6C9"/>
    <a:srgbClr val="FF99FF"/>
    <a:srgbClr val="4472C4"/>
    <a:srgbClr val="F7F7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FD5677-45F1-C592-5483-F70628173DCC}" v="1" dt="2026-01-20T14:45:15.0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03" autoAdjust="0"/>
    <p:restoredTop sz="94660"/>
  </p:normalViewPr>
  <p:slideViewPr>
    <p:cSldViewPr snapToGrid="0">
      <p:cViewPr varScale="1">
        <p:scale>
          <a:sx n="147" d="100"/>
          <a:sy n="147" d="100"/>
        </p:scale>
        <p:origin x="1134" y="114"/>
      </p:cViewPr>
      <p:guideLst>
        <p:guide orient="horz" pos="3929"/>
        <p:guide pos="4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tine Gjermestad" userId="S::kristine.gjermestad@sintef.no::ab376bc2-563a-44cd-8008-8395aad23542" providerId="AD" clId="Web-{E1FD5677-45F1-C592-5483-F70628173DCC}"/>
    <pc:docChg chg="modSld">
      <pc:chgData name="Kristine Gjermestad" userId="S::kristine.gjermestad@sintef.no::ab376bc2-563a-44cd-8008-8395aad23542" providerId="AD" clId="Web-{E1FD5677-45F1-C592-5483-F70628173DCC}" dt="2026-01-20T14:45:15.071" v="0" actId="20577"/>
      <pc:docMkLst>
        <pc:docMk/>
      </pc:docMkLst>
      <pc:sldChg chg="modSp">
        <pc:chgData name="Kristine Gjermestad" userId="S::kristine.gjermestad@sintef.no::ab376bc2-563a-44cd-8008-8395aad23542" providerId="AD" clId="Web-{E1FD5677-45F1-C592-5483-F70628173DCC}" dt="2026-01-20T14:45:15.071" v="0" actId="20577"/>
        <pc:sldMkLst>
          <pc:docMk/>
          <pc:sldMk cId="3354769652" sldId="3948"/>
        </pc:sldMkLst>
        <pc:spChg chg="mod">
          <ac:chgData name="Kristine Gjermestad" userId="S::kristine.gjermestad@sintef.no::ab376bc2-563a-44cd-8008-8395aad23542" providerId="AD" clId="Web-{E1FD5677-45F1-C592-5483-F70628173DCC}" dt="2026-01-20T14:45:15.071" v="0" actId="20577"/>
          <ac:spMkLst>
            <pc:docMk/>
            <pc:sldMk cId="3354769652" sldId="3948"/>
            <ac:spMk id="3" creationId="{FEA76CFE-5A64-516F-2FC4-A4B911AAFEF8}"/>
          </ac:spMkLst>
        </pc:spChg>
      </pc:sldChg>
    </pc:docChg>
  </pc:docChgLst>
  <pc:docChgLst>
    <pc:chgData name="Kristine Gjermestad" userId="S::kristine.gjermestad@sintef.no::ab376bc2-563a-44cd-8008-8395aad23542" providerId="AD" clId="Web-{83A73C82-0CD4-E4F6-A650-FE8D0E08DD04}"/>
    <pc:docChg chg="modSld">
      <pc:chgData name="Kristine Gjermestad" userId="S::kristine.gjermestad@sintef.no::ab376bc2-563a-44cd-8008-8395aad23542" providerId="AD" clId="Web-{83A73C82-0CD4-E4F6-A650-FE8D0E08DD04}" dt="2026-01-14T11:17:19.787" v="3" actId="20577"/>
      <pc:docMkLst>
        <pc:docMk/>
      </pc:docMkLst>
      <pc:sldChg chg="modSp">
        <pc:chgData name="Kristine Gjermestad" userId="S::kristine.gjermestad@sintef.no::ab376bc2-563a-44cd-8008-8395aad23542" providerId="AD" clId="Web-{83A73C82-0CD4-E4F6-A650-FE8D0E08DD04}" dt="2026-01-14T11:17:19.787" v="3" actId="20577"/>
        <pc:sldMkLst>
          <pc:docMk/>
          <pc:sldMk cId="3354769652" sldId="3948"/>
        </pc:sldMkLst>
        <pc:spChg chg="mod">
          <ac:chgData name="Kristine Gjermestad" userId="S::kristine.gjermestad@sintef.no::ab376bc2-563a-44cd-8008-8395aad23542" providerId="AD" clId="Web-{83A73C82-0CD4-E4F6-A650-FE8D0E08DD04}" dt="2026-01-14T11:17:19.787" v="3" actId="20577"/>
          <ac:spMkLst>
            <pc:docMk/>
            <pc:sldMk cId="3354769652" sldId="3948"/>
            <ac:spMk id="7" creationId="{87BD6F90-5B64-D51A-F454-1B60984394C7}"/>
          </ac:spMkLst>
        </pc:spChg>
      </pc:sldChg>
    </pc:docChg>
  </pc:docChgLst>
  <pc:docChgLst>
    <pc:chgData name="Kristine Gjermestad" userId="S::kristine.gjermestad@sintef.no::ab376bc2-563a-44cd-8008-8395aad23542" providerId="AD" clId="Web-{0E0FE231-4C28-4DC3-72DE-4FB6558F30FA}"/>
    <pc:docChg chg="modSld">
      <pc:chgData name="Kristine Gjermestad" userId="S::kristine.gjermestad@sintef.no::ab376bc2-563a-44cd-8008-8395aad23542" providerId="AD" clId="Web-{0E0FE231-4C28-4DC3-72DE-4FB6558F30FA}" dt="2026-01-14T13:34:44.446" v="3" actId="14100"/>
      <pc:docMkLst>
        <pc:docMk/>
      </pc:docMkLst>
      <pc:sldChg chg="modSp">
        <pc:chgData name="Kristine Gjermestad" userId="S::kristine.gjermestad@sintef.no::ab376bc2-563a-44cd-8008-8395aad23542" providerId="AD" clId="Web-{0E0FE231-4C28-4DC3-72DE-4FB6558F30FA}" dt="2026-01-14T13:34:44.446" v="3" actId="14100"/>
        <pc:sldMkLst>
          <pc:docMk/>
          <pc:sldMk cId="3354769652" sldId="3948"/>
        </pc:sldMkLst>
        <pc:spChg chg="mod">
          <ac:chgData name="Kristine Gjermestad" userId="S::kristine.gjermestad@sintef.no::ab376bc2-563a-44cd-8008-8395aad23542" providerId="AD" clId="Web-{0E0FE231-4C28-4DC3-72DE-4FB6558F30FA}" dt="2026-01-14T13:34:44.446" v="3" actId="14100"/>
          <ac:spMkLst>
            <pc:docMk/>
            <pc:sldMk cId="3354769652" sldId="3948"/>
            <ac:spMk id="7" creationId="{87BD6F90-5B64-D51A-F454-1B60984394C7}"/>
          </ac:spMkLst>
        </pc:spChg>
      </pc:sldChg>
    </pc:docChg>
  </pc:docChgLst>
  <pc:docChgLst>
    <pc:chgData name="Ragnhild Halvorsrud" userId="917ea340-fd63-490f-a7db-68428d24cf32" providerId="ADAL" clId="{6FA999E9-229C-4E9A-8ABA-655365537A19}"/>
    <pc:docChg chg="custSel modSld">
      <pc:chgData name="Ragnhild Halvorsrud" userId="917ea340-fd63-490f-a7db-68428d24cf32" providerId="ADAL" clId="{6FA999E9-229C-4E9A-8ABA-655365537A19}" dt="2026-01-15T13:44:23.340" v="23" actId="6549"/>
      <pc:docMkLst>
        <pc:docMk/>
      </pc:docMkLst>
      <pc:sldChg chg="modSp mod">
        <pc:chgData name="Ragnhild Halvorsrud" userId="917ea340-fd63-490f-a7db-68428d24cf32" providerId="ADAL" clId="{6FA999E9-229C-4E9A-8ABA-655365537A19}" dt="2026-01-15T13:44:23.340" v="23" actId="6549"/>
        <pc:sldMkLst>
          <pc:docMk/>
          <pc:sldMk cId="3354769652" sldId="3948"/>
        </pc:sldMkLst>
        <pc:spChg chg="mod">
          <ac:chgData name="Ragnhild Halvorsrud" userId="917ea340-fd63-490f-a7db-68428d24cf32" providerId="ADAL" clId="{6FA999E9-229C-4E9A-8ABA-655365537A19}" dt="2026-01-15T13:44:23.340" v="23" actId="6549"/>
          <ac:spMkLst>
            <pc:docMk/>
            <pc:sldMk cId="3354769652" sldId="3948"/>
            <ac:spMk id="2" creationId="{C1C8D153-386D-D098-0BD5-F14273D12635}"/>
          </ac:spMkLst>
        </pc:spChg>
      </pc:sldChg>
    </pc:docChg>
  </pc:docChgLst>
  <pc:docChgLst>
    <pc:chgData name="Kristine Gjermestad" userId="S::kristine.gjermestad@sintef.no::ab376bc2-563a-44cd-8008-8395aad23542" providerId="AD" clId="Web-{16C98CE0-90BE-ED53-1B74-9D2F1850D823}"/>
    <pc:docChg chg="modSld">
      <pc:chgData name="Kristine Gjermestad" userId="S::kristine.gjermestad@sintef.no::ab376bc2-563a-44cd-8008-8395aad23542" providerId="AD" clId="Web-{16C98CE0-90BE-ED53-1B74-9D2F1850D823}" dt="2026-01-14T11:41:30.331" v="1" actId="1076"/>
      <pc:docMkLst>
        <pc:docMk/>
      </pc:docMkLst>
      <pc:sldChg chg="addSp modSp">
        <pc:chgData name="Kristine Gjermestad" userId="S::kristine.gjermestad@sintef.no::ab376bc2-563a-44cd-8008-8395aad23542" providerId="AD" clId="Web-{16C98CE0-90BE-ED53-1B74-9D2F1850D823}" dt="2026-01-14T11:41:30.331" v="1" actId="1076"/>
        <pc:sldMkLst>
          <pc:docMk/>
          <pc:sldMk cId="3354769652" sldId="3948"/>
        </pc:sldMkLst>
        <pc:spChg chg="add">
          <ac:chgData name="Kristine Gjermestad" userId="S::kristine.gjermestad@sintef.no::ab376bc2-563a-44cd-8008-8395aad23542" providerId="AD" clId="Web-{16C98CE0-90BE-ED53-1B74-9D2F1850D823}" dt="2026-01-14T11:41:21.768" v="0"/>
          <ac:spMkLst>
            <pc:docMk/>
            <pc:sldMk cId="3354769652" sldId="3948"/>
            <ac:spMk id="8" creationId="{683423AD-3EF2-C45A-2F3B-BD26C4E09F94}"/>
          </ac:spMkLst>
        </pc:spChg>
        <pc:grpChg chg="add mod">
          <ac:chgData name="Kristine Gjermestad" userId="S::kristine.gjermestad@sintef.no::ab376bc2-563a-44cd-8008-8395aad23542" providerId="AD" clId="Web-{16C98CE0-90BE-ED53-1B74-9D2F1850D823}" dt="2026-01-14T11:41:30.331" v="1" actId="1076"/>
          <ac:grpSpMkLst>
            <pc:docMk/>
            <pc:sldMk cId="3354769652" sldId="3948"/>
            <ac:grpSpMk id="4" creationId="{5C631411-0236-6B76-80C1-0E9551724DAA}"/>
          </ac:grpSpMkLst>
        </pc:grpChg>
        <pc:picChg chg="add">
          <ac:chgData name="Kristine Gjermestad" userId="S::kristine.gjermestad@sintef.no::ab376bc2-563a-44cd-8008-8395aad23542" providerId="AD" clId="Web-{16C98CE0-90BE-ED53-1B74-9D2F1850D823}" dt="2026-01-14T11:41:21.768" v="0"/>
          <ac:picMkLst>
            <pc:docMk/>
            <pc:sldMk cId="3354769652" sldId="3948"/>
            <ac:picMk id="5" creationId="{F13DC5D5-1923-CF1D-4493-FE97E2494FC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07633C-3AA1-4874-9D0B-76E6150BAF9F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C21B66-EEAF-4134-B938-41A5B9977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052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C21B66-EEAF-4134-B938-41A5B9977DC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488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1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9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CE732-DB9F-0F2E-C372-D0280A57B3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1AF83A-0AC3-51D1-84B3-B53D894FF0A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64C0B-47C2-1B97-8D4C-978AAF629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EEFA4-2590-7AD8-F790-B4AFED4A4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DEBA0-6341-EA42-A267-FDCB44CE2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18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9FB5A-53B1-CAD3-939B-B5FBF7F4E1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D9DB7A-7633-A8BE-24A1-F6FCFCC5C1AC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627-C47E-B998-7CE5-B58B029BB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1BC101-2CD0-AF9B-8053-B9C311CA8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0F919-CA95-EDA5-2D99-1118E9B1D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13915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397FBD-B743-E330-029A-62A3A8480B05}"/>
              </a:ext>
            </a:extLst>
          </p:cNvPr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D49952-2875-5135-8802-D08DA4775F69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4E532-C64E-78F0-694A-09AC03C88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92F9AC-3C38-B4BC-E48B-6D7A1E839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E213F-DE9E-7B88-05FD-42F0D78FE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77154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ssholder for bilde 9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895584 w 12192000"/>
              <a:gd name="connsiteY1" fmla="*/ 0 h 6858000"/>
              <a:gd name="connsiteX2" fmla="*/ 895584 w 12192000"/>
              <a:gd name="connsiteY2" fmla="*/ 1800225 h 6858000"/>
              <a:gd name="connsiteX3" fmla="*/ 2515892 w 12192000"/>
              <a:gd name="connsiteY3" fmla="*/ 1800225 h 6858000"/>
              <a:gd name="connsiteX4" fmla="*/ 2515892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895584" y="0"/>
                </a:lnTo>
                <a:lnTo>
                  <a:pt x="895584" y="1800225"/>
                </a:lnTo>
                <a:lnTo>
                  <a:pt x="2515892" y="1800225"/>
                </a:lnTo>
                <a:lnTo>
                  <a:pt x="2515892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tIns="720000" anchor="t" anchorCtr="1">
            <a:noAutofit/>
          </a:bodyPr>
          <a:lstStyle>
            <a:lvl1pPr marL="180036" marR="0" indent="0" algn="ctr" defTabSz="91453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nb-NO"/>
              <a:t>Sett inn bilde fra menyen:</a:t>
            </a:r>
            <a:br>
              <a:rPr lang="nb-NO"/>
            </a:br>
            <a:r>
              <a:rPr lang="nb-NO"/>
              <a:t>“Sett inn/insert” -&gt; “Bilde/Picture”</a:t>
            </a:r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30" y="1080136"/>
            <a:ext cx="981013" cy="214063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4407696" y="2879206"/>
            <a:ext cx="6769286" cy="3181610"/>
          </a:xfrm>
          <a:solidFill>
            <a:srgbClr val="FFFFFF">
              <a:alpha val="85098"/>
            </a:srgbClr>
          </a:solidFill>
        </p:spPr>
        <p:txBody>
          <a:bodyPr lIns="360072" tIns="360072" rIns="360072" bIns="1404281" anchor="b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all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16" name="Rektangel 15"/>
          <p:cNvSpPr/>
          <p:nvPr userDrawn="1"/>
        </p:nvSpPr>
        <p:spPr>
          <a:xfrm>
            <a:off x="896512" y="-1"/>
            <a:ext cx="1623803" cy="180382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17" name="Bild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1765" y="1080135"/>
            <a:ext cx="989890" cy="216000"/>
          </a:xfrm>
          <a:prstGeom prst="rect">
            <a:avLst/>
          </a:prstGeom>
        </p:spPr>
      </p:pic>
      <p:sp>
        <p:nvSpPr>
          <p:cNvPr id="7" name="Plassholder for tekst 6"/>
          <p:cNvSpPr>
            <a:spLocks noGrp="1"/>
          </p:cNvSpPr>
          <p:nvPr>
            <p:ph type="body" sz="quarter" idx="13" hasCustomPrompt="1"/>
          </p:nvPr>
        </p:nvSpPr>
        <p:spPr>
          <a:xfrm>
            <a:off x="4818166" y="5178320"/>
            <a:ext cx="3871913" cy="656334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</p:spTree>
    <p:extLst>
      <p:ext uri="{BB962C8B-B14F-4D97-AF65-F5344CB8AC3E}">
        <p14:creationId xmlns:p14="http://schemas.microsoft.com/office/powerpoint/2010/main" val="728313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2pPr marL="576115" indent="-216043">
              <a:buFont typeface="Calibri" panose="020F0502020204030204" pitchFamily="34" charset="0"/>
              <a:buChar char="-"/>
              <a:defRPr/>
            </a:lvl2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3490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tellysbilde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895584" y="0"/>
            <a:ext cx="1620308" cy="1800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29" y="1080135"/>
            <a:ext cx="989890" cy="216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586740" y="2424685"/>
            <a:ext cx="11230205" cy="2081394"/>
          </a:xfrm>
          <a:noFill/>
        </p:spPr>
        <p:txBody>
          <a:bodyPr wrap="square" lIns="360072" tIns="360072" rIns="360072" bIns="360072" anchor="ctr" anchorCtr="0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lang="en-GB" sz="4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/>
              <a:t>Click to edit Master title style</a:t>
            </a:r>
            <a:br>
              <a:rPr lang="nb-NO"/>
            </a:br>
            <a:r>
              <a:rPr lang="nb-NO"/>
              <a:t>sdfsdf 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2" hasCustomPrompt="1"/>
          </p:nvPr>
        </p:nvSpPr>
        <p:spPr>
          <a:xfrm>
            <a:off x="1005840" y="4576134"/>
            <a:ext cx="10036903" cy="1895785"/>
          </a:xfrm>
        </p:spPr>
        <p:txBody>
          <a:bodyPr/>
          <a:lstStyle>
            <a:lvl1pPr marL="180000" indent="0" algn="l" defTabSz="91453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  <a:defRPr lang="en-GB" sz="2400" kern="1200" baseline="0" dirty="0">
                <a:solidFill>
                  <a:srgbClr val="2E75B6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nb-NO"/>
              <a:t>Ola Nordmann</a:t>
            </a:r>
          </a:p>
        </p:txBody>
      </p:sp>
      <p:pic>
        <p:nvPicPr>
          <p:cNvPr id="12" name="Picture 2" descr="https://camo.githubusercontent.com/c253d2829f9392b505182d44eb60e84009fcf184/68747470733a2f2f7261772e6769746875622e636f6d2f6e61666572676f2f6d616e75616c2d6c697672652d616e696d6163616f32642f67682d70616765732f696d672f696e74726f647563616f2f6372656174697665636f6d6d6f6e735f63632d62792d73612e706e67">
            <a:extLst>
              <a:ext uri="{FF2B5EF4-FFF2-40B4-BE49-F238E27FC236}">
                <a16:creationId xmlns:a16="http://schemas.microsoft.com/office/drawing/2014/main" id="{79759300-AAF4-3BF5-79F3-66412039931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1338" y="6016856"/>
            <a:ext cx="1358087" cy="536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583BC87-2B79-49D8-C75C-0DD07CE2D5BB}"/>
              </a:ext>
            </a:extLst>
          </p:cNvPr>
          <p:cNvSpPr txBox="1"/>
          <p:nvPr userDrawn="1"/>
        </p:nvSpPr>
        <p:spPr>
          <a:xfrm>
            <a:off x="10639426" y="6495276"/>
            <a:ext cx="15144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/>
              <a:t>Copyright © SINTEF 2023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F612CAA-4597-01E3-48EF-F5E245F12D9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774607" y="179748"/>
            <a:ext cx="3285631" cy="821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7109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56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895584" y="0"/>
            <a:ext cx="1620308" cy="1800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29" y="1080135"/>
            <a:ext cx="989890" cy="216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2129742" y="2706389"/>
            <a:ext cx="9931043" cy="1427223"/>
          </a:xfrm>
          <a:solidFill>
            <a:schemeClr val="bg1"/>
          </a:solidFill>
        </p:spPr>
        <p:txBody>
          <a:bodyPr wrap="square" lIns="360072" tIns="360072" rIns="360072" bIns="360072" anchor="ctr" anchorCtr="0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none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2" hasCustomPrompt="1"/>
          </p:nvPr>
        </p:nvSpPr>
        <p:spPr>
          <a:xfrm>
            <a:off x="2515892" y="4695515"/>
            <a:ext cx="3888486" cy="688522"/>
          </a:xfrm>
        </p:spPr>
        <p:txBody>
          <a:bodyPr/>
          <a:lstStyle>
            <a:lvl1pPr marL="18000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None/>
              <a:defRPr sz="16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</p:spTree>
    <p:extLst>
      <p:ext uri="{BB962C8B-B14F-4D97-AF65-F5344CB8AC3E}">
        <p14:creationId xmlns:p14="http://schemas.microsoft.com/office/powerpoint/2010/main" val="17269975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954183" y="1883324"/>
            <a:ext cx="8042532" cy="2622001"/>
          </a:xfrm>
          <a:noFill/>
        </p:spPr>
        <p:txBody>
          <a:bodyPr tIns="360072" bIns="0" anchor="t">
            <a:normAutofit/>
          </a:bodyPr>
          <a:lstStyle>
            <a:lvl1pPr>
              <a:lnSpc>
                <a:spcPct val="70000"/>
              </a:lnSpc>
              <a:defRPr sz="6000" cap="small" baseline="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3" y="3960000"/>
            <a:ext cx="8042532" cy="155890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200"/>
              </a:spcBef>
              <a:buNone/>
              <a:defRPr sz="2400">
                <a:solidFill>
                  <a:schemeClr val="accent2"/>
                </a:solidFill>
                <a:latin typeface="+mj-lt"/>
              </a:defRPr>
            </a:lvl1pPr>
            <a:lvl2pPr marL="45726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53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8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90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3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6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8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</p:spTree>
    <p:extLst>
      <p:ext uri="{BB962C8B-B14F-4D97-AF65-F5344CB8AC3E}">
        <p14:creationId xmlns:p14="http://schemas.microsoft.com/office/powerpoint/2010/main" val="1710023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vsidebild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6715276" y="2700338"/>
            <a:ext cx="4986948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6715276" y="945088"/>
            <a:ext cx="4986948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2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4254459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vside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6092440" y="-858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2" y="2700338"/>
            <a:ext cx="4742139" cy="3420428"/>
          </a:xfrm>
        </p:spPr>
        <p:txBody>
          <a:bodyPr>
            <a:noAutofit/>
          </a:bodyPr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954182" y="945088"/>
            <a:ext cx="4742139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5"/>
          </p:nvPr>
        </p:nvSpPr>
        <p:spPr>
          <a:xfrm>
            <a:off x="9109672" y="6514982"/>
            <a:ext cx="846221" cy="184666"/>
          </a:xfrm>
          <a:prstGeom prst="rect">
            <a:avLst/>
          </a:prstGeom>
        </p:spPr>
        <p:txBody>
          <a:bodyPr/>
          <a:lstStyle/>
          <a:p>
            <a:r>
              <a:rPr lang="nb-NO"/>
              <a:t>Month 2016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6"/>
          </p:nvPr>
        </p:nvSpPr>
        <p:spPr>
          <a:xfrm>
            <a:off x="954183" y="6514982"/>
            <a:ext cx="7443537" cy="184666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7"/>
          </p:nvPr>
        </p:nvSpPr>
        <p:spPr>
          <a:xfrm>
            <a:off x="459087" y="6514982"/>
            <a:ext cx="308812" cy="184666"/>
          </a:xfrm>
          <a:prstGeom prst="rect">
            <a:avLst/>
          </a:prstGeom>
        </p:spPr>
        <p:txBody>
          <a:bodyPr/>
          <a:lstStyle/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0" name="smartart"/>
          <p:cNvSpPr>
            <a:spLocks noGrp="1"/>
          </p:cNvSpPr>
          <p:nvPr>
            <p:ph type="dgm" sz="quarter" idx="20" hasCustomPrompt="1"/>
          </p:nvPr>
        </p:nvSpPr>
        <p:spPr>
          <a:xfrm>
            <a:off x="10793052" y="6255782"/>
            <a:ext cx="981186" cy="21422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lIns="0" tIns="0" rIns="0" bIns="0"/>
          <a:lstStyle>
            <a:lvl1pPr marL="0" indent="0">
              <a:buNone/>
              <a:defRPr sz="100" baseline="0"/>
            </a:lvl1pPr>
          </a:lstStyle>
          <a:p>
            <a:r>
              <a:rPr lang="nb-NO" sz="100"/>
              <a:t> </a:t>
            </a:r>
            <a:endParaRPr lang="nb-NO"/>
          </a:p>
        </p:txBody>
      </p:sp>
      <p:pic>
        <p:nvPicPr>
          <p:cNvPr id="11" name="logo_blaa" hidden="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2" name="logo_hvit" hidden="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1246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93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8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solidFill>
            <a:schemeClr val="bg2">
              <a:lumMod val="50000"/>
            </a:schemeClr>
          </a:solidFill>
        </p:spPr>
        <p:txBody>
          <a:bodyPr tIns="2880576" anchor="t" anchorCtr="1">
            <a:normAutofit/>
          </a:bodyPr>
          <a:lstStyle>
            <a:lvl1pPr marL="0" indent="0">
              <a:buNone/>
              <a:defRPr sz="1500"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5"/>
          </p:nvPr>
        </p:nvSpPr>
        <p:spPr>
          <a:xfrm>
            <a:off x="9109672" y="6514982"/>
            <a:ext cx="846221" cy="184666"/>
          </a:xfrm>
          <a:prstGeom prst="rect">
            <a:avLst/>
          </a:prstGeom>
        </p:spPr>
        <p:txBody>
          <a:bodyPr/>
          <a:lstStyle/>
          <a:p>
            <a:r>
              <a:rPr lang="nb-NO"/>
              <a:t>Month 2016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6"/>
          </p:nvPr>
        </p:nvSpPr>
        <p:spPr>
          <a:xfrm>
            <a:off x="954183" y="6514982"/>
            <a:ext cx="7443537" cy="184666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7"/>
          </p:nvPr>
        </p:nvSpPr>
        <p:spPr>
          <a:xfrm>
            <a:off x="459087" y="6514982"/>
            <a:ext cx="308812" cy="184666"/>
          </a:xfrm>
          <a:prstGeom prst="rect">
            <a:avLst/>
          </a:prstGeom>
        </p:spPr>
        <p:txBody>
          <a:bodyPr/>
          <a:lstStyle/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3" name="smartart"/>
          <p:cNvSpPr>
            <a:spLocks noGrp="1"/>
          </p:cNvSpPr>
          <p:nvPr>
            <p:ph type="dgm" sz="quarter" idx="20" hasCustomPrompt="1"/>
          </p:nvPr>
        </p:nvSpPr>
        <p:spPr>
          <a:xfrm>
            <a:off x="10793052" y="6255782"/>
            <a:ext cx="981186" cy="214227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lIns="0" tIns="0" rIns="0" bIns="0"/>
          <a:lstStyle>
            <a:lvl1pPr marL="0" indent="0">
              <a:buNone/>
              <a:defRPr sz="100" baseline="0"/>
            </a:lvl1pPr>
          </a:lstStyle>
          <a:p>
            <a:r>
              <a:rPr lang="nb-NO" sz="100"/>
              <a:t> </a:t>
            </a:r>
            <a:endParaRPr lang="nb-NO"/>
          </a:p>
        </p:txBody>
      </p:sp>
      <p:pic>
        <p:nvPicPr>
          <p:cNvPr id="14" name="logo_blaa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5" name="logo_hvit" hidden="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373A5-6238-5CB9-A640-652633F41F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FC398-66F0-E475-DE95-F21C0D3C6EF0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77623-C77C-899B-F680-C8043DCD2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BDB4A6-ED27-7855-DA21-F5B9027C1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D93839-A7F6-A2AD-2A02-35931369C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33328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563507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264954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 lite 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5980773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7075893" y="2700338"/>
            <a:ext cx="2880000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670178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563507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 hasCustomPrompt="1"/>
          </p:nvPr>
        </p:nvSpPr>
        <p:spPr>
          <a:xfrm>
            <a:off x="563507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10" name="Tittel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667767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169033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30202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ssholder for bilde 9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895584 w 12192000"/>
              <a:gd name="connsiteY1" fmla="*/ 0 h 6858000"/>
              <a:gd name="connsiteX2" fmla="*/ 895584 w 12192000"/>
              <a:gd name="connsiteY2" fmla="*/ 1800225 h 6858000"/>
              <a:gd name="connsiteX3" fmla="*/ 2515892 w 12192000"/>
              <a:gd name="connsiteY3" fmla="*/ 1800225 h 6858000"/>
              <a:gd name="connsiteX4" fmla="*/ 2515892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895584" y="0"/>
                </a:lnTo>
                <a:lnTo>
                  <a:pt x="895584" y="1800225"/>
                </a:lnTo>
                <a:lnTo>
                  <a:pt x="2515892" y="1800225"/>
                </a:lnTo>
                <a:lnTo>
                  <a:pt x="2515892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tIns="720000" anchor="t" anchorCtr="1">
            <a:noAutofit/>
          </a:bodyPr>
          <a:lstStyle>
            <a:lvl1pPr marL="180036" marR="0" indent="0" algn="ctr" defTabSz="91453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nb-NO"/>
              <a:t>Sett inn bilde fra menyen:</a:t>
            </a:r>
            <a:br>
              <a:rPr lang="nb-NO"/>
            </a:br>
            <a:r>
              <a:rPr lang="nb-NO"/>
              <a:t>“Sett inn/insert” -&gt; “Bilde/Picture”</a:t>
            </a:r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30" y="1080136"/>
            <a:ext cx="981013" cy="214063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4407696" y="2879206"/>
            <a:ext cx="6769286" cy="3181610"/>
          </a:xfrm>
          <a:solidFill>
            <a:srgbClr val="FFFFFF">
              <a:alpha val="85098"/>
            </a:srgbClr>
          </a:solidFill>
        </p:spPr>
        <p:txBody>
          <a:bodyPr lIns="360072" tIns="360072" rIns="360072" bIns="1404281" anchor="b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all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16" name="Rektangel 15"/>
          <p:cNvSpPr/>
          <p:nvPr userDrawn="1"/>
        </p:nvSpPr>
        <p:spPr>
          <a:xfrm>
            <a:off x="896512" y="-1"/>
            <a:ext cx="1623803" cy="180382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17" name="Bild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1765" y="1080135"/>
            <a:ext cx="989890" cy="216000"/>
          </a:xfrm>
          <a:prstGeom prst="rect">
            <a:avLst/>
          </a:prstGeom>
        </p:spPr>
      </p:pic>
      <p:sp>
        <p:nvSpPr>
          <p:cNvPr id="7" name="Plassholder for tekst 6"/>
          <p:cNvSpPr>
            <a:spLocks noGrp="1"/>
          </p:cNvSpPr>
          <p:nvPr>
            <p:ph type="body" sz="quarter" idx="13" hasCustomPrompt="1"/>
          </p:nvPr>
        </p:nvSpPr>
        <p:spPr>
          <a:xfrm>
            <a:off x="4818166" y="5178320"/>
            <a:ext cx="3871913" cy="656334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</p:spTree>
    <p:extLst>
      <p:ext uri="{BB962C8B-B14F-4D97-AF65-F5344CB8AC3E}">
        <p14:creationId xmlns:p14="http://schemas.microsoft.com/office/powerpoint/2010/main" val="16325086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2pPr marL="576115" indent="-216043">
              <a:buFont typeface="Calibri" panose="020F0502020204030204" pitchFamily="34" charset="0"/>
              <a:buChar char="-"/>
              <a:defRPr/>
            </a:lvl2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12812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895584" y="0"/>
            <a:ext cx="1620308" cy="1800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29" y="1080135"/>
            <a:ext cx="989890" cy="216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2700176" y="2706389"/>
            <a:ext cx="9360609" cy="1427223"/>
          </a:xfrm>
          <a:solidFill>
            <a:schemeClr val="bg1"/>
          </a:solidFill>
        </p:spPr>
        <p:txBody>
          <a:bodyPr lIns="360072" tIns="360072" rIns="360072" bIns="360072" anchor="ctr" anchorCtr="0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none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2" hasCustomPrompt="1"/>
          </p:nvPr>
        </p:nvSpPr>
        <p:spPr>
          <a:xfrm>
            <a:off x="2903738" y="5652707"/>
            <a:ext cx="3888486" cy="688522"/>
          </a:xfrm>
        </p:spPr>
        <p:txBody>
          <a:bodyPr/>
          <a:lstStyle>
            <a:lvl1pPr marL="180000" indent="0">
              <a:spcBef>
                <a:spcPts val="0"/>
              </a:spcBef>
              <a:spcAft>
                <a:spcPts val="1000"/>
              </a:spcAft>
              <a:buNone/>
              <a:defRPr sz="16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  <p:pic>
        <p:nvPicPr>
          <p:cNvPr id="7" name="Picture 2" descr="https://camo.githubusercontent.com/c253d2829f9392b505182d44eb60e84009fcf184/68747470733a2f2f7261772e6769746875622e636f6d2f6e61666572676f2f6d616e75616c2d6c697672652d616e696d6163616f32642f67682d70616765732f696d672f696e74726f647563616f2f6372656174697665636f6d6d6f6e735f63632d62792d73612e706e67">
            <a:extLst>
              <a:ext uri="{FF2B5EF4-FFF2-40B4-BE49-F238E27FC236}">
                <a16:creationId xmlns:a16="http://schemas.microsoft.com/office/drawing/2014/main" id="{4C957E1B-D03B-477B-8E7D-59BABA760DB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9940" y="5897828"/>
            <a:ext cx="1659485" cy="655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D40506E-A3DC-461B-880C-054BDFEFCC08}"/>
              </a:ext>
            </a:extLst>
          </p:cNvPr>
          <p:cNvSpPr txBox="1"/>
          <p:nvPr userDrawn="1"/>
        </p:nvSpPr>
        <p:spPr>
          <a:xfrm>
            <a:off x="10334625" y="6495276"/>
            <a:ext cx="1790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/>
              <a:t>Copyright © SINTEF 2022</a:t>
            </a:r>
          </a:p>
        </p:txBody>
      </p:sp>
    </p:spTree>
    <p:extLst>
      <p:ext uri="{BB962C8B-B14F-4D97-AF65-F5344CB8AC3E}">
        <p14:creationId xmlns:p14="http://schemas.microsoft.com/office/powerpoint/2010/main" val="24721287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954183" y="1883324"/>
            <a:ext cx="8042532" cy="2622001"/>
          </a:xfrm>
          <a:noFill/>
        </p:spPr>
        <p:txBody>
          <a:bodyPr tIns="360072" bIns="0" anchor="t">
            <a:normAutofit/>
          </a:bodyPr>
          <a:lstStyle>
            <a:lvl1pPr>
              <a:lnSpc>
                <a:spcPct val="70000"/>
              </a:lnSpc>
              <a:defRPr sz="6000" cap="small" baseline="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3" y="3960000"/>
            <a:ext cx="8042532" cy="155890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200"/>
              </a:spcBef>
              <a:buNone/>
              <a:defRPr sz="2400">
                <a:solidFill>
                  <a:schemeClr val="accent2"/>
                </a:solidFill>
                <a:latin typeface="+mj-lt"/>
              </a:defRPr>
            </a:lvl1pPr>
            <a:lvl2pPr marL="45726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53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8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90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3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6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8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</p:spTree>
    <p:extLst>
      <p:ext uri="{BB962C8B-B14F-4D97-AF65-F5344CB8AC3E}">
        <p14:creationId xmlns:p14="http://schemas.microsoft.com/office/powerpoint/2010/main" val="19716703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vsidebild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6715276" y="2700338"/>
            <a:ext cx="4986948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6715276" y="945088"/>
            <a:ext cx="4986948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2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087363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1B23E-52A6-6053-B133-14D62BA4C2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42C461-81DE-5B5C-B0C1-960DD9E343E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604E4-04EC-F55A-3150-24BCFE52D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BF9E0F-48E3-9092-4BEA-E8ACE3865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ABE0E4-13E8-B165-A088-632650758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280985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vside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6092440" y="-858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2" y="2700338"/>
            <a:ext cx="4742139" cy="3420428"/>
          </a:xfrm>
        </p:spPr>
        <p:txBody>
          <a:bodyPr>
            <a:noAutofit/>
          </a:bodyPr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954182" y="945088"/>
            <a:ext cx="4742139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pic>
        <p:nvPicPr>
          <p:cNvPr id="11" name="logo_blaa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2" name="logo_hvit" hidden="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085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9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8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solidFill>
            <a:schemeClr val="bg2">
              <a:lumMod val="50000"/>
            </a:schemeClr>
          </a:solidFill>
        </p:spPr>
        <p:txBody>
          <a:bodyPr tIns="2880576" anchor="t" anchorCtr="1">
            <a:normAutofit/>
          </a:bodyPr>
          <a:lstStyle>
            <a:lvl1pPr marL="0" indent="0">
              <a:buNone/>
              <a:defRPr sz="1500"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pic>
        <p:nvPicPr>
          <p:cNvPr id="14" name="logo_blaa" hidden="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5" name="logo_hvit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0328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563507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856590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 lite 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5980773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7075893" y="2700338"/>
            <a:ext cx="2880000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1256938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563507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 hasCustomPrompt="1"/>
          </p:nvPr>
        </p:nvSpPr>
        <p:spPr>
          <a:xfrm>
            <a:off x="563507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10" name="Tittel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251223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65951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4173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8A089-DABE-F191-ACCC-867DF9DB51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E7D502-F796-ED95-268F-B71B050D0BA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7F237C-3DDB-F677-FAA7-F7FA1845F65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FDD9FF-98A7-F3CC-7B91-105A9A009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A89FFF-419A-0838-5281-13754CEC7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2E4BD0-7B85-43B9-2547-E1DDC8034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1500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EF14E-7460-1B1C-03D7-F0D29A613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9A9FDD-12E7-6A1B-1726-6CA21F6987F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C87AF6-4BA1-6CEC-968F-81189E79BEA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C2E396-F66A-490A-ED96-2AB8FD0A80B9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169D1A-39A6-2B86-7FE7-7A928CF2B78D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D955F5-4D00-1AC0-DF3E-F9C4394F6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074560-5E59-6990-2C6F-F1C1A8F95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A8D83D-A596-4FBE-8C30-DD9803C46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2415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6E871-707E-9384-FD2A-EDE76E9009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D14A9F-651D-571F-2D22-57505F9B9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FB0F47-9979-F931-D4B5-2ACEF85E9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4069D5-C36A-D6C0-89D2-FFE92D86D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28094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384114-4895-C774-0F48-1B4796542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30373D-48AD-5A1A-863A-71396CAD0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08B240-9051-23B4-C7DA-A501280DC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908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0478C-CA8B-0CA0-3457-43F733D90F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17569-0B31-7653-B957-A566295A4F0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CD2B7E-4F60-9887-497C-6B8C1965EDE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B0BCB9-C648-21EE-EF5F-C84B686BD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496E80-5E03-622F-BC56-30C5EADE5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9490C5-AF95-2A9A-6F3B-08921D980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19878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7536C-F4C8-0FE6-5D90-7B8A94F62B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8D5E24-9E65-E778-B5F3-720140509B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098D00-8633-3122-B6B4-7531F80C984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50172A-AEBA-2646-4BA2-8702E3D6A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20.01.2026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532BF3-87F3-B3F0-7E2E-727F84F6F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047EC1-22B0-D173-70F0-70F551757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16187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image" Target="../media/image4.emf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7.png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3.emf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emf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5.emf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18" Type="http://schemas.openxmlformats.org/officeDocument/2006/relationships/image" Target="../media/image5.emf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image" Target="../media/image4.emf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3.emf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34.xml"/><Relationship Id="rId19" Type="http://schemas.openxmlformats.org/officeDocument/2006/relationships/image" Target="../media/image14.png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007790-A1D4-B379-0124-5BE89FDFD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8805A3-2801-7AA2-4C97-DC4FD1274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F8FF63-C7BC-9190-2106-A19A9DF53B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4C4BF-8077-4AB4-98D8-33BF85F7AC04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6267D-0CF9-3120-A37C-BD0DB85561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81F95-791D-7F9A-ED85-AA63A8DE57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2AA5B-BB66-4E6E-B557-78F2939ACA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864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954182" y="331155"/>
            <a:ext cx="9001711" cy="888244"/>
          </a:xfrm>
          <a:prstGeom prst="rect">
            <a:avLst/>
          </a:prstGeom>
          <a:blipFill dpi="0" rotWithShape="1">
            <a:blip r:embed="rId15"/>
            <a:srcRect/>
            <a:tile tx="0" ty="0" sx="100000" sy="100000" flip="xy" algn="bl"/>
          </a:blipFill>
        </p:spPr>
        <p:txBody>
          <a:bodyPr vert="horz" lIns="0" tIns="0" rIns="0" bIns="270054" rtlCol="0" anchor="ctr" anchorCtr="0">
            <a:sp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54182" y="1548000"/>
            <a:ext cx="9001711" cy="428399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pic>
        <p:nvPicPr>
          <p:cNvPr id="11" name="cyan" hidden="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85844" cy="6861466"/>
          </a:xfrm>
          <a:prstGeom prst="rect">
            <a:avLst/>
          </a:prstGeom>
        </p:spPr>
      </p:pic>
      <p:sp>
        <p:nvSpPr>
          <p:cNvPr id="12" name="Fokustekst" hidden="1"/>
          <p:cNvSpPr txBox="1"/>
          <p:nvPr userDrawn="1"/>
        </p:nvSpPr>
        <p:spPr>
          <a:xfrm>
            <a:off x="6050666" y="3028450"/>
            <a:ext cx="2971993" cy="1199293"/>
          </a:xfrm>
          <a:prstGeom prst="rect">
            <a:avLst/>
          </a:prstGeom>
          <a:noFill/>
        </p:spPr>
        <p:txBody>
          <a:bodyPr wrap="square" lIns="45729" tIns="0" rIns="45729" bIns="0" rtlCol="0" anchor="t">
            <a:normAutofit/>
          </a:bodyPr>
          <a:lstStyle/>
          <a:p>
            <a:r>
              <a:rPr lang="en-GB" sz="2000" err="1">
                <a:solidFill>
                  <a:schemeClr val="tx2"/>
                </a:solidFill>
              </a:rPr>
              <a:t>Klikk</a:t>
            </a:r>
            <a:r>
              <a:rPr lang="en-GB" sz="2000" baseline="0">
                <a:solidFill>
                  <a:schemeClr val="tx2"/>
                </a:solidFill>
              </a:rPr>
              <a:t> for å </a:t>
            </a:r>
            <a:r>
              <a:rPr lang="en-GB" sz="2000" baseline="0" err="1">
                <a:solidFill>
                  <a:schemeClr val="tx2"/>
                </a:solidFill>
              </a:rPr>
              <a:t>redigere</a:t>
            </a:r>
            <a:r>
              <a:rPr lang="en-GB" sz="2000" baseline="0">
                <a:solidFill>
                  <a:schemeClr val="tx2"/>
                </a:solidFill>
              </a:rPr>
              <a:t> </a:t>
            </a:r>
            <a:r>
              <a:rPr lang="en-GB" sz="2000" baseline="0" err="1">
                <a:solidFill>
                  <a:schemeClr val="tx2"/>
                </a:solidFill>
              </a:rPr>
              <a:t>tekst</a:t>
            </a:r>
            <a:endParaRPr lang="en-GB" sz="2000">
              <a:solidFill>
                <a:schemeClr val="tx2"/>
              </a:solidFill>
            </a:endParaRPr>
          </a:p>
        </p:txBody>
      </p:sp>
      <p:grpSp>
        <p:nvGrpSpPr>
          <p:cNvPr id="13" name="Fokuspunkt" hidden="1"/>
          <p:cNvGrpSpPr/>
          <p:nvPr userDrawn="1"/>
        </p:nvGrpSpPr>
        <p:grpSpPr>
          <a:xfrm>
            <a:off x="3003638" y="2618899"/>
            <a:ext cx="2797068" cy="1620203"/>
            <a:chOff x="8236529" y="3435928"/>
            <a:chExt cx="5593771" cy="3240405"/>
          </a:xfrm>
        </p:grpSpPr>
        <p:sp>
          <p:nvSpPr>
            <p:cNvPr id="14" name="Ellipse 13" hidden="1"/>
            <p:cNvSpPr/>
            <p:nvPr userDrawn="1"/>
          </p:nvSpPr>
          <p:spPr>
            <a:xfrm>
              <a:off x="8605574" y="3804973"/>
              <a:ext cx="2502313" cy="2502313"/>
            </a:xfrm>
            <a:prstGeom prst="ellipse">
              <a:avLst/>
            </a:prstGeom>
            <a:noFill/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sp>
          <p:nvSpPr>
            <p:cNvPr id="15" name="Ellipse 14" hidden="1"/>
            <p:cNvSpPr/>
            <p:nvPr userDrawn="1"/>
          </p:nvSpPr>
          <p:spPr>
            <a:xfrm>
              <a:off x="8236529" y="3435928"/>
              <a:ext cx="3240405" cy="3240405"/>
            </a:xfrm>
            <a:prstGeom prst="ellipse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cxnSp>
          <p:nvCxnSpPr>
            <p:cNvPr id="16" name="Rett linje 15" hidden="1"/>
            <p:cNvCxnSpPr/>
            <p:nvPr userDrawn="1"/>
          </p:nvCxnSpPr>
          <p:spPr>
            <a:xfrm>
              <a:off x="10657830" y="5033616"/>
              <a:ext cx="3172470" cy="0"/>
            </a:xfrm>
            <a:prstGeom prst="line">
              <a:avLst/>
            </a:prstGeom>
            <a:ln w="19050">
              <a:solidFill>
                <a:schemeClr val="tx2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Ellipse 16" hidden="1"/>
            <p:cNvSpPr/>
            <p:nvPr userDrawn="1"/>
          </p:nvSpPr>
          <p:spPr>
            <a:xfrm>
              <a:off x="9055630" y="4255029"/>
              <a:ext cx="1602200" cy="1602200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</p:grpSp>
      <p:pic>
        <p:nvPicPr>
          <p:cNvPr id="8" name="magenta" hidden="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18" name="gul" hidden="1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7" name="gronn" hidden="1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19" name="sinteflogo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31" y="6514982"/>
            <a:ext cx="981013" cy="214063"/>
          </a:xfrm>
          <a:prstGeom prst="rect">
            <a:avLst/>
          </a:prstGeom>
        </p:spPr>
      </p:pic>
      <p:grpSp>
        <p:nvGrpSpPr>
          <p:cNvPr id="29" name="bunnramme" hidden="1"/>
          <p:cNvGrpSpPr/>
          <p:nvPr userDrawn="1"/>
        </p:nvGrpSpPr>
        <p:grpSpPr>
          <a:xfrm>
            <a:off x="1412941" y="2558167"/>
            <a:ext cx="5565274" cy="1990806"/>
            <a:chOff x="2825698" y="5116333"/>
            <a:chExt cx="11129823" cy="3981613"/>
          </a:xfrm>
        </p:grpSpPr>
        <p:sp>
          <p:nvSpPr>
            <p:cNvPr id="30" name="bunnpunkt"/>
            <p:cNvSpPr/>
            <p:nvPr userDrawn="1"/>
          </p:nvSpPr>
          <p:spPr>
            <a:xfrm rot="10800000">
              <a:off x="13739494" y="8881919"/>
              <a:ext cx="216027" cy="216027"/>
            </a:xfrm>
            <a:prstGeom prst="ellipse">
              <a:avLst/>
            </a:prstGeom>
            <a:solidFill>
              <a:schemeClr val="tx2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  <p:cxnSp>
          <p:nvCxnSpPr>
            <p:cNvPr id="31" name="høyrelinje"/>
            <p:cNvCxnSpPr/>
            <p:nvPr userDrawn="1"/>
          </p:nvCxnSpPr>
          <p:spPr>
            <a:xfrm flipV="1">
              <a:off x="13847508" y="5116333"/>
              <a:ext cx="0" cy="38736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bunnlinje"/>
            <p:cNvCxnSpPr/>
            <p:nvPr userDrawn="1"/>
          </p:nvCxnSpPr>
          <p:spPr>
            <a:xfrm flipH="1">
              <a:off x="2825698" y="8989933"/>
              <a:ext cx="11053382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toppramme" hidden="1"/>
          <p:cNvGrpSpPr/>
          <p:nvPr userDrawn="1"/>
        </p:nvGrpSpPr>
        <p:grpSpPr>
          <a:xfrm>
            <a:off x="1770152" y="2076657"/>
            <a:ext cx="5557261" cy="893450"/>
            <a:chOff x="3540073" y="4040672"/>
            <a:chExt cx="11461584" cy="1786900"/>
          </a:xfrm>
        </p:grpSpPr>
        <p:cxnSp>
          <p:nvCxnSpPr>
            <p:cNvPr id="34" name="venstrelinje"/>
            <p:cNvCxnSpPr/>
            <p:nvPr userDrawn="1"/>
          </p:nvCxnSpPr>
          <p:spPr>
            <a:xfrm>
              <a:off x="3701882" y="4387572"/>
              <a:ext cx="0" cy="14400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topplinje"/>
            <p:cNvCxnSpPr/>
            <p:nvPr userDrawn="1"/>
          </p:nvCxnSpPr>
          <p:spPr>
            <a:xfrm>
              <a:off x="3863690" y="4202692"/>
              <a:ext cx="11137967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oppunkt"/>
            <p:cNvSpPr/>
            <p:nvPr userDrawn="1"/>
          </p:nvSpPr>
          <p:spPr>
            <a:xfrm>
              <a:off x="3540073" y="4040672"/>
              <a:ext cx="334139" cy="324040"/>
            </a:xfrm>
            <a:prstGeom prst="ellipse">
              <a:avLst/>
            </a:prstGeom>
            <a:noFill/>
            <a:ln w="254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</p:grpSp>
      <p:pic>
        <p:nvPicPr>
          <p:cNvPr id="20" name="Picture 19">
            <a:extLst>
              <a:ext uri="{FF2B5EF4-FFF2-40B4-BE49-F238E27FC236}">
                <a16:creationId xmlns:a16="http://schemas.microsoft.com/office/drawing/2014/main" id="{A6D7A6B1-9FB3-3FD9-BE7F-AFBB620A4D66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1336779" y="6251524"/>
            <a:ext cx="765264" cy="569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331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hdr="0" ftr="0" dt="0"/>
  <p:txStyles>
    <p:titleStyle>
      <a:lvl1pPr algn="l" defTabSz="914537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96079" indent="-216043" algn="l" defTabSz="914537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115" indent="-216043" algn="l" defTabSz="914537" rtl="0" eaLnBrk="1" latinLnBrk="0" hangingPunct="1">
        <a:lnSpc>
          <a:spcPct val="11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756151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936187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116223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977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246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514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783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6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537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806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9074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343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612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88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14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954182" y="331155"/>
            <a:ext cx="9001711" cy="888244"/>
          </a:xfrm>
          <a:prstGeom prst="rect">
            <a:avLst/>
          </a:prstGeom>
          <a:blipFill dpi="0" rotWithShape="1">
            <a:blip r:embed="rId14"/>
            <a:srcRect/>
            <a:tile tx="0" ty="0" sx="100000" sy="100000" flip="xy" algn="bl"/>
          </a:blipFill>
        </p:spPr>
        <p:txBody>
          <a:bodyPr vert="horz" lIns="0" tIns="0" rIns="0" bIns="270054" rtlCol="0" anchor="ctr" anchorCtr="0">
            <a:sp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54182" y="1548000"/>
            <a:ext cx="9001711" cy="428399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pic>
        <p:nvPicPr>
          <p:cNvPr id="11" name="cyan" hidden="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85844" cy="6861466"/>
          </a:xfrm>
          <a:prstGeom prst="rect">
            <a:avLst/>
          </a:prstGeom>
        </p:spPr>
      </p:pic>
      <p:sp>
        <p:nvSpPr>
          <p:cNvPr id="12" name="Fokustekst" hidden="1"/>
          <p:cNvSpPr txBox="1"/>
          <p:nvPr userDrawn="1"/>
        </p:nvSpPr>
        <p:spPr>
          <a:xfrm>
            <a:off x="6050666" y="3028450"/>
            <a:ext cx="2971993" cy="1199293"/>
          </a:xfrm>
          <a:prstGeom prst="rect">
            <a:avLst/>
          </a:prstGeom>
          <a:noFill/>
        </p:spPr>
        <p:txBody>
          <a:bodyPr wrap="square" lIns="45729" tIns="0" rIns="45729" bIns="0" rtlCol="0" anchor="t">
            <a:normAutofit/>
          </a:bodyPr>
          <a:lstStyle/>
          <a:p>
            <a:r>
              <a:rPr lang="en-GB" sz="2000" err="1">
                <a:solidFill>
                  <a:schemeClr val="tx2"/>
                </a:solidFill>
              </a:rPr>
              <a:t>Klikk</a:t>
            </a:r>
            <a:r>
              <a:rPr lang="en-GB" sz="2000" baseline="0">
                <a:solidFill>
                  <a:schemeClr val="tx2"/>
                </a:solidFill>
              </a:rPr>
              <a:t> for å </a:t>
            </a:r>
            <a:r>
              <a:rPr lang="en-GB" sz="2000" baseline="0" err="1">
                <a:solidFill>
                  <a:schemeClr val="tx2"/>
                </a:solidFill>
              </a:rPr>
              <a:t>redigere</a:t>
            </a:r>
            <a:r>
              <a:rPr lang="en-GB" sz="2000" baseline="0">
                <a:solidFill>
                  <a:schemeClr val="tx2"/>
                </a:solidFill>
              </a:rPr>
              <a:t> </a:t>
            </a:r>
            <a:r>
              <a:rPr lang="en-GB" sz="2000" baseline="0" err="1">
                <a:solidFill>
                  <a:schemeClr val="tx2"/>
                </a:solidFill>
              </a:rPr>
              <a:t>tekst</a:t>
            </a:r>
            <a:endParaRPr lang="en-GB" sz="2000">
              <a:solidFill>
                <a:schemeClr val="tx2"/>
              </a:solidFill>
            </a:endParaRPr>
          </a:p>
        </p:txBody>
      </p:sp>
      <p:grpSp>
        <p:nvGrpSpPr>
          <p:cNvPr id="13" name="Fokuspunkt" hidden="1"/>
          <p:cNvGrpSpPr/>
          <p:nvPr userDrawn="1"/>
        </p:nvGrpSpPr>
        <p:grpSpPr>
          <a:xfrm>
            <a:off x="3003638" y="2618899"/>
            <a:ext cx="2797068" cy="1620203"/>
            <a:chOff x="8236529" y="3435928"/>
            <a:chExt cx="5593771" cy="3240405"/>
          </a:xfrm>
        </p:grpSpPr>
        <p:sp>
          <p:nvSpPr>
            <p:cNvPr id="14" name="Ellipse 13" hidden="1"/>
            <p:cNvSpPr/>
            <p:nvPr userDrawn="1"/>
          </p:nvSpPr>
          <p:spPr>
            <a:xfrm>
              <a:off x="8605574" y="3804973"/>
              <a:ext cx="2502313" cy="2502313"/>
            </a:xfrm>
            <a:prstGeom prst="ellipse">
              <a:avLst/>
            </a:prstGeom>
            <a:noFill/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sp>
          <p:nvSpPr>
            <p:cNvPr id="15" name="Ellipse 14" hidden="1"/>
            <p:cNvSpPr/>
            <p:nvPr userDrawn="1"/>
          </p:nvSpPr>
          <p:spPr>
            <a:xfrm>
              <a:off x="8236529" y="3435928"/>
              <a:ext cx="3240405" cy="3240405"/>
            </a:xfrm>
            <a:prstGeom prst="ellipse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cxnSp>
          <p:nvCxnSpPr>
            <p:cNvPr id="16" name="Rett linje 15" hidden="1"/>
            <p:cNvCxnSpPr/>
            <p:nvPr userDrawn="1"/>
          </p:nvCxnSpPr>
          <p:spPr>
            <a:xfrm>
              <a:off x="10657830" y="5033616"/>
              <a:ext cx="3172470" cy="0"/>
            </a:xfrm>
            <a:prstGeom prst="line">
              <a:avLst/>
            </a:prstGeom>
            <a:ln w="19050">
              <a:solidFill>
                <a:schemeClr val="tx2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Ellipse 16" hidden="1"/>
            <p:cNvSpPr/>
            <p:nvPr userDrawn="1"/>
          </p:nvSpPr>
          <p:spPr>
            <a:xfrm>
              <a:off x="9055630" y="4255029"/>
              <a:ext cx="1602200" cy="1602200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</p:grpSp>
      <p:pic>
        <p:nvPicPr>
          <p:cNvPr id="8" name="magenta" hidden="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18" name="gul" hidden="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7" name="gronn" hidden="1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grpSp>
        <p:nvGrpSpPr>
          <p:cNvPr id="29" name="bunnramme" hidden="1"/>
          <p:cNvGrpSpPr/>
          <p:nvPr userDrawn="1"/>
        </p:nvGrpSpPr>
        <p:grpSpPr>
          <a:xfrm>
            <a:off x="1412941" y="2558167"/>
            <a:ext cx="5565274" cy="1990806"/>
            <a:chOff x="2825698" y="5116333"/>
            <a:chExt cx="11129823" cy="3981613"/>
          </a:xfrm>
        </p:grpSpPr>
        <p:sp>
          <p:nvSpPr>
            <p:cNvPr id="30" name="bunnpunkt"/>
            <p:cNvSpPr/>
            <p:nvPr userDrawn="1"/>
          </p:nvSpPr>
          <p:spPr>
            <a:xfrm rot="10800000">
              <a:off x="13739494" y="8881919"/>
              <a:ext cx="216027" cy="216027"/>
            </a:xfrm>
            <a:prstGeom prst="ellipse">
              <a:avLst/>
            </a:prstGeom>
            <a:solidFill>
              <a:schemeClr val="tx2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  <p:cxnSp>
          <p:nvCxnSpPr>
            <p:cNvPr id="31" name="høyrelinje"/>
            <p:cNvCxnSpPr/>
            <p:nvPr userDrawn="1"/>
          </p:nvCxnSpPr>
          <p:spPr>
            <a:xfrm flipV="1">
              <a:off x="13847508" y="5116333"/>
              <a:ext cx="0" cy="38736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bunnlinje"/>
            <p:cNvCxnSpPr/>
            <p:nvPr userDrawn="1"/>
          </p:nvCxnSpPr>
          <p:spPr>
            <a:xfrm flipH="1">
              <a:off x="2825698" y="8989933"/>
              <a:ext cx="11053382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toppramme" hidden="1"/>
          <p:cNvGrpSpPr/>
          <p:nvPr userDrawn="1"/>
        </p:nvGrpSpPr>
        <p:grpSpPr>
          <a:xfrm>
            <a:off x="1770152" y="2076657"/>
            <a:ext cx="5557261" cy="893450"/>
            <a:chOff x="3540073" y="4040672"/>
            <a:chExt cx="11461584" cy="1786900"/>
          </a:xfrm>
        </p:grpSpPr>
        <p:cxnSp>
          <p:nvCxnSpPr>
            <p:cNvPr id="34" name="venstrelinje"/>
            <p:cNvCxnSpPr/>
            <p:nvPr userDrawn="1"/>
          </p:nvCxnSpPr>
          <p:spPr>
            <a:xfrm>
              <a:off x="3701882" y="4387572"/>
              <a:ext cx="0" cy="14400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topplinje"/>
            <p:cNvCxnSpPr/>
            <p:nvPr userDrawn="1"/>
          </p:nvCxnSpPr>
          <p:spPr>
            <a:xfrm>
              <a:off x="3863690" y="4202692"/>
              <a:ext cx="11137967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oppunkt"/>
            <p:cNvSpPr/>
            <p:nvPr userDrawn="1"/>
          </p:nvSpPr>
          <p:spPr>
            <a:xfrm>
              <a:off x="3540073" y="4040672"/>
              <a:ext cx="334139" cy="324040"/>
            </a:xfrm>
            <a:prstGeom prst="ellipse">
              <a:avLst/>
            </a:prstGeom>
            <a:noFill/>
            <a:ln w="254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</p:grpSp>
      <p:pic>
        <p:nvPicPr>
          <p:cNvPr id="28" name="Picture 27" descr="Icon&#10;&#10;Description automatically generated">
            <a:extLst>
              <a:ext uri="{FF2B5EF4-FFF2-40B4-BE49-F238E27FC236}">
                <a16:creationId xmlns:a16="http://schemas.microsoft.com/office/drawing/2014/main" id="{7B33E1DD-7084-4FD3-AB2B-B00D756A4FC0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9049" y="6321118"/>
            <a:ext cx="584551" cy="460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456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hf hdr="0" ftr="0" dt="0"/>
  <p:txStyles>
    <p:titleStyle>
      <a:lvl1pPr algn="l" defTabSz="914537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96079" indent="-216043" algn="l" defTabSz="914537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115" indent="-216043" algn="l" defTabSz="914537" rtl="0" eaLnBrk="1" latinLnBrk="0" hangingPunct="1">
        <a:lnSpc>
          <a:spcPct val="11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756151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936187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116223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977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246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514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783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6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537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806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9074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343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612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88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14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hyperlink" Target="http://www.cjml.no/health" TargetMode="External"/><Relationship Id="rId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8D153-386D-D098-0BD5-F14273D12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423" y="1642731"/>
            <a:ext cx="10924037" cy="992510"/>
          </a:xfrm>
        </p:spPr>
        <p:txBody>
          <a:bodyPr anchor="ctr">
            <a:normAutofit/>
          </a:bodyPr>
          <a:lstStyle/>
          <a:p>
            <a:r>
              <a:rPr lang="en-GB" dirty="0"/>
              <a:t>Survey </a:t>
            </a:r>
            <a:r>
              <a:rPr lang="en-GB"/>
              <a:t>about Pathways </a:t>
            </a:r>
            <a:r>
              <a:rPr lang="en-GB" dirty="0"/>
              <a:t>in Finland </a:t>
            </a:r>
            <a:endParaRPr lang="nb-NO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A76CFE-5A64-516F-2FC4-A4B911AAF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5080" y="3332285"/>
            <a:ext cx="6703521" cy="2119932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Responsible:	Märt Vesinurm, Aalto University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Date:		Dec 1, 2025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Version: 		v2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600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Type:		Patient pathway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>
                <a:solidFill>
                  <a:schemeClr val="bg2">
                    <a:lumMod val="25000"/>
                  </a:schemeClr>
                </a:solidFill>
              </a:rPr>
              <a:t>Health condition:	All included </a:t>
            </a:r>
            <a:endParaRPr lang="en-GB" sz="160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Language: 		English</a:t>
            </a:r>
          </a:p>
        </p:txBody>
      </p:sp>
      <p:pic>
        <p:nvPicPr>
          <p:cNvPr id="6" name="Picture 5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3C569EA5-931D-8279-AE70-0E3FFA03D3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7BD6F90-5B64-D51A-F454-1B60984394C7}"/>
              </a:ext>
            </a:extLst>
          </p:cNvPr>
          <p:cNvSpPr txBox="1"/>
          <p:nvPr/>
        </p:nvSpPr>
        <p:spPr>
          <a:xfrm>
            <a:off x="731838" y="170113"/>
            <a:ext cx="1487528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000" dirty="0">
                <a:solidFill>
                  <a:schemeClr val="accent2">
                    <a:lumMod val="75000"/>
                  </a:schemeClr>
                </a:solidFill>
              </a:rPr>
              <a:t>Case study 5</a:t>
            </a:r>
          </a:p>
        </p:txBody>
      </p:sp>
      <p:grpSp>
        <p:nvGrpSpPr>
          <p:cNvPr id="4" name="Group 8">
            <a:extLst>
              <a:ext uri="{FF2B5EF4-FFF2-40B4-BE49-F238E27FC236}">
                <a16:creationId xmlns:a16="http://schemas.microsoft.com/office/drawing/2014/main" id="{5C631411-0236-6B76-80C1-0E9551724DAA}"/>
              </a:ext>
            </a:extLst>
          </p:cNvPr>
          <p:cNvGrpSpPr/>
          <p:nvPr/>
        </p:nvGrpSpPr>
        <p:grpSpPr>
          <a:xfrm>
            <a:off x="10360408" y="6065650"/>
            <a:ext cx="1777325" cy="699118"/>
            <a:chOff x="10427643" y="5830326"/>
            <a:chExt cx="1777325" cy="699118"/>
          </a:xfrm>
        </p:grpSpPr>
        <p:pic>
          <p:nvPicPr>
            <p:cNvPr id="5" name="Picture 6">
              <a:extLst>
                <a:ext uri="{FF2B5EF4-FFF2-40B4-BE49-F238E27FC236}">
                  <a16:creationId xmlns:a16="http://schemas.microsoft.com/office/drawing/2014/main" id="{F13DC5D5-1923-CF1D-4493-FE97E2494FC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07952" y="6031151"/>
              <a:ext cx="1261757" cy="4982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683423AD-3EF2-C45A-2F3B-BD26C4E09F94}"/>
                </a:ext>
              </a:extLst>
            </p:cNvPr>
            <p:cNvSpPr txBox="1"/>
            <p:nvPr/>
          </p:nvSpPr>
          <p:spPr>
            <a:xfrm>
              <a:off x="10427643" y="5830326"/>
              <a:ext cx="177732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nb-NO"/>
              </a:defPPr>
              <a:lvl1pPr marL="0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131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263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394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525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657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2789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199920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051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1000" dirty="0"/>
                <a:t>© The authors, Pathway, 2025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54769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A3C864D5-99D8-8617-70A1-3DF66DBCEF28}"/>
              </a:ext>
            </a:extLst>
          </p:cNvPr>
          <p:cNvSpPr txBox="1">
            <a:spLocks/>
          </p:cNvSpPr>
          <p:nvPr/>
        </p:nvSpPr>
        <p:spPr>
          <a:xfrm>
            <a:off x="972252" y="1453943"/>
            <a:ext cx="4641570" cy="45793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/>
              <a:t>About the case study</a:t>
            </a:r>
          </a:p>
          <a:p>
            <a:r>
              <a:rPr lang="en-GB" sz="2000" dirty="0"/>
              <a:t>Visuals/Diagrams/Content</a:t>
            </a:r>
          </a:p>
          <a:p>
            <a:r>
              <a:rPr lang="en-GB" sz="2000" dirty="0"/>
              <a:t>More information</a:t>
            </a:r>
          </a:p>
        </p:txBody>
      </p:sp>
      <p:pic>
        <p:nvPicPr>
          <p:cNvPr id="13" name="Picture 12" descr="Logo UiO - NIFRO">
            <a:extLst>
              <a:ext uri="{FF2B5EF4-FFF2-40B4-BE49-F238E27FC236}">
                <a16:creationId xmlns:a16="http://schemas.microsoft.com/office/drawing/2014/main" id="{2E36FCA5-517E-FB1C-B5B3-6FBEC2829A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984" y="6053636"/>
            <a:ext cx="1342191" cy="582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 descr="Aalto-universitetets tekniska högskola – Wikipedia">
            <a:extLst>
              <a:ext uri="{FF2B5EF4-FFF2-40B4-BE49-F238E27FC236}">
                <a16:creationId xmlns:a16="http://schemas.microsoft.com/office/drawing/2014/main" id="{671D2AF3-950F-3E36-782D-E031EF3070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9676" y="5903270"/>
            <a:ext cx="1104094" cy="883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SINTEF logo-blue-PNG (002) - Sinpro">
            <a:extLst>
              <a:ext uri="{FF2B5EF4-FFF2-40B4-BE49-F238E27FC236}">
                <a16:creationId xmlns:a16="http://schemas.microsoft.com/office/drawing/2014/main" id="{967F50DC-6AC0-C03A-8E11-DD2C4B5689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" t="28398" r="3280" b="29522"/>
          <a:stretch/>
        </p:blipFill>
        <p:spPr bwMode="auto">
          <a:xfrm>
            <a:off x="6273792" y="6053636"/>
            <a:ext cx="2626794" cy="582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B25A432A-7387-5344-E2A7-879538C6B056}"/>
              </a:ext>
            </a:extLst>
          </p:cNvPr>
          <p:cNvSpPr txBox="1">
            <a:spLocks/>
          </p:cNvSpPr>
          <p:nvPr/>
        </p:nvSpPr>
        <p:spPr>
          <a:xfrm>
            <a:off x="6353800" y="630544"/>
            <a:ext cx="4130932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b="0" dirty="0"/>
              <a:t>About</a:t>
            </a:r>
            <a:endParaRPr lang="nb-NO" sz="4000" b="0" dirty="0"/>
          </a:p>
        </p:txBody>
      </p:sp>
      <p:sp>
        <p:nvSpPr>
          <p:cNvPr id="18" name="Content Placeholder 4">
            <a:extLst>
              <a:ext uri="{FF2B5EF4-FFF2-40B4-BE49-F238E27FC236}">
                <a16:creationId xmlns:a16="http://schemas.microsoft.com/office/drawing/2014/main" id="{B9AF8891-86AC-0A1A-CC76-0E99C4AFD889}"/>
              </a:ext>
            </a:extLst>
          </p:cNvPr>
          <p:cNvSpPr txBox="1">
            <a:spLocks/>
          </p:cNvSpPr>
          <p:nvPr/>
        </p:nvSpPr>
        <p:spPr>
          <a:xfrm>
            <a:off x="6353799" y="1453943"/>
            <a:ext cx="5175055" cy="45793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b="1" dirty="0"/>
              <a:t>This document is part of the Pathway Toolbox </a:t>
            </a:r>
            <a:r>
              <a:rPr lang="en-GB" sz="2000" dirty="0">
                <a:hlinkClick r:id="rId5"/>
              </a:rPr>
              <a:t>www.cjml.no/health</a:t>
            </a:r>
            <a:endParaRPr lang="en-GB" sz="2000" dirty="0"/>
          </a:p>
          <a:p>
            <a:pPr marL="0" indent="0">
              <a:buNone/>
            </a:pPr>
            <a:r>
              <a:rPr lang="en-GB" sz="2000" dirty="0"/>
              <a:t>Developed within the Pathway research project (2021–2025) </a:t>
            </a:r>
          </a:p>
          <a:p>
            <a:pPr marL="0" indent="0">
              <a:buNone/>
            </a:pPr>
            <a:r>
              <a:rPr lang="en-GB" sz="2000" b="1" dirty="0"/>
              <a:t>Project partners: 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sz="2000" dirty="0"/>
              <a:t>SINTEF Digital, Norway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sz="2000" dirty="0"/>
              <a:t>University of Oslo, Norway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sz="2000" dirty="0"/>
              <a:t>Aalto University, Finland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b="1" dirty="0"/>
              <a:t>Funded by:</a:t>
            </a:r>
          </a:p>
          <a:p>
            <a:pPr marL="0" indent="0">
              <a:buNone/>
            </a:pPr>
            <a:r>
              <a:rPr lang="en-GB" sz="2000" dirty="0"/>
              <a:t>The Research Council of Norway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992D5DBE-F197-D6A8-5D05-6EFB80242C87}"/>
              </a:ext>
            </a:extLst>
          </p:cNvPr>
          <p:cNvSpPr txBox="1">
            <a:spLocks/>
          </p:cNvSpPr>
          <p:nvPr/>
        </p:nvSpPr>
        <p:spPr>
          <a:xfrm>
            <a:off x="845105" y="630544"/>
            <a:ext cx="3863830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b="0" dirty="0"/>
              <a:t>Content</a:t>
            </a:r>
            <a:endParaRPr lang="nb-NO" sz="4000" b="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925D740-42FD-EF1F-D1FE-A03319828A8C}"/>
              </a:ext>
            </a:extLst>
          </p:cNvPr>
          <p:cNvSpPr/>
          <p:nvPr/>
        </p:nvSpPr>
        <p:spPr>
          <a:xfrm>
            <a:off x="5754504" y="0"/>
            <a:ext cx="107913" cy="6858000"/>
          </a:xfrm>
          <a:prstGeom prst="rect">
            <a:avLst/>
          </a:prstGeom>
          <a:solidFill>
            <a:srgbClr val="2AA963"/>
          </a:solidFill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8" name="Picture 27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6508E4F2-62C4-2161-3E6D-8BF9FEF2382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750" y="5848652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198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050A93-4AB9-FA01-D27B-9295215B3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8C35A310-7AEB-9920-B111-683A0D2BA0F9}"/>
              </a:ext>
            </a:extLst>
          </p:cNvPr>
          <p:cNvSpPr txBox="1">
            <a:spLocks/>
          </p:cNvSpPr>
          <p:nvPr/>
        </p:nvSpPr>
        <p:spPr>
          <a:xfrm>
            <a:off x="838200" y="2463800"/>
            <a:ext cx="6915150" cy="82891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dirty="0"/>
              <a:t>About the case study</a:t>
            </a:r>
            <a:endParaRPr lang="nb-NO" sz="4800" dirty="0"/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DAFC8978-0103-B48E-9016-7856628B76A3}"/>
              </a:ext>
            </a:extLst>
          </p:cNvPr>
          <p:cNvSpPr txBox="1">
            <a:spLocks/>
          </p:cNvSpPr>
          <p:nvPr/>
        </p:nvSpPr>
        <p:spPr>
          <a:xfrm>
            <a:off x="1034041" y="3376247"/>
            <a:ext cx="6187156" cy="271340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Context  </a:t>
            </a:r>
          </a:p>
          <a:p>
            <a:r>
              <a:rPr lang="en-GB" sz="2400" dirty="0"/>
              <a:t>Researchers involved </a:t>
            </a:r>
          </a:p>
          <a:p>
            <a:r>
              <a:rPr lang="en-GB" sz="2400" dirty="0"/>
              <a:t>Method</a:t>
            </a:r>
          </a:p>
          <a:p>
            <a:endParaRPr lang="nb-NO" dirty="0"/>
          </a:p>
        </p:txBody>
      </p:sp>
      <p:pic>
        <p:nvPicPr>
          <p:cNvPr id="5" name="Picture 4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BB92AB99-EEE4-5CB6-6C5A-C6BEA39638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614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38F242-BD30-7C22-EC1E-4AB8BEEBA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326A2-803E-E1C0-CA71-88F444C50F14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/>
              <a:t>About the case study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5FF4F-C130-9E2C-182D-A0C34B541087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Context</a:t>
            </a:r>
          </a:p>
          <a:p>
            <a:pPr lvl="1"/>
            <a:r>
              <a:rPr lang="en-GB" dirty="0"/>
              <a:t>A survey study with n=23 healthcare professionals</a:t>
            </a:r>
          </a:p>
          <a:p>
            <a:pPr lvl="1"/>
            <a:r>
              <a:rPr lang="en-GB" dirty="0"/>
              <a:t>Where: all healthcare regions in Finland</a:t>
            </a:r>
          </a:p>
          <a:p>
            <a:pPr lvl="1"/>
            <a:r>
              <a:rPr lang="en-GB" dirty="0"/>
              <a:t>When: 2023-2024</a:t>
            </a:r>
          </a:p>
          <a:p>
            <a:endParaRPr lang="en-GB" dirty="0"/>
          </a:p>
          <a:p>
            <a:r>
              <a:rPr lang="en-GB" dirty="0"/>
              <a:t>Researchers involved</a:t>
            </a:r>
          </a:p>
          <a:p>
            <a:pPr lvl="1"/>
            <a:r>
              <a:rPr lang="en-GB" dirty="0"/>
              <a:t>Märt Vesinurm, Aalto University</a:t>
            </a:r>
          </a:p>
          <a:p>
            <a:endParaRPr lang="en-GB" dirty="0"/>
          </a:p>
          <a:p>
            <a:r>
              <a:rPr lang="en-GB" dirty="0"/>
              <a:t>Method</a:t>
            </a:r>
          </a:p>
          <a:p>
            <a:pPr lvl="1"/>
            <a:r>
              <a:rPr lang="en-GB" dirty="0"/>
              <a:t>Data collection: Survey</a:t>
            </a:r>
          </a:p>
          <a:p>
            <a:pPr lvl="1"/>
            <a:r>
              <a:rPr lang="en-GB" dirty="0"/>
              <a:t>Data analysis: Thematic and statistical analysis of survey responses</a:t>
            </a:r>
          </a:p>
        </p:txBody>
      </p:sp>
    </p:spTree>
    <p:extLst>
      <p:ext uri="{BB962C8B-B14F-4D97-AF65-F5344CB8AC3E}">
        <p14:creationId xmlns:p14="http://schemas.microsoft.com/office/powerpoint/2010/main" val="2746174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B4A595-D7A6-49A4-83C8-8BBD13E6CD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273E4BDB-AF79-9783-29A0-97C8BB8A1857}"/>
              </a:ext>
            </a:extLst>
          </p:cNvPr>
          <p:cNvSpPr txBox="1">
            <a:spLocks/>
          </p:cNvSpPr>
          <p:nvPr/>
        </p:nvSpPr>
        <p:spPr>
          <a:xfrm>
            <a:off x="1034040" y="2059574"/>
            <a:ext cx="10072256" cy="1235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/>
              <a:t>Framework for patient pathway usability</a:t>
            </a:r>
          </a:p>
          <a:p>
            <a:r>
              <a:rPr lang="en-US" sz="4800" dirty="0"/>
              <a:t>and utilization assessment</a:t>
            </a:r>
            <a:endParaRPr lang="nb-NO" sz="4800" dirty="0"/>
          </a:p>
        </p:txBody>
      </p:sp>
      <p:pic>
        <p:nvPicPr>
          <p:cNvPr id="4" name="Picture 3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1D44D567-0B16-6FCE-CF3B-3F52ABE57F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165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A91C04-D6DE-E707-E5C0-B32B41E95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0672A41E-AAF7-579F-4558-FD21F38CBC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  <p:pic>
        <p:nvPicPr>
          <p:cNvPr id="5" name="Kuva 4" descr="Kuva, joka sisältää kohteen teksti, kuvakaappaus, diagrammi, Fontti">
            <a:extLst>
              <a:ext uri="{FF2B5EF4-FFF2-40B4-BE49-F238E27FC236}">
                <a16:creationId xmlns:a16="http://schemas.microsoft.com/office/drawing/2014/main" id="{D0E0161C-6498-F312-14E0-9217390741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0"/>
            <a:ext cx="11521440" cy="5590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493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C05BE5-5F5C-B04D-F909-52804C2E25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15672456-4A19-506B-713F-CE43DA58F2B6}"/>
              </a:ext>
            </a:extLst>
          </p:cNvPr>
          <p:cNvSpPr txBox="1">
            <a:spLocks/>
          </p:cNvSpPr>
          <p:nvPr/>
        </p:nvSpPr>
        <p:spPr>
          <a:xfrm>
            <a:off x="838200" y="2463800"/>
            <a:ext cx="6915150" cy="82891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dirty="0"/>
              <a:t>More information</a:t>
            </a:r>
            <a:endParaRPr lang="nb-NO" sz="4800" dirty="0"/>
          </a:p>
        </p:txBody>
      </p:sp>
      <p:pic>
        <p:nvPicPr>
          <p:cNvPr id="5" name="Picture 4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326C414F-33A7-31FD-0665-D4414EFB08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969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40A62EF-0E83-B540-1EA4-76B79FA11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FCB60-4766-1AD0-0B81-14F8A391E80A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Relevant publications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FD1ED-34D2-E346-CF17-CACAA71E1F89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/>
              <a:t>Further details can be found here:</a:t>
            </a:r>
          </a:p>
          <a:p>
            <a:pPr marL="0" indent="0">
              <a:buNone/>
            </a:pPr>
            <a:r>
              <a:rPr lang="en-US" sz="2400" dirty="0"/>
              <a:t>Eklund, A., Vesinurm, M. and </a:t>
            </a:r>
            <a:r>
              <a:rPr lang="en-US" sz="2400" dirty="0" err="1"/>
              <a:t>Torkki</a:t>
            </a:r>
            <a:r>
              <a:rPr lang="en-US" sz="2400" dirty="0"/>
              <a:t>, P., 2024. Explorative study on the utilization of patient pathways in Finnish public healthcare.</a:t>
            </a:r>
            <a:endParaRPr kumimoji="0" lang="nb-NO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9335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12700">
          <a:tailEnd type="triangle"/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  <a:ln w="12700">
          <a:solidFill>
            <a:schemeClr val="tx1"/>
          </a:solidFill>
        </a:ln>
      </a:spPr>
      <a:bodyPr wrap="square" rtlCol="0">
        <a:spAutoFit/>
      </a:bodyPr>
      <a:lstStyle>
        <a:defPPr algn="l">
          <a:defRPr sz="12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INTEF Lys">
  <a:themeElements>
    <a:clrScheme name="SINTEF">
      <a:dk1>
        <a:sysClr val="windowText" lastClr="000000"/>
      </a:dk1>
      <a:lt1>
        <a:sysClr val="window" lastClr="FFFFFF"/>
      </a:lt1>
      <a:dk2>
        <a:srgbClr val="003C65"/>
      </a:dk2>
      <a:lt2>
        <a:srgbClr val="FFFFFF"/>
      </a:lt2>
      <a:accent1>
        <a:srgbClr val="003C65"/>
      </a:accent1>
      <a:accent2>
        <a:srgbClr val="22A7E5"/>
      </a:accent2>
      <a:accent3>
        <a:srgbClr val="EC008C"/>
      </a:accent3>
      <a:accent4>
        <a:srgbClr val="A4C21F"/>
      </a:accent4>
      <a:accent5>
        <a:srgbClr val="F7E918"/>
      </a:accent5>
      <a:accent6>
        <a:srgbClr val="A19589"/>
      </a:accent6>
      <a:hlink>
        <a:srgbClr val="0563C1"/>
      </a:hlink>
      <a:folHlink>
        <a:srgbClr val="954F72"/>
      </a:folHlink>
    </a:clrScheme>
    <a:fontScheme name="SINTEF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2"/>
          </a:solidFill>
          <a:tailEnd type="oval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INTEF Presentation" id="{B6F53DB1-275F-40C1-8AF6-C3E310FBF65E}" vid="{B77A462C-D9DD-4472-9255-602143C58A70}"/>
    </a:ext>
  </a:extLst>
</a:theme>
</file>

<file path=ppt/theme/theme3.xml><?xml version="1.0" encoding="utf-8"?>
<a:theme xmlns:a="http://schemas.openxmlformats.org/drawingml/2006/main" name="1_SINTEF Lys">
  <a:themeElements>
    <a:clrScheme name="SINTEF">
      <a:dk1>
        <a:sysClr val="windowText" lastClr="000000"/>
      </a:dk1>
      <a:lt1>
        <a:sysClr val="window" lastClr="FFFFFF"/>
      </a:lt1>
      <a:dk2>
        <a:srgbClr val="003C65"/>
      </a:dk2>
      <a:lt2>
        <a:srgbClr val="FFFFFF"/>
      </a:lt2>
      <a:accent1>
        <a:srgbClr val="003C65"/>
      </a:accent1>
      <a:accent2>
        <a:srgbClr val="22A7E5"/>
      </a:accent2>
      <a:accent3>
        <a:srgbClr val="EC008C"/>
      </a:accent3>
      <a:accent4>
        <a:srgbClr val="A4C21F"/>
      </a:accent4>
      <a:accent5>
        <a:srgbClr val="F7E918"/>
      </a:accent5>
      <a:accent6>
        <a:srgbClr val="A19589"/>
      </a:accent6>
      <a:hlink>
        <a:srgbClr val="0563C1"/>
      </a:hlink>
      <a:folHlink>
        <a:srgbClr val="954F72"/>
      </a:folHlink>
    </a:clrScheme>
    <a:fontScheme name="SINTEF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2"/>
          </a:solidFill>
          <a:tailEnd type="oval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INTEF Presentation" id="{B6F53DB1-275F-40C1-8AF6-C3E310FBF65E}" vid="{B77A462C-D9DD-4472-9255-602143C58A70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Generic document" ma:contentTypeID="0x01010031B82B69D2361148B4D8F7EC156802130800760C9E1DDD1489429E1D84225F39AF65" ma:contentTypeVersion="54" ma:contentTypeDescription="Create a new document." ma:contentTypeScope="" ma:versionID="0d7103435dfe0e8f875301f6eec2395a">
  <xsd:schema xmlns:xsd="http://www.w3.org/2001/XMLSchema" xmlns:xs="http://www.w3.org/2001/XMLSchema" xmlns:p="http://schemas.microsoft.com/office/2006/metadata/properties" xmlns:ns2="8bbd4995-53b7-43e2-b62f-10947586ac31" xmlns:ns3="3ba0c5c5-7e56-42de-b0e7-a4e1f6d603bb" xmlns:ns4="e17d68e7-3aed-405b-8ea4-7d85968b9974" targetNamespace="http://schemas.microsoft.com/office/2006/metadata/properties" ma:root="true" ma:fieldsID="0e4cd608ca614af976097329f3a34207" ns2:_="" ns3:_="" ns4:_="">
    <xsd:import namespace="8bbd4995-53b7-43e2-b62f-10947586ac31"/>
    <xsd:import namespace="3ba0c5c5-7e56-42de-b0e7-a4e1f6d603bb"/>
    <xsd:import namespace="e17d68e7-3aed-405b-8ea4-7d85968b9974"/>
    <xsd:element name="properties">
      <xsd:complexType>
        <xsd:sequence>
          <xsd:element name="documentManagement">
            <xsd:complexType>
              <xsd:all>
                <xsd:element ref="ns2:CorpWorkflowStatus" minOccurs="0"/>
                <xsd:element ref="ns2:CorpSiteSubTitle" minOccurs="0"/>
                <xsd:element ref="ns2:CorpSiteAccess" minOccurs="0"/>
                <xsd:element ref="ns2:CorpSiteClassification" minOccurs="0"/>
                <xsd:element ref="ns2:CorpSiteTags" minOccurs="0"/>
                <xsd:element ref="ns2:CorpSiteReportNumber" minOccurs="0"/>
                <xsd:element ref="ns2:CorpSiteISBN" minOccurs="0"/>
                <xsd:element ref="ns2:CorpSiteMainAuthors" minOccurs="0"/>
                <xsd:element ref="ns2:CorpSiteCoAuthors" minOccurs="0"/>
                <xsd:element ref="ns2:CorpSiteRecipientCompany" minOccurs="0"/>
                <xsd:element ref="ns2:CorpSiteRecipientPerson" minOccurs="0"/>
                <xsd:element ref="ns2:CorpSiteOurRef" minOccurs="0"/>
                <xsd:element ref="ns2:CorpSiteZipAddress" minOccurs="0"/>
                <xsd:element ref="ns2:CorpSiteZipContact" minOccurs="0"/>
                <xsd:element ref="ns2:CorpSiteVATNumber" minOccurs="0"/>
                <xsd:element ref="ns2:CorpSiteInstituteEmail" minOccurs="0"/>
                <xsd:element ref="ns2:CorpDocPageClassificationNbNo" minOccurs="0"/>
                <xsd:element ref="ns2:CorpDocClassificationEnUs" minOccurs="0"/>
                <xsd:element ref="ns2:CorpDocPageClassificationEnUs" minOccurs="0"/>
                <xsd:element ref="ns2:CorpDocClassificationNbNo" minOccurs="0"/>
                <xsd:element ref="ns2:CorpSiteInstituteEnUs" minOccurs="0"/>
                <xsd:element ref="ns2:CorpSiteInstitutePhone" minOccurs="0"/>
                <xsd:element ref="ns2:CorpSiteDocLanguage" minOccurs="0"/>
                <xsd:element ref="ns2:CorpDocInstitute" minOccurs="0"/>
                <xsd:element ref="ns2:CorpDocVersion" minOccurs="0"/>
                <xsd:element ref="ns2:CorpSiteDocumentAuthor" minOccurs="0"/>
                <xsd:element ref="ns2:CorpSiteProjectQA" minOccurs="0"/>
                <xsd:element ref="ns2:CorpSiteProjectOwner" minOccurs="0"/>
                <xsd:element ref="ns2:CorpSiteProjectLeader" minOccurs="0"/>
                <xsd:element ref="ns2:ArchiveStatus" minOccurs="0"/>
                <xsd:element ref="ns2:CorpWorkflowFeedback" minOccurs="0"/>
                <xsd:element ref="ns2:CorpSiteProjectNumber" minOccurs="0"/>
                <xsd:element ref="ns2:CorpSiteProjectNa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Location" minOccurs="0"/>
                <xsd:element ref="ns2:CorpWorkflowApproval" minOccurs="0"/>
                <xsd:element ref="ns2:CorpDocument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bd4995-53b7-43e2-b62f-10947586ac31" elementFormDefault="qualified">
    <xsd:import namespace="http://schemas.microsoft.com/office/2006/documentManagement/types"/>
    <xsd:import namespace="http://schemas.microsoft.com/office/infopath/2007/PartnerControls"/>
    <xsd:element name="CorpWorkflowStatus" ma:index="2" nillable="true" ma:displayName="Workflow Status" ma:internalName="CorpWorkflowStatus">
      <xsd:simpleType>
        <xsd:restriction base="dms:Text">
          <xsd:maxLength value="255"/>
        </xsd:restriction>
      </xsd:simpleType>
    </xsd:element>
    <xsd:element name="CorpSiteSubTitle" ma:index="3" nillable="true" ma:displayName="Sub Title" ma:internalName="CorpSiteSubTitle">
      <xsd:simpleType>
        <xsd:restriction base="dms:Text">
          <xsd:maxLength value="255"/>
        </xsd:restriction>
      </xsd:simpleType>
    </xsd:element>
    <xsd:element name="CorpSiteAccess" ma:index="4" nillable="true" ma:displayName="Access level" ma:default="Kun navngitte medlemmer" ma:format="Dropdown" ma:internalName="CorpSiteAccess">
      <xsd:simpleType>
        <xsd:restriction base="dms:Choice">
          <xsd:enumeration value="Kun navngitte medlemmer"/>
          <xsd:enumeration value="SINTEF"/>
          <xsd:enumeration value="Institutt"/>
          <xsd:enumeration value="Avdeling"/>
          <xsd:maxLength value="255"/>
        </xsd:restriction>
      </xsd:simpleType>
    </xsd:element>
    <xsd:element name="CorpSiteClassification" ma:index="5" nillable="true" ma:displayName="Classification" ma:default="Åpen" ma:internalName="CorpSiteClassification">
      <xsd:simpleType>
        <xsd:restriction base="dms:Choice">
          <xsd:enumeration value="Åpen"/>
          <xsd:enumeration value="Fortrolig"/>
          <xsd:enumeration value="Strengt fortrolig"/>
          <xsd:maxLength value="255"/>
        </xsd:restriction>
      </xsd:simpleType>
    </xsd:element>
    <xsd:element name="CorpSiteTags" ma:index="6" nillable="true" ma:displayName="Tags" ma:internalName="CorpSiteTags">
      <xsd:simpleType>
        <xsd:restriction base="dms:Text">
          <xsd:maxLength value="255"/>
        </xsd:restriction>
      </xsd:simpleType>
    </xsd:element>
    <xsd:element name="CorpSiteReportNumber" ma:index="7" nillable="true" ma:displayName="Report Number" ma:internalName="CorpSiteReportNumber">
      <xsd:simpleType>
        <xsd:restriction base="dms:Text">
          <xsd:maxLength value="255"/>
        </xsd:restriction>
      </xsd:simpleType>
    </xsd:element>
    <xsd:element name="CorpSiteISBN" ma:index="8" nillable="true" ma:displayName="ISBN" ma:internalName="CorpSiteISBN">
      <xsd:simpleType>
        <xsd:restriction base="dms:Text">
          <xsd:maxLength value="255"/>
        </xsd:restriction>
      </xsd:simpleType>
    </xsd:element>
    <xsd:element name="CorpSiteMainAuthors" ma:index="9" nillable="true" ma:displayName="Hovedforfattere" ma:internalName="CorpSiteMainAuthors">
      <xsd:simpleType>
        <xsd:restriction base="dms:Text">
          <xsd:maxLength value="255"/>
        </xsd:restriction>
      </xsd:simpleType>
    </xsd:element>
    <xsd:element name="CorpSiteCoAuthors" ma:index="10" nillable="true" ma:displayName="Co Authors" ma:internalName="CorpSiteCoAuthors">
      <xsd:simpleType>
        <xsd:restriction base="dms:Text">
          <xsd:maxLength value="255"/>
        </xsd:restriction>
      </xsd:simpleType>
    </xsd:element>
    <xsd:element name="CorpSiteRecipientCompany" ma:index="11" nillable="true" ma:displayName="Recipient Company" ma:internalName="CorpSiteRecipientCompany">
      <xsd:simpleType>
        <xsd:restriction base="dms:Text">
          <xsd:maxLength value="255"/>
        </xsd:restriction>
      </xsd:simpleType>
    </xsd:element>
    <xsd:element name="CorpSiteRecipientPerson" ma:index="12" nillable="true" ma:displayName="Recipient Person" ma:internalName="CorpSiteRecipientPerson">
      <xsd:simpleType>
        <xsd:restriction base="dms:Text">
          <xsd:maxLength value="255"/>
        </xsd:restriction>
      </xsd:simpleType>
    </xsd:element>
    <xsd:element name="CorpSiteOurRef" ma:index="13" nillable="true" ma:displayName="Our Ref" ma:internalName="CorpSiteOurRef">
      <xsd:simpleType>
        <xsd:restriction base="dms:Text">
          <xsd:maxLength value="255"/>
        </xsd:restriction>
      </xsd:simpleType>
    </xsd:element>
    <xsd:element name="CorpSiteZipAddress" ma:index="14" nillable="true" ma:displayName="Address" ma:internalName="CorpSiteZipAddress">
      <xsd:simpleType>
        <xsd:restriction base="dms:Note">
          <xsd:maxLength value="255"/>
        </xsd:restriction>
      </xsd:simpleType>
    </xsd:element>
    <xsd:element name="CorpSiteZipContact" ma:index="15" nillable="true" ma:displayName="Contact" ma:internalName="CorpSiteZipContact">
      <xsd:simpleType>
        <xsd:restriction base="dms:Note">
          <xsd:maxLength value="255"/>
        </xsd:restriction>
      </xsd:simpleType>
    </xsd:element>
    <xsd:element name="CorpSiteVATNumber" ma:index="16" nillable="true" ma:displayName="VAT Number" ma:internalName="CorpSiteVATNumber">
      <xsd:simpleType>
        <xsd:restriction base="dms:Text">
          <xsd:maxLength value="255"/>
        </xsd:restriction>
      </xsd:simpleType>
    </xsd:element>
    <xsd:element name="CorpSiteInstituteEmail" ma:index="17" nillable="true" ma:displayName="Email Institute" ma:internalName="CorpSiteInstituteEmail">
      <xsd:simpleType>
        <xsd:restriction base="dms:Text">
          <xsd:maxLength value="255"/>
        </xsd:restriction>
      </xsd:simpleType>
    </xsd:element>
    <xsd:element name="CorpDocPageClassificationNbNo" ma:index="18" nillable="true" ma:displayName="Gradering Denne Siden" ma:default="Åpen" ma:internalName="CorpDocPageClassificationNbNo">
      <xsd:simpleType>
        <xsd:restriction base="dms:Choice">
          <xsd:enumeration value="Åpen"/>
          <xsd:enumeration value="Intern"/>
          <xsd:enumeration value="Fortrolig"/>
          <xsd:enumeration value="Strengt fortrolig"/>
          <xsd:maxLength value="255"/>
        </xsd:restriction>
      </xsd:simpleType>
    </xsd:element>
    <xsd:element name="CorpDocClassificationEnUs" ma:index="19" nillable="true" ma:displayName="Classification" ma:default="Unrestricted" ma:internalName="CorpDocClassificationEnUs">
      <xsd:simpleType>
        <xsd:restriction base="dms:Choice">
          <xsd:enumeration value="Unrestricted"/>
          <xsd:enumeration value="Internal"/>
          <xsd:enumeration value="Restricted"/>
          <xsd:enumeration value="Confidential"/>
          <xsd:maxLength value="255"/>
        </xsd:restriction>
      </xsd:simpleType>
    </xsd:element>
    <xsd:element name="CorpDocPageClassificationEnUs" ma:index="20" nillable="true" ma:displayName="Classification This Page" ma:default="Unrestricted" ma:internalName="CorpDocPageClassificationEnUs">
      <xsd:simpleType>
        <xsd:restriction base="dms:Choice">
          <xsd:enumeration value="Unrestricted"/>
          <xsd:enumeration value="Internal"/>
          <xsd:enumeration value="Restricted"/>
          <xsd:enumeration value="Confidential"/>
          <xsd:maxLength value="255"/>
        </xsd:restriction>
      </xsd:simpleType>
    </xsd:element>
    <xsd:element name="CorpDocClassificationNbNo" ma:index="21" nillable="true" ma:displayName="Gradering" ma:default="Åpen" ma:internalName="CorpDocClassificationNbNo">
      <xsd:simpleType>
        <xsd:restriction base="dms:Choice">
          <xsd:enumeration value="Åpen"/>
          <xsd:enumeration value="Intern"/>
          <xsd:enumeration value="Fortrolig"/>
          <xsd:enumeration value="Strengt fortrolig"/>
          <xsd:maxLength value="255"/>
        </xsd:restriction>
      </xsd:simpleType>
    </xsd:element>
    <xsd:element name="CorpSiteInstituteEnUs" ma:index="22" nillable="true" ma:displayName="InstituteEng" ma:internalName="CorpSiteInstituteEnUs">
      <xsd:simpleType>
        <xsd:restriction base="dms:Text">
          <xsd:maxLength value="255"/>
        </xsd:restriction>
      </xsd:simpleType>
    </xsd:element>
    <xsd:element name="CorpSiteInstitutePhone" ma:index="23" nillable="true" ma:displayName="Phone Instutute" ma:internalName="CorpSiteInstitutePhone">
      <xsd:simpleType>
        <xsd:restriction base="dms:Text">
          <xsd:maxLength value="255"/>
        </xsd:restriction>
      </xsd:simpleType>
    </xsd:element>
    <xsd:element name="CorpSiteDocLanguage" ma:index="24" nillable="true" ma:displayName="Language" ma:internalName="CorpSiteDocLanguage">
      <xsd:simpleType>
        <xsd:restriction base="dms:Text">
          <xsd:maxLength value="255"/>
        </xsd:restriction>
      </xsd:simpleType>
    </xsd:element>
    <xsd:element name="CorpDocInstitute" ma:index="25" nillable="true" ma:displayName="Institute" ma:internalName="CorpDocInstitute">
      <xsd:simpleType>
        <xsd:restriction base="dms:Text">
          <xsd:maxLength value="255"/>
        </xsd:restriction>
      </xsd:simpleType>
    </xsd:element>
    <xsd:element name="CorpDocVersion" ma:index="26" nillable="true" ma:displayName="Version" ma:internalName="CorpDocVersion">
      <xsd:simpleType>
        <xsd:restriction base="dms:Text">
          <xsd:maxLength value="255"/>
        </xsd:restriction>
      </xsd:simpleType>
    </xsd:element>
    <xsd:element name="CorpSiteDocumentAuthor" ma:index="27" nillable="true" ma:displayName="Document Author" ma:hidden="true" ma:internalName="CorpSiteDocumentAutho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rpSiteProjectQA" ma:index="32" nillable="true" ma:displayName="QA" ma:list="UserInfo" ma:SharePointGroup="0" ma:internalName="CorpSiteProjectQA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rpSiteProjectOwner" ma:index="33" nillable="true" ma:displayName="Project Owner" ma:list="UserInfo" ma:SharePointGroup="0" ma:internalName="CorpSiteProjec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rpSiteProjectLeader" ma:index="34" nillable="true" ma:displayName="Project Leader" ma:list="UserInfo" ma:SharePointGroup="0" ma:internalName="CorpSiteProjectLead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rchiveStatus" ma:index="36" nillable="true" ma:displayName="Archive Status" ma:internalName="ArchiveStatus">
      <xsd:simpleType>
        <xsd:restriction base="dms:Text">
          <xsd:maxLength value="255"/>
        </xsd:restriction>
      </xsd:simpleType>
    </xsd:element>
    <xsd:element name="CorpWorkflowFeedback" ma:index="37" nillable="true" ma:displayName="Reviewal Status" ma:internalName="CorpWorkflowFeedback">
      <xsd:simpleType>
        <xsd:restriction base="dms:Text">
          <xsd:maxLength value="255"/>
        </xsd:restriction>
      </xsd:simpleType>
    </xsd:element>
    <xsd:element name="CorpSiteProjectNumber" ma:index="39" nillable="true" ma:displayName="Project Number" ma:default="" ma:internalName="CorpSiteProjectNumber">
      <xsd:simpleType>
        <xsd:restriction base="dms:Text">
          <xsd:maxLength value="255"/>
        </xsd:restriction>
      </xsd:simpleType>
    </xsd:element>
    <xsd:element name="CorpSiteProjectName" ma:index="40" nillable="true" ma:displayName="Project Name" ma:internalName="CorpSiteProjectName">
      <xsd:simpleType>
        <xsd:restriction base="dms:Text">
          <xsd:maxLength value="255"/>
        </xsd:restriction>
      </xsd:simpleType>
    </xsd:element>
    <xsd:element name="CorpWorkflowApproval" ma:index="59" nillable="true" ma:displayName="Approval Status" ma:internalName="CorpWorkflowApproval">
      <xsd:simpleType>
        <xsd:restriction base="dms:Text">
          <xsd:maxLength value="255"/>
        </xsd:restriction>
      </xsd:simpleType>
    </xsd:element>
    <xsd:element name="CorpDocumentDate" ma:index="60" nillable="true" ma:displayName="Dokumentdato" ma:internalName="CorpDocumentDat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a0c5c5-7e56-42de-b0e7-a4e1f6d603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4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4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44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4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47" nillable="true" ma:displayName="Tags" ma:internalName="MediaServiceAutoTags" ma:readOnly="true">
      <xsd:simpleType>
        <xsd:restriction base="dms:Text"/>
      </xsd:simpleType>
    </xsd:element>
    <xsd:element name="MediaServiceOCR" ma:index="4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4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50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54" nillable="true" ma:taxonomy="true" ma:internalName="lcf76f155ced4ddcb4097134ff3c332f" ma:taxonomyFieldName="MediaServiceImageTags" ma:displayName="Image Tags" ma:readOnly="false" ma:fieldId="{5cf76f15-5ced-4ddc-b409-7134ff3c332f}" ma:taxonomyMulti="true" ma:sspId="322a372c-f9c2-4fd8-9939-aea158435b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5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5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5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7d68e7-3aed-405b-8ea4-7d85968b9974" elementFormDefault="qualified">
    <xsd:import namespace="http://schemas.microsoft.com/office/2006/documentManagement/types"/>
    <xsd:import namespace="http://schemas.microsoft.com/office/infopath/2007/PartnerControls"/>
    <xsd:element name="SharedWithUsers" ma:index="5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5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55" nillable="true" ma:displayName="Taxonomy Catch All Column" ma:hidden="true" ma:list="{1c6cceff-e09c-4d6b-87d4-1eb21f240f7b}" ma:internalName="TaxCatchAll" ma:showField="CatchAllData" ma:web="e17d68e7-3aed-405b-8ea4-7d85968b99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8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rpSiteZipContact xmlns="8bbd4995-53b7-43e2-b62f-10947586ac31" xsi:nil="true"/>
    <CorpSiteProjectLeader xmlns="8bbd4995-53b7-43e2-b62f-10947586ac31">
      <UserInfo>
        <DisplayName/>
        <AccountId xsi:nil="true"/>
        <AccountType/>
      </UserInfo>
    </CorpSiteProjectLeader>
    <CorpSiteSubTitle xmlns="8bbd4995-53b7-43e2-b62f-10947586ac31" xsi:nil="true"/>
    <CorpSiteTags xmlns="8bbd4995-53b7-43e2-b62f-10947586ac31" xsi:nil="true"/>
    <CorpSiteISBN xmlns="8bbd4995-53b7-43e2-b62f-10947586ac31" xsi:nil="true"/>
    <CorpSiteAccess xmlns="8bbd4995-53b7-43e2-b62f-10947586ac31">Kun navngitte medlemmer</CorpSiteAccess>
    <CorpWorkflowFeedback xmlns="8bbd4995-53b7-43e2-b62f-10947586ac31" xsi:nil="true"/>
    <CorpSiteRecipientPerson xmlns="8bbd4995-53b7-43e2-b62f-10947586ac31" xsi:nil="true"/>
    <CorpSiteProjectNumber xmlns="8bbd4995-53b7-43e2-b62f-10947586ac31" xsi:nil="true"/>
    <CorpDocInstitute xmlns="8bbd4995-53b7-43e2-b62f-10947586ac31" xsi:nil="true"/>
    <CorpSiteProjectName xmlns="8bbd4995-53b7-43e2-b62f-10947586ac31" xsi:nil="true"/>
    <CorpSiteInstitutePhone xmlns="8bbd4995-53b7-43e2-b62f-10947586ac31" xsi:nil="true"/>
    <CorpWorkflowStatus xmlns="8bbd4995-53b7-43e2-b62f-10947586ac31" xsi:nil="true"/>
    <CorpDocPageClassificationNbNo xmlns="8bbd4995-53b7-43e2-b62f-10947586ac31">Åpen</CorpDocPageClassificationNbNo>
    <CorpDocClassificationEnUs xmlns="8bbd4995-53b7-43e2-b62f-10947586ac31">Unrestricted</CorpDocClassificationEnUs>
    <CorpDocClassificationNbNo xmlns="8bbd4995-53b7-43e2-b62f-10947586ac31">Åpen</CorpDocClassificationNbNo>
    <CorpSiteProjectOwner xmlns="8bbd4995-53b7-43e2-b62f-10947586ac31">
      <UserInfo>
        <DisplayName/>
        <AccountId xsi:nil="true"/>
        <AccountType/>
      </UserInfo>
    </CorpSiteProjectOwner>
    <CorpSiteClassification xmlns="8bbd4995-53b7-43e2-b62f-10947586ac31">Åpen</CorpSiteClassification>
    <CorpSiteInstituteEmail xmlns="8bbd4995-53b7-43e2-b62f-10947586ac31" xsi:nil="true"/>
    <TaxCatchAll xmlns="e17d68e7-3aed-405b-8ea4-7d85968b9974" xsi:nil="true"/>
    <CorpSiteCoAuthors xmlns="8bbd4995-53b7-43e2-b62f-10947586ac31" xsi:nil="true"/>
    <CorpSiteInstituteEnUs xmlns="8bbd4995-53b7-43e2-b62f-10947586ac31" xsi:nil="true"/>
    <CorpSiteDocumentAuthor xmlns="8bbd4995-53b7-43e2-b62f-10947586ac31">
      <UserInfo>
        <DisplayName/>
        <AccountId xsi:nil="true"/>
        <AccountType/>
      </UserInfo>
    </CorpSiteDocumentAuthor>
    <CorpSiteMainAuthors xmlns="8bbd4995-53b7-43e2-b62f-10947586ac31" xsi:nil="true"/>
    <CorpSiteRecipientCompany xmlns="8bbd4995-53b7-43e2-b62f-10947586ac31" xsi:nil="true"/>
    <CorpSiteDocLanguage xmlns="8bbd4995-53b7-43e2-b62f-10947586ac31" xsi:nil="true"/>
    <CorpDocVersion xmlns="8bbd4995-53b7-43e2-b62f-10947586ac31" xsi:nil="true"/>
    <CorpWorkflowApproval xmlns="8bbd4995-53b7-43e2-b62f-10947586ac31" xsi:nil="true"/>
    <CorpSiteZipAddress xmlns="8bbd4995-53b7-43e2-b62f-10947586ac31" xsi:nil="true"/>
    <CorpSiteVATNumber xmlns="8bbd4995-53b7-43e2-b62f-10947586ac31" xsi:nil="true"/>
    <CorpSiteProjectQA xmlns="8bbd4995-53b7-43e2-b62f-10947586ac31">
      <UserInfo>
        <DisplayName/>
        <AccountId xsi:nil="true"/>
        <AccountType/>
      </UserInfo>
    </CorpSiteProjectQA>
    <ArchiveStatus xmlns="8bbd4995-53b7-43e2-b62f-10947586ac31" xsi:nil="true"/>
    <CorpSiteReportNumber xmlns="8bbd4995-53b7-43e2-b62f-10947586ac31" xsi:nil="true"/>
    <CorpSiteOurRef xmlns="8bbd4995-53b7-43e2-b62f-10947586ac31" xsi:nil="true"/>
    <CorpDocPageClassificationEnUs xmlns="8bbd4995-53b7-43e2-b62f-10947586ac31">Unrestricted</CorpDocPageClassificationEnUs>
    <lcf76f155ced4ddcb4097134ff3c332f xmlns="3ba0c5c5-7e56-42de-b0e7-a4e1f6d603bb">
      <Terms xmlns="http://schemas.microsoft.com/office/infopath/2007/PartnerControls"/>
    </lcf76f155ced4ddcb4097134ff3c332f>
    <CorpDocumentDate xmlns="8bbd4995-53b7-43e2-b62f-10947586ac3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CC8F54B-AB3C-49EF-990C-12C2EB7727FD}"/>
</file>

<file path=customXml/itemProps2.xml><?xml version="1.0" encoding="utf-8"?>
<ds:datastoreItem xmlns:ds="http://schemas.openxmlformats.org/officeDocument/2006/customXml" ds:itemID="{E0C5171B-1060-42CB-9782-65684B412A21}">
  <ds:schemaRefs>
    <ds:schemaRef ds:uri="3ba0c5c5-7e56-42de-b0e7-a4e1f6d603bb"/>
    <ds:schemaRef ds:uri="8bbd4995-53b7-43e2-b62f-10947586ac31"/>
    <ds:schemaRef ds:uri="e17d68e7-3aed-405b-8ea4-7d85968b997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D3593F8-BB7E-4334-A336-9BBD1F441E6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ee68ff4-e554-434b-b800-e36c930c6276}" enabled="1" method="Standard" siteId="{e1f00f39-6041-45b0-b309-e0210d8b32a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1518</TotalTime>
  <Words>216</Words>
  <Application>Microsoft Office PowerPoint</Application>
  <PresentationFormat>Widescreen</PresentationFormat>
  <Paragraphs>47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Lysbildetitler</vt:lpstr>
      </vt:variant>
      <vt:variant>
        <vt:i4>8</vt:i4>
      </vt:variant>
    </vt:vector>
  </HeadingPairs>
  <TitlesOfParts>
    <vt:vector size="11" baseType="lpstr">
      <vt:lpstr>Office Theme</vt:lpstr>
      <vt:lpstr>SINTEF Lys</vt:lpstr>
      <vt:lpstr>1_SINTEF Lys</vt:lpstr>
      <vt:lpstr>Survey about Pathways in Finland 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Ragnhild Halvorsrud</dc:creator>
  <cp:lastModifiedBy>Ragnhild Halvorsrud</cp:lastModifiedBy>
  <cp:revision>16</cp:revision>
  <cp:lastPrinted>2025-03-11T14:07:34Z</cp:lastPrinted>
  <dcterms:created xsi:type="dcterms:W3CDTF">2023-10-26T12:36:45Z</dcterms:created>
  <dcterms:modified xsi:type="dcterms:W3CDTF">2026-01-20T14:45:15Z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0x01010031B82B69D2361148B4D8F7EC156802130800760C9E1DDD1489429E1D84225F39AF65</vt:lpwstr>
  </property>
  <property fmtid="{D5CDD505-2E9C-101B-9397-08002B2CF9AE}" pid="3" name="MediaServiceImageTags">
    <vt:lpwstr/>
  </property>
</Properties>
</file>