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24"/>
  </p:notesMasterIdLst>
  <p:sldIdLst>
    <p:sldId id="3948" r:id="rId7"/>
    <p:sldId id="3966" r:id="rId8"/>
    <p:sldId id="3975" r:id="rId9"/>
    <p:sldId id="3971" r:id="rId10"/>
    <p:sldId id="4008" r:id="rId11"/>
    <p:sldId id="4001" r:id="rId12"/>
    <p:sldId id="3999" r:id="rId13"/>
    <p:sldId id="4009" r:id="rId14"/>
    <p:sldId id="3957" r:id="rId15"/>
    <p:sldId id="4010" r:id="rId16"/>
    <p:sldId id="4012" r:id="rId17"/>
    <p:sldId id="4003" r:id="rId18"/>
    <p:sldId id="4011" r:id="rId19"/>
    <p:sldId id="4004" r:id="rId20"/>
    <p:sldId id="3981" r:id="rId21"/>
    <p:sldId id="4006" r:id="rId22"/>
    <p:sldId id="400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3"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FF0AD-55A5-9C0A-6CFB-6650E2CE91D9}" v="8" dt="2026-01-14T13:34:58.365"/>
    <p1510:client id="{22C98440-4DBD-9677-94BA-F680F30E5471}" v="4" dt="2026-01-14T11:19:17.500"/>
    <p1510:client id="{E86AF3FB-2810-EFF6-C9BE-638E0F6EC089}" v="2" dt="2026-01-14T11:41:59.873"/>
  </p1510:revLst>
</p1510:revInfo>
</file>

<file path=ppt/tableStyles.xml><?xml version="1.0" encoding="utf-8"?>
<a:tblStyleLst xmlns:a="http://schemas.openxmlformats.org/drawingml/2006/main" def="{5C22544A-7EE6-4342-B048-85BDC9FD1C3A}">
  <a:tblStyle styleId="{C083E6E3-FA7D-4D7B-A595-EF9225AFEA82}" styleName="Lys stil 1 – utheving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8" autoAdjust="0"/>
    <p:restoredTop sz="70015" autoAdjust="0"/>
  </p:normalViewPr>
  <p:slideViewPr>
    <p:cSldViewPr snapToGrid="0">
      <p:cViewPr varScale="1">
        <p:scale>
          <a:sx n="58" d="100"/>
          <a:sy n="58" d="100"/>
        </p:scale>
        <p:origin x="1498" y="43"/>
      </p:cViewPr>
      <p:guideLst>
        <p:guide orient="horz" pos="4133"/>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e Gjermestad" userId="S::kristine.gjermestad@sintef.no::ab376bc2-563a-44cd-8008-8395aad23542" providerId="AD" clId="Web-{22C98440-4DBD-9677-94BA-F680F30E5471}"/>
    <pc:docChg chg="modSld">
      <pc:chgData name="Kristine Gjermestad" userId="S::kristine.gjermestad@sintef.no::ab376bc2-563a-44cd-8008-8395aad23542" providerId="AD" clId="Web-{22C98440-4DBD-9677-94BA-F680F30E5471}" dt="2026-01-14T11:19:17.500" v="3" actId="20577"/>
      <pc:docMkLst>
        <pc:docMk/>
      </pc:docMkLst>
      <pc:sldChg chg="modSp">
        <pc:chgData name="Kristine Gjermestad" userId="S::kristine.gjermestad@sintef.no::ab376bc2-563a-44cd-8008-8395aad23542" providerId="AD" clId="Web-{22C98440-4DBD-9677-94BA-F680F30E5471}" dt="2026-01-14T11:19:17.500" v="3" actId="20577"/>
        <pc:sldMkLst>
          <pc:docMk/>
          <pc:sldMk cId="3354769652" sldId="3948"/>
        </pc:sldMkLst>
        <pc:spChg chg="mod">
          <ac:chgData name="Kristine Gjermestad" userId="S::kristine.gjermestad@sintef.no::ab376bc2-563a-44cd-8008-8395aad23542" providerId="AD" clId="Web-{22C98440-4DBD-9677-94BA-F680F30E5471}" dt="2026-01-14T11:19:17.500" v="3" actId="20577"/>
          <ac:spMkLst>
            <pc:docMk/>
            <pc:sldMk cId="3354769652" sldId="3948"/>
            <ac:spMk id="17" creationId="{4B0D9BB1-6FBD-28DB-BBB8-BC939D447E2B}"/>
          </ac:spMkLst>
        </pc:spChg>
      </pc:sldChg>
    </pc:docChg>
  </pc:docChgLst>
  <pc:docChgLst>
    <pc:chgData name="Kristine Gjermestad" userId="S::kristine.gjermestad@sintef.no::ab376bc2-563a-44cd-8008-8395aad23542" providerId="AD" clId="Web-{0DFFF0AD-55A5-9C0A-6CFB-6650E2CE91D9}"/>
    <pc:docChg chg="modSld">
      <pc:chgData name="Kristine Gjermestad" userId="S::kristine.gjermestad@sintef.no::ab376bc2-563a-44cd-8008-8395aad23542" providerId="AD" clId="Web-{0DFFF0AD-55A5-9C0A-6CFB-6650E2CE91D9}" dt="2026-01-14T13:34:58.256" v="4" actId="14100"/>
      <pc:docMkLst>
        <pc:docMk/>
      </pc:docMkLst>
      <pc:sldChg chg="modSp">
        <pc:chgData name="Kristine Gjermestad" userId="S::kristine.gjermestad@sintef.no::ab376bc2-563a-44cd-8008-8395aad23542" providerId="AD" clId="Web-{0DFFF0AD-55A5-9C0A-6CFB-6650E2CE91D9}" dt="2026-01-14T13:34:58.256" v="4" actId="14100"/>
        <pc:sldMkLst>
          <pc:docMk/>
          <pc:sldMk cId="3354769652" sldId="3948"/>
        </pc:sldMkLst>
        <pc:spChg chg="mod">
          <ac:chgData name="Kristine Gjermestad" userId="S::kristine.gjermestad@sintef.no::ab376bc2-563a-44cd-8008-8395aad23542" providerId="AD" clId="Web-{0DFFF0AD-55A5-9C0A-6CFB-6650E2CE91D9}" dt="2026-01-14T13:34:58.256" v="4" actId="14100"/>
          <ac:spMkLst>
            <pc:docMk/>
            <pc:sldMk cId="3354769652" sldId="3948"/>
            <ac:spMk id="17" creationId="{4B0D9BB1-6FBD-28DB-BBB8-BC939D447E2B}"/>
          </ac:spMkLst>
        </pc:spChg>
      </pc:sldChg>
    </pc:docChg>
  </pc:docChgLst>
  <pc:docChgLst>
    <pc:chgData name="Kristine Gjermestad" userId="S::kristine.gjermestad@sintef.no::ab376bc2-563a-44cd-8008-8395aad23542" providerId="AD" clId="Web-{E86AF3FB-2810-EFF6-C9BE-638E0F6EC089}"/>
    <pc:docChg chg="modSld">
      <pc:chgData name="Kristine Gjermestad" userId="S::kristine.gjermestad@sintef.no::ab376bc2-563a-44cd-8008-8395aad23542" providerId="AD" clId="Web-{E86AF3FB-2810-EFF6-C9BE-638E0F6EC089}" dt="2026-01-14T11:41:59.873" v="1" actId="1076"/>
      <pc:docMkLst>
        <pc:docMk/>
      </pc:docMkLst>
      <pc:sldChg chg="addSp modSp">
        <pc:chgData name="Kristine Gjermestad" userId="S::kristine.gjermestad@sintef.no::ab376bc2-563a-44cd-8008-8395aad23542" providerId="AD" clId="Web-{E86AF3FB-2810-EFF6-C9BE-638E0F6EC089}" dt="2026-01-14T11:41:59.873" v="1" actId="1076"/>
        <pc:sldMkLst>
          <pc:docMk/>
          <pc:sldMk cId="3354769652" sldId="3948"/>
        </pc:sldMkLst>
        <pc:spChg chg="add">
          <ac:chgData name="Kristine Gjermestad" userId="S::kristine.gjermestad@sintef.no::ab376bc2-563a-44cd-8008-8395aad23542" providerId="AD" clId="Web-{E86AF3FB-2810-EFF6-C9BE-638E0F6EC089}" dt="2026-01-14T11:41:52.013" v="0"/>
          <ac:spMkLst>
            <pc:docMk/>
            <pc:sldMk cId="3354769652" sldId="3948"/>
            <ac:spMk id="7" creationId="{683423AD-3EF2-C45A-2F3B-BD26C4E09F94}"/>
          </ac:spMkLst>
        </pc:spChg>
        <pc:grpChg chg="add mod">
          <ac:chgData name="Kristine Gjermestad" userId="S::kristine.gjermestad@sintef.no::ab376bc2-563a-44cd-8008-8395aad23542" providerId="AD" clId="Web-{E86AF3FB-2810-EFF6-C9BE-638E0F6EC089}" dt="2026-01-14T11:41:59.873" v="1" actId="1076"/>
          <ac:grpSpMkLst>
            <pc:docMk/>
            <pc:sldMk cId="3354769652" sldId="3948"/>
            <ac:grpSpMk id="4" creationId="{5C631411-0236-6B76-80C1-0E9551724DAA}"/>
          </ac:grpSpMkLst>
        </pc:grpChg>
        <pc:picChg chg="add">
          <ac:chgData name="Kristine Gjermestad" userId="S::kristine.gjermestad@sintef.no::ab376bc2-563a-44cd-8008-8395aad23542" providerId="AD" clId="Web-{E86AF3FB-2810-EFF6-C9BE-638E0F6EC089}" dt="2026-01-14T11:41:52.013" v="0"/>
          <ac:picMkLst>
            <pc:docMk/>
            <pc:sldMk cId="3354769652" sldId="3948"/>
            <ac:picMk id="5" creationId="{F13DC5D5-1923-CF1D-4493-FE97E2494FC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14/01/2026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8</a:t>
            </a:fld>
            <a:endParaRPr lang="en-GB"/>
          </a:p>
        </p:txBody>
      </p:sp>
    </p:spTree>
    <p:extLst>
      <p:ext uri="{BB962C8B-B14F-4D97-AF65-F5344CB8AC3E}">
        <p14:creationId xmlns:p14="http://schemas.microsoft.com/office/powerpoint/2010/main" val="350051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9</a:t>
            </a:fld>
            <a:endParaRPr lang="en-GB"/>
          </a:p>
        </p:txBody>
      </p:sp>
    </p:spTree>
    <p:extLst>
      <p:ext uri="{BB962C8B-B14F-4D97-AF65-F5344CB8AC3E}">
        <p14:creationId xmlns:p14="http://schemas.microsoft.com/office/powerpoint/2010/main" val="198428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10</a:t>
            </a:fld>
            <a:endParaRPr lang="en-GB"/>
          </a:p>
        </p:txBody>
      </p:sp>
    </p:spTree>
    <p:extLst>
      <p:ext uri="{BB962C8B-B14F-4D97-AF65-F5344CB8AC3E}">
        <p14:creationId xmlns:p14="http://schemas.microsoft.com/office/powerpoint/2010/main" val="1157601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11</a:t>
            </a:fld>
            <a:endParaRPr lang="en-GB"/>
          </a:p>
        </p:txBody>
      </p:sp>
    </p:spTree>
    <p:extLst>
      <p:ext uri="{BB962C8B-B14F-4D97-AF65-F5344CB8AC3E}">
        <p14:creationId xmlns:p14="http://schemas.microsoft.com/office/powerpoint/2010/main" val="61564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BCC21B66-EEAF-4134-B938-41A5B9977DC7}" type="slidenum">
              <a:rPr lang="en-GB" smtClean="0"/>
              <a:t>12</a:t>
            </a:fld>
            <a:endParaRPr lang="en-GB"/>
          </a:p>
        </p:txBody>
      </p:sp>
    </p:spTree>
    <p:extLst>
      <p:ext uri="{BB962C8B-B14F-4D97-AF65-F5344CB8AC3E}">
        <p14:creationId xmlns:p14="http://schemas.microsoft.com/office/powerpoint/2010/main" val="117238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14.01.2026</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14/01/2026</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jml.no/health/" TargetMode="External"/><Relationship Id="rId2" Type="http://schemas.openxmlformats.org/officeDocument/2006/relationships/hyperlink" Target="https://doi.org/10.1111/hex.70211"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fontScale="90000"/>
          </a:bodyPr>
          <a:lstStyle/>
          <a:p>
            <a:r>
              <a:rPr lang="en-GB" dirty="0"/>
              <a:t>Critical incidents in cancer patient journeys</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Ingrid K. Ledel Solem, SINTEF Digital</a:t>
            </a:r>
          </a:p>
          <a:p>
            <a:pPr>
              <a:lnSpc>
                <a:spcPct val="100000"/>
              </a:lnSpc>
              <a:spcBef>
                <a:spcPts val="0"/>
              </a:spcBef>
            </a:pPr>
            <a:r>
              <a:rPr lang="en-GB" sz="1600" dirty="0">
                <a:solidFill>
                  <a:schemeClr val="bg2">
                    <a:lumMod val="25000"/>
                  </a:schemeClr>
                </a:solidFill>
              </a:rPr>
              <a:t>Date:		Dec 1, 2025</a:t>
            </a:r>
          </a:p>
          <a:p>
            <a:pPr>
              <a:lnSpc>
                <a:spcPct val="100000"/>
              </a:lnSpc>
              <a:spcBef>
                <a:spcPts val="0"/>
              </a:spcBef>
            </a:pPr>
            <a:r>
              <a:rPr lang="en-GB" sz="1600" dirty="0">
                <a:solidFill>
                  <a:schemeClr val="bg2">
                    <a:lumMod val="25000"/>
                  </a:schemeClr>
                </a:solidFill>
              </a:rPr>
              <a:t>Version: 		v2</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 </a:t>
            </a:r>
          </a:p>
          <a:p>
            <a:pPr>
              <a:lnSpc>
                <a:spcPct val="100000"/>
              </a:lnSpc>
              <a:spcBef>
                <a:spcPts val="0"/>
              </a:spcBef>
            </a:pPr>
            <a:r>
              <a:rPr lang="en-GB" sz="1600" dirty="0">
                <a:solidFill>
                  <a:schemeClr val="bg2">
                    <a:lumMod val="25000"/>
                  </a:schemeClr>
                </a:solidFill>
              </a:rPr>
              <a:t>Health condition:	 Cancer </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2695787" y="170113"/>
            <a:ext cx="7335520" cy="400110"/>
          </a:xfrm>
          <a:prstGeom prst="rect">
            <a:avLst/>
          </a:prstGeom>
          <a:solidFill>
            <a:schemeClr val="bg1"/>
          </a:solidFill>
          <a:ln w="12700">
            <a:solidFill>
              <a:schemeClr val="tx1"/>
            </a:solidFill>
          </a:ln>
        </p:spPr>
        <p:txBody>
          <a:bodyPr wrap="square" lIns="91440" tIns="45720" rIns="91440" bIns="45720" rtlCol="0" anchor="t">
            <a:spAutoFit/>
          </a:bodyPr>
          <a:lstStyle/>
          <a:p>
            <a:r>
              <a:rPr lang="en-GB" sz="2000" dirty="0"/>
              <a:t>Related toolbox element: Method 1 - Critical Incident Technique (CIT)</a:t>
            </a:r>
            <a:endParaRPr lang="nb-NO" sz="2000" dirty="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17" name="TextBox 16">
            <a:extLst>
              <a:ext uri="{FF2B5EF4-FFF2-40B4-BE49-F238E27FC236}">
                <a16:creationId xmlns:a16="http://schemas.microsoft.com/office/drawing/2014/main" id="{4B0D9BB1-6FBD-28DB-BBB8-BC939D447E2B}"/>
              </a:ext>
            </a:extLst>
          </p:cNvPr>
          <p:cNvSpPr txBox="1"/>
          <p:nvPr/>
        </p:nvSpPr>
        <p:spPr>
          <a:xfrm>
            <a:off x="731838" y="170113"/>
            <a:ext cx="1509940" cy="400110"/>
          </a:xfrm>
          <a:prstGeom prst="rect">
            <a:avLst/>
          </a:prstGeom>
          <a:solidFill>
            <a:schemeClr val="bg1">
              <a:lumMod val="95000"/>
            </a:schemeClr>
          </a:solidFill>
          <a:ln w="12700">
            <a:solidFill>
              <a:schemeClr val="tx1"/>
            </a:solidFill>
          </a:ln>
        </p:spPr>
        <p:txBody>
          <a:bodyPr wrap="square" lIns="91440" tIns="45720" rIns="91440" bIns="45720" rtlCol="0" anchor="t">
            <a:spAutoFit/>
          </a:bodyPr>
          <a:lstStyle/>
          <a:p>
            <a:r>
              <a:rPr lang="en-GB" sz="2000" dirty="0">
                <a:solidFill>
                  <a:schemeClr val="accent2">
                    <a:lumMod val="75000"/>
                  </a:schemeClr>
                </a:solidFill>
              </a:rPr>
              <a:t>Case study 6</a:t>
            </a:r>
            <a:endParaRPr lang="en-GB" sz="2000" dirty="0">
              <a:solidFill>
                <a:schemeClr val="accent2">
                  <a:lumMod val="75000"/>
                </a:schemeClr>
              </a:solidFill>
              <a:ea typeface="Calibri"/>
              <a:cs typeface="Calibri"/>
            </a:endParaRPr>
          </a:p>
        </p:txBody>
      </p:sp>
      <p:grpSp>
        <p:nvGrpSpPr>
          <p:cNvPr id="4" name="Group 8">
            <a:extLst>
              <a:ext uri="{FF2B5EF4-FFF2-40B4-BE49-F238E27FC236}">
                <a16:creationId xmlns:a16="http://schemas.microsoft.com/office/drawing/2014/main" id="{5C631411-0236-6B76-80C1-0E9551724DAA}"/>
              </a:ext>
            </a:extLst>
          </p:cNvPr>
          <p:cNvGrpSpPr/>
          <p:nvPr/>
        </p:nvGrpSpPr>
        <p:grpSpPr>
          <a:xfrm>
            <a:off x="10360408" y="6065650"/>
            <a:ext cx="1777325" cy="699118"/>
            <a:chOff x="10427643" y="5830326"/>
            <a:chExt cx="1777325" cy="699118"/>
          </a:xfrm>
        </p:grpSpPr>
        <p:pic>
          <p:nvPicPr>
            <p:cNvPr id="5" name="Picture 6">
              <a:extLst>
                <a:ext uri="{FF2B5EF4-FFF2-40B4-BE49-F238E27FC236}">
                  <a16:creationId xmlns:a16="http://schemas.microsoft.com/office/drawing/2014/main" id="{F13DC5D5-1923-CF1D-4493-FE97E2494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7952" y="6031151"/>
              <a:ext cx="1261757" cy="4982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8">
              <a:extLst>
                <a:ext uri="{FF2B5EF4-FFF2-40B4-BE49-F238E27FC236}">
                  <a16:creationId xmlns:a16="http://schemas.microsoft.com/office/drawing/2014/main" id="{683423AD-3EF2-C45A-2F3B-BD26C4E09F94}"/>
                </a:ext>
              </a:extLst>
            </p:cNvPr>
            <p:cNvSpPr txBox="1"/>
            <p:nvPr/>
          </p:nvSpPr>
          <p:spPr>
            <a:xfrm>
              <a:off x="10427643" y="5830326"/>
              <a:ext cx="1777325" cy="246221"/>
            </a:xfrm>
            <a:prstGeom prst="rect">
              <a:avLst/>
            </a:prstGeom>
            <a:noFill/>
          </p:spPr>
          <p:txBody>
            <a:bodyPr wrap="square" rtlCol="0">
              <a:spAutoFit/>
            </a:bodyPr>
            <a:ls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a:lstStyle>
            <a:p>
              <a:r>
                <a:rPr lang="en-GB" sz="1000" dirty="0"/>
                <a:t>© The authors, Pathway, 2025</a:t>
              </a:r>
            </a:p>
          </p:txBody>
        </p:sp>
      </p:grpSp>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17337-87E2-BD30-07A2-318147891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E0047-AC97-A488-9725-C599DFFE2799}"/>
              </a:ext>
            </a:extLst>
          </p:cNvPr>
          <p:cNvSpPr>
            <a:spLocks noGrp="1"/>
          </p:cNvSpPr>
          <p:nvPr>
            <p:ph type="title"/>
          </p:nvPr>
        </p:nvSpPr>
        <p:spPr/>
        <p:txBody>
          <a:bodyPr>
            <a:normAutofit/>
          </a:bodyPr>
          <a:lstStyle/>
          <a:p>
            <a:r>
              <a:rPr lang="nb-NO" sz="3600" dirty="0"/>
              <a:t>The </a:t>
            </a:r>
            <a:r>
              <a:rPr lang="nb-NO" sz="3600" dirty="0" err="1"/>
              <a:t>patient</a:t>
            </a:r>
            <a:r>
              <a:rPr lang="nb-NO" sz="3600" dirty="0"/>
              <a:t> as </a:t>
            </a:r>
            <a:r>
              <a:rPr lang="nb-NO" sz="3600" dirty="0" err="1"/>
              <a:t>messenger</a:t>
            </a:r>
            <a:endParaRPr lang="nb-NO" sz="3600" dirty="0"/>
          </a:p>
        </p:txBody>
      </p:sp>
      <p:sp>
        <p:nvSpPr>
          <p:cNvPr id="3" name="Plassholder for innhold 2">
            <a:extLst>
              <a:ext uri="{FF2B5EF4-FFF2-40B4-BE49-F238E27FC236}">
                <a16:creationId xmlns:a16="http://schemas.microsoft.com/office/drawing/2014/main" id="{F36086BA-B8F7-9617-7481-047E30F4294A}"/>
              </a:ext>
            </a:extLst>
          </p:cNvPr>
          <p:cNvSpPr>
            <a:spLocks noGrp="1"/>
          </p:cNvSpPr>
          <p:nvPr>
            <p:ph idx="4294967295"/>
          </p:nvPr>
        </p:nvSpPr>
        <p:spPr>
          <a:xfrm>
            <a:off x="833430" y="1604324"/>
            <a:ext cx="7366838" cy="2346325"/>
          </a:xfrm>
        </p:spPr>
        <p:txBody>
          <a:bodyPr>
            <a:normAutofit/>
          </a:bodyPr>
          <a:lstStyle/>
          <a:p>
            <a:r>
              <a:rPr lang="en-US" sz="2000" dirty="0"/>
              <a:t>In </a:t>
            </a:r>
            <a:r>
              <a:rPr lang="en-US" sz="2000" b="1" dirty="0"/>
              <a:t>almost 39% of negative incidents</a:t>
            </a:r>
            <a:r>
              <a:rPr lang="en-US" sz="2000" dirty="0"/>
              <a:t>, patients had to act as messengers between healthcare providers</a:t>
            </a:r>
          </a:p>
          <a:p>
            <a:r>
              <a:rPr lang="en-US" sz="2000" dirty="0"/>
              <a:t>This occurred due to </a:t>
            </a:r>
            <a:r>
              <a:rPr lang="en-US" sz="2000" b="1" dirty="0"/>
              <a:t>poor communication and coordination</a:t>
            </a:r>
            <a:r>
              <a:rPr lang="en-US" sz="2000" dirty="0"/>
              <a:t> between hospitals, departments, and care levels</a:t>
            </a:r>
          </a:p>
          <a:p>
            <a:r>
              <a:rPr lang="en-US" sz="2000" dirty="0"/>
              <a:t>These incidents reflected </a:t>
            </a:r>
            <a:r>
              <a:rPr lang="en-US" sz="2000" b="1" dirty="0"/>
              <a:t>fragmented health services</a:t>
            </a:r>
            <a:r>
              <a:rPr lang="en-US" sz="2000" dirty="0"/>
              <a:t>, </a:t>
            </a:r>
            <a:r>
              <a:rPr lang="en-US" sz="2000" b="1" dirty="0"/>
              <a:t>disrupted continuity of care</a:t>
            </a:r>
            <a:r>
              <a:rPr lang="en-US" sz="2000" dirty="0"/>
              <a:t>, and </a:t>
            </a:r>
            <a:r>
              <a:rPr lang="en-US" sz="2000" b="1" dirty="0"/>
              <a:t>organizational shortcomings</a:t>
            </a:r>
            <a:endParaRPr lang="en-US" sz="2000" dirty="0"/>
          </a:p>
        </p:txBody>
      </p:sp>
      <p:pic>
        <p:nvPicPr>
          <p:cNvPr id="5" name="Bilde 4">
            <a:extLst>
              <a:ext uri="{FF2B5EF4-FFF2-40B4-BE49-F238E27FC236}">
                <a16:creationId xmlns:a16="http://schemas.microsoft.com/office/drawing/2014/main" id="{0FF3BFE5-935A-6D23-0F15-1A23F0C1C880}"/>
              </a:ext>
            </a:extLst>
          </p:cNvPr>
          <p:cNvPicPr>
            <a:picLocks noChangeAspect="1"/>
          </p:cNvPicPr>
          <p:nvPr/>
        </p:nvPicPr>
        <p:blipFill>
          <a:blip r:embed="rId3"/>
          <a:stretch>
            <a:fillRect/>
          </a:stretch>
        </p:blipFill>
        <p:spPr>
          <a:xfrm>
            <a:off x="8200268" y="1507607"/>
            <a:ext cx="3448394" cy="1776626"/>
          </a:xfrm>
          <a:prstGeom prst="rect">
            <a:avLst/>
          </a:prstGeom>
        </p:spPr>
      </p:pic>
      <p:sp>
        <p:nvSpPr>
          <p:cNvPr id="9" name="Snakkeboble: rektangel med avrundede hjørner 8">
            <a:extLst>
              <a:ext uri="{FF2B5EF4-FFF2-40B4-BE49-F238E27FC236}">
                <a16:creationId xmlns:a16="http://schemas.microsoft.com/office/drawing/2014/main" id="{7D5CE98A-FF69-0AA9-C427-8F9C4F57E81B}"/>
              </a:ext>
            </a:extLst>
          </p:cNvPr>
          <p:cNvSpPr/>
          <p:nvPr/>
        </p:nvSpPr>
        <p:spPr>
          <a:xfrm>
            <a:off x="6196013" y="3740779"/>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They tried to send my CT scans from the local</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hospital to the regional hospital. This was not</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possible. (…) I received a CD (…) and had to drive to</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another local hospital which was able to send</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 CD content] to the regional hospital so it was</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ready the next day when I arrived and inquired.</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Clearly, there is room for improvement.</a:t>
            </a:r>
          </a:p>
        </p:txBody>
      </p:sp>
      <p:sp>
        <p:nvSpPr>
          <p:cNvPr id="10" name="Snakkeboble: rektangel med avrundede hjørner 9">
            <a:extLst>
              <a:ext uri="{FF2B5EF4-FFF2-40B4-BE49-F238E27FC236}">
                <a16:creationId xmlns:a16="http://schemas.microsoft.com/office/drawing/2014/main" id="{0120C32E-8D5B-AFDD-2CE3-E690F8373F09}"/>
              </a:ext>
            </a:extLst>
          </p:cNvPr>
          <p:cNvSpPr/>
          <p:nvPr/>
        </p:nvSpPr>
        <p:spPr>
          <a:xfrm>
            <a:off x="835018" y="3740780"/>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The chief doctor sent text messages in the evening</a:t>
            </a:r>
          </a:p>
          <a:p>
            <a:pPr lvl="0" eaLnBrk="0" fontAlgn="base" hangingPunct="0">
              <a:spcBef>
                <a:spcPct val="0"/>
              </a:spcBef>
              <a:spcAft>
                <a:spcPct val="0"/>
              </a:spcAft>
            </a:pPr>
            <a:r>
              <a:rPr lang="en-US" sz="1600" i="1" dirty="0">
                <a:solidFill>
                  <a:schemeClr val="tx1"/>
                </a:solidFill>
                <a:latin typeface="Calibri "/>
              </a:rPr>
              <a:t>and almost around the clock, which was very good.</a:t>
            </a:r>
          </a:p>
          <a:p>
            <a:pPr lvl="0" eaLnBrk="0" fontAlgn="base" hangingPunct="0">
              <a:spcBef>
                <a:spcPct val="0"/>
              </a:spcBef>
              <a:spcAft>
                <a:spcPct val="0"/>
              </a:spcAft>
            </a:pPr>
            <a:r>
              <a:rPr lang="en-US" sz="1600" i="1" dirty="0">
                <a:solidFill>
                  <a:schemeClr val="tx1"/>
                </a:solidFill>
                <a:latin typeface="Calibri "/>
              </a:rPr>
              <a:t>There was very open communication about my</a:t>
            </a:r>
          </a:p>
          <a:p>
            <a:pPr lvl="0" eaLnBrk="0" fontAlgn="base" hangingPunct="0">
              <a:spcBef>
                <a:spcPct val="0"/>
              </a:spcBef>
              <a:spcAft>
                <a:spcPct val="0"/>
              </a:spcAft>
            </a:pPr>
            <a:r>
              <a:rPr lang="en-US" sz="1600" i="1" dirty="0">
                <a:solidFill>
                  <a:schemeClr val="tx1"/>
                </a:solidFill>
                <a:latin typeface="Calibri "/>
              </a:rPr>
              <a:t>situation—both about what was good and what was not good.</a:t>
            </a:r>
          </a:p>
        </p:txBody>
      </p:sp>
    </p:spTree>
    <p:extLst>
      <p:ext uri="{BB962C8B-B14F-4D97-AF65-F5344CB8AC3E}">
        <p14:creationId xmlns:p14="http://schemas.microsoft.com/office/powerpoint/2010/main" val="2544421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5851E-ED4E-8CCA-7255-96ADC3A87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42182-DB7B-E5F5-5660-06356C5EA282}"/>
              </a:ext>
            </a:extLst>
          </p:cNvPr>
          <p:cNvSpPr>
            <a:spLocks noGrp="1"/>
          </p:cNvSpPr>
          <p:nvPr>
            <p:ph type="title"/>
          </p:nvPr>
        </p:nvSpPr>
        <p:spPr>
          <a:xfrm>
            <a:off x="947738" y="481806"/>
            <a:ext cx="9675050" cy="818468"/>
          </a:xfrm>
        </p:spPr>
        <p:txBody>
          <a:bodyPr>
            <a:normAutofit/>
          </a:bodyPr>
          <a:lstStyle/>
          <a:p>
            <a:r>
              <a:rPr lang="en-GB" sz="3600" dirty="0"/>
              <a:t>Results from the</a:t>
            </a:r>
            <a:r>
              <a:rPr lang="en-GB" sz="3100" dirty="0"/>
              <a:t> </a:t>
            </a:r>
            <a:r>
              <a:rPr lang="en-GB" sz="3600" dirty="0"/>
              <a:t>deductive quantitative analysis</a:t>
            </a:r>
            <a:endParaRPr lang="nb-NO" sz="3600" dirty="0"/>
          </a:p>
        </p:txBody>
      </p:sp>
      <p:sp>
        <p:nvSpPr>
          <p:cNvPr id="7" name="Rectangle 1">
            <a:extLst>
              <a:ext uri="{FF2B5EF4-FFF2-40B4-BE49-F238E27FC236}">
                <a16:creationId xmlns:a16="http://schemas.microsoft.com/office/drawing/2014/main" id="{53B0344E-EB3F-5AEB-B653-7FA98CFA5C7E}"/>
              </a:ext>
            </a:extLst>
          </p:cNvPr>
          <p:cNvSpPr txBox="1">
            <a:spLocks noChangeArrowheads="1"/>
          </p:cNvSpPr>
          <p:nvPr/>
        </p:nvSpPr>
        <p:spPr bwMode="auto">
          <a:xfrm>
            <a:off x="833430" y="1855024"/>
            <a:ext cx="6866083"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50000"/>
              </a:lnSpc>
              <a:spcBef>
                <a:spcPct val="0"/>
              </a:spcBef>
              <a:spcAft>
                <a:spcPct val="0"/>
              </a:spcAft>
            </a:pPr>
            <a:r>
              <a:rPr lang="en-US" sz="1800" dirty="0"/>
              <a:t> Quantified actors and communication channels involved</a:t>
            </a:r>
          </a:p>
          <a:p>
            <a:pPr eaLnBrk="0" fontAlgn="base" hangingPunct="0">
              <a:lnSpc>
                <a:spcPct val="150000"/>
              </a:lnSpc>
              <a:spcBef>
                <a:spcPct val="0"/>
              </a:spcBef>
              <a:spcAft>
                <a:spcPct val="0"/>
              </a:spcAft>
            </a:pPr>
            <a:r>
              <a:rPr lang="en-US" sz="1800" dirty="0"/>
              <a:t> Analyzed the incidents using a </a:t>
            </a:r>
            <a:r>
              <a:rPr lang="en-US" sz="1800" b="1" dirty="0"/>
              <a:t>semiotic communication model</a:t>
            </a:r>
            <a:r>
              <a:rPr lang="en-US" sz="1800" dirty="0"/>
              <a:t>, exemplified by a patient sending a message to a doctor</a:t>
            </a:r>
          </a:p>
        </p:txBody>
      </p:sp>
      <p:pic>
        <p:nvPicPr>
          <p:cNvPr id="10" name="Bilde 9">
            <a:extLst>
              <a:ext uri="{FF2B5EF4-FFF2-40B4-BE49-F238E27FC236}">
                <a16:creationId xmlns:a16="http://schemas.microsoft.com/office/drawing/2014/main" id="{221F8D10-9970-73D9-E334-DBCD50009EA4}"/>
              </a:ext>
            </a:extLst>
          </p:cNvPr>
          <p:cNvPicPr>
            <a:picLocks noChangeAspect="1"/>
          </p:cNvPicPr>
          <p:nvPr/>
        </p:nvPicPr>
        <p:blipFill>
          <a:blip r:embed="rId3"/>
          <a:stretch>
            <a:fillRect/>
          </a:stretch>
        </p:blipFill>
        <p:spPr>
          <a:xfrm>
            <a:off x="7667301" y="1841239"/>
            <a:ext cx="3684911" cy="1360750"/>
          </a:xfrm>
          <a:prstGeom prst="rect">
            <a:avLst/>
          </a:prstGeom>
        </p:spPr>
      </p:pic>
      <p:sp>
        <p:nvSpPr>
          <p:cNvPr id="3" name="Snakkeboble: rektangel med avrundede hjørner 2">
            <a:extLst>
              <a:ext uri="{FF2B5EF4-FFF2-40B4-BE49-F238E27FC236}">
                <a16:creationId xmlns:a16="http://schemas.microsoft.com/office/drawing/2014/main" id="{7D87ADD1-C9A5-CEA9-9D94-842BF0076AF0}"/>
              </a:ext>
            </a:extLst>
          </p:cNvPr>
          <p:cNvSpPr/>
          <p:nvPr/>
        </p:nvSpPr>
        <p:spPr>
          <a:xfrm>
            <a:off x="6194425" y="3705644"/>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My husband was admitted on a Thursday, and the</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nurse on duty said I could stay with him as long as</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 wanted. On Friday afternoon, however, a new</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nurse told me I could only stay two hours each day.</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Therefore, I went home after my allotted time on</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Saturday. When I returned on Sunday, I was told to</a:t>
            </a:r>
          </a:p>
          <a:p>
            <a:pPr marR="0" lvl="0" algn="l" defTabSz="914400" rtl="0" eaLnBrk="1" fontAlgn="auto" latinLnBrk="0" hangingPunct="1">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inform our children that he was dying.</a:t>
            </a:r>
          </a:p>
        </p:txBody>
      </p:sp>
      <p:sp>
        <p:nvSpPr>
          <p:cNvPr id="4" name="Snakkeboble: rektangel med avrundede hjørner 3">
            <a:extLst>
              <a:ext uri="{FF2B5EF4-FFF2-40B4-BE49-F238E27FC236}">
                <a16:creationId xmlns:a16="http://schemas.microsoft.com/office/drawing/2014/main" id="{881B2472-D281-7891-46F0-FDDEAA9B9B22}"/>
              </a:ext>
            </a:extLst>
          </p:cNvPr>
          <p:cNvSpPr/>
          <p:nvPr/>
        </p:nvSpPr>
        <p:spPr>
          <a:xfrm>
            <a:off x="833430" y="3705645"/>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My GP has been a stable rock while everything</a:t>
            </a:r>
          </a:p>
          <a:p>
            <a:pPr lvl="0" eaLnBrk="0" fontAlgn="base" hangingPunct="0">
              <a:spcBef>
                <a:spcPct val="0"/>
              </a:spcBef>
              <a:spcAft>
                <a:spcPct val="0"/>
              </a:spcAft>
            </a:pPr>
            <a:r>
              <a:rPr lang="en-US" sz="1600" i="1" dirty="0">
                <a:solidFill>
                  <a:schemeClr val="tx1"/>
                </a:solidFill>
                <a:latin typeface="Calibri "/>
              </a:rPr>
              <a:t>else has been chaotic. Even though he is not</a:t>
            </a:r>
          </a:p>
          <a:p>
            <a:pPr lvl="0" eaLnBrk="0" fontAlgn="base" hangingPunct="0">
              <a:spcBef>
                <a:spcPct val="0"/>
              </a:spcBef>
              <a:spcAft>
                <a:spcPct val="0"/>
              </a:spcAft>
            </a:pPr>
            <a:r>
              <a:rPr lang="en-US" sz="1600" i="1" dirty="0">
                <a:solidFill>
                  <a:schemeClr val="tx1"/>
                </a:solidFill>
                <a:latin typeface="Calibri "/>
              </a:rPr>
              <a:t>necessarily very involved in the actual treatment</a:t>
            </a:r>
          </a:p>
          <a:p>
            <a:pPr lvl="0" eaLnBrk="0" fontAlgn="base" hangingPunct="0">
              <a:spcBef>
                <a:spcPct val="0"/>
              </a:spcBef>
              <a:spcAft>
                <a:spcPct val="0"/>
              </a:spcAft>
            </a:pPr>
            <a:r>
              <a:rPr lang="en-US" sz="1600" i="1" dirty="0">
                <a:solidFill>
                  <a:schemeClr val="tx1"/>
                </a:solidFill>
                <a:latin typeface="Calibri "/>
              </a:rPr>
              <a:t>process, he always makes time, clears his</a:t>
            </a:r>
          </a:p>
          <a:p>
            <a:pPr lvl="0" eaLnBrk="0" fontAlgn="base" hangingPunct="0">
              <a:spcBef>
                <a:spcPct val="0"/>
              </a:spcBef>
              <a:spcAft>
                <a:spcPct val="0"/>
              </a:spcAft>
            </a:pPr>
            <a:r>
              <a:rPr lang="en-US" sz="1600" i="1" dirty="0">
                <a:solidFill>
                  <a:schemeClr val="tx1"/>
                </a:solidFill>
                <a:latin typeface="Calibri "/>
              </a:rPr>
              <a:t>schedule, and even gave us his private number.</a:t>
            </a:r>
          </a:p>
          <a:p>
            <a:pPr lvl="0" eaLnBrk="0" fontAlgn="base" hangingPunct="0">
              <a:spcBef>
                <a:spcPct val="0"/>
              </a:spcBef>
              <a:spcAft>
                <a:spcPct val="0"/>
              </a:spcAft>
            </a:pPr>
            <a:r>
              <a:rPr lang="en-US" sz="1600" i="1" dirty="0">
                <a:solidFill>
                  <a:schemeClr val="tx1"/>
                </a:solidFill>
                <a:latin typeface="Calibri "/>
              </a:rPr>
              <a:t>We haven't used it, but just the fact that he offered</a:t>
            </a:r>
          </a:p>
          <a:p>
            <a:pPr lvl="0" eaLnBrk="0" fontAlgn="base" hangingPunct="0">
              <a:spcBef>
                <a:spcPct val="0"/>
              </a:spcBef>
              <a:spcAft>
                <a:spcPct val="0"/>
              </a:spcAft>
            </a:pPr>
            <a:r>
              <a:rPr lang="en-US" sz="1600" i="1" dirty="0">
                <a:solidFill>
                  <a:schemeClr val="tx1"/>
                </a:solidFill>
                <a:latin typeface="Calibri "/>
              </a:rPr>
              <a:t>it is reassuring.</a:t>
            </a:r>
          </a:p>
        </p:txBody>
      </p:sp>
    </p:spTree>
    <p:extLst>
      <p:ext uri="{BB962C8B-B14F-4D97-AF65-F5344CB8AC3E}">
        <p14:creationId xmlns:p14="http://schemas.microsoft.com/office/powerpoint/2010/main" val="1299482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D2FDC-9744-2714-C8A1-5C3E25B1DC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15BAD-3AB6-6E6A-DAE1-5D72D8F5C9AF}"/>
              </a:ext>
            </a:extLst>
          </p:cNvPr>
          <p:cNvSpPr>
            <a:spLocks noGrp="1"/>
          </p:cNvSpPr>
          <p:nvPr>
            <p:ph type="title"/>
          </p:nvPr>
        </p:nvSpPr>
        <p:spPr/>
        <p:txBody>
          <a:bodyPr>
            <a:normAutofit/>
          </a:bodyPr>
          <a:lstStyle/>
          <a:p>
            <a:r>
              <a:rPr lang="en-GB" sz="3600" dirty="0"/>
              <a:t>Results from the</a:t>
            </a:r>
            <a:r>
              <a:rPr lang="en-GB" sz="3100" dirty="0"/>
              <a:t> </a:t>
            </a:r>
            <a:r>
              <a:rPr lang="en-GB" sz="3600" dirty="0"/>
              <a:t>deductive quantitative analysis: </a:t>
            </a:r>
            <a:r>
              <a:rPr lang="nb-NO" sz="3200" b="1" dirty="0" err="1"/>
              <a:t>Communication</a:t>
            </a:r>
            <a:r>
              <a:rPr lang="nb-NO" sz="3200" b="1" dirty="0"/>
              <a:t> </a:t>
            </a:r>
            <a:r>
              <a:rPr lang="nb-NO" sz="3200" b="1" dirty="0" err="1"/>
              <a:t>channels</a:t>
            </a:r>
            <a:endParaRPr lang="nb-NO" sz="3600" b="1" dirty="0"/>
          </a:p>
        </p:txBody>
      </p:sp>
      <p:sp>
        <p:nvSpPr>
          <p:cNvPr id="7" name="Rectangle 1">
            <a:extLst>
              <a:ext uri="{FF2B5EF4-FFF2-40B4-BE49-F238E27FC236}">
                <a16:creationId xmlns:a16="http://schemas.microsoft.com/office/drawing/2014/main" id="{FE202271-93F0-EB99-F92D-DAD133901304}"/>
              </a:ext>
            </a:extLst>
          </p:cNvPr>
          <p:cNvSpPr txBox="1">
            <a:spLocks noChangeArrowheads="1"/>
          </p:cNvSpPr>
          <p:nvPr/>
        </p:nvSpPr>
        <p:spPr bwMode="auto">
          <a:xfrm>
            <a:off x="7594388" y="1690688"/>
            <a:ext cx="368079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sz="2000" b="1" dirty="0"/>
              <a:t>Face-to-face</a:t>
            </a:r>
            <a:r>
              <a:rPr lang="en-US" sz="2000" dirty="0"/>
              <a:t> communication was most frequent</a:t>
            </a:r>
          </a:p>
          <a:p>
            <a:pPr eaLnBrk="0" fontAlgn="base" hangingPunct="0">
              <a:lnSpc>
                <a:spcPct val="100000"/>
              </a:lnSpc>
              <a:spcBef>
                <a:spcPct val="0"/>
              </a:spcBef>
              <a:spcAft>
                <a:spcPct val="0"/>
              </a:spcAft>
            </a:pPr>
            <a:r>
              <a:rPr lang="en-US" sz="2000" b="1" dirty="0"/>
              <a:t>Phone calls</a:t>
            </a:r>
            <a:r>
              <a:rPr lang="en-US" sz="2000" dirty="0"/>
              <a:t> were valued when they offered quick access or continuity</a:t>
            </a:r>
          </a:p>
          <a:p>
            <a:pPr eaLnBrk="0" fontAlgn="base" hangingPunct="0">
              <a:lnSpc>
                <a:spcPct val="100000"/>
              </a:lnSpc>
              <a:spcBef>
                <a:spcPct val="0"/>
              </a:spcBef>
              <a:spcAft>
                <a:spcPct val="0"/>
              </a:spcAft>
            </a:pPr>
            <a:r>
              <a:rPr lang="en-US" sz="2000" b="1" dirty="0"/>
              <a:t>Letters and faxes</a:t>
            </a:r>
            <a:r>
              <a:rPr lang="en-US" sz="2000" dirty="0"/>
              <a:t> were almost entirely negative</a:t>
            </a:r>
            <a:r>
              <a:rPr lang="en-US" sz="2000" b="1" dirty="0"/>
              <a:t> </a:t>
            </a:r>
          </a:p>
          <a:p>
            <a:pPr eaLnBrk="0" fontAlgn="base" hangingPunct="0">
              <a:lnSpc>
                <a:spcPct val="100000"/>
              </a:lnSpc>
              <a:spcBef>
                <a:spcPct val="0"/>
              </a:spcBef>
              <a:spcAft>
                <a:spcPct val="0"/>
              </a:spcAft>
            </a:pPr>
            <a:r>
              <a:rPr lang="en-US" sz="2000" b="1" dirty="0"/>
              <a:t>Digital systems</a:t>
            </a:r>
            <a:r>
              <a:rPr lang="en-US" sz="2000" dirty="0"/>
              <a:t> produced mixed experiences</a:t>
            </a:r>
          </a:p>
        </p:txBody>
      </p:sp>
      <p:pic>
        <p:nvPicPr>
          <p:cNvPr id="8" name="Bilde 7">
            <a:extLst>
              <a:ext uri="{FF2B5EF4-FFF2-40B4-BE49-F238E27FC236}">
                <a16:creationId xmlns:a16="http://schemas.microsoft.com/office/drawing/2014/main" id="{BE6D3BFC-6299-B4C3-70F6-7CB3A1B7B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65119"/>
            <a:ext cx="6677566" cy="3523716"/>
          </a:xfrm>
          <a:prstGeom prst="rect">
            <a:avLst/>
          </a:prstGeom>
        </p:spPr>
      </p:pic>
    </p:spTree>
    <p:extLst>
      <p:ext uri="{BB962C8B-B14F-4D97-AF65-F5344CB8AC3E}">
        <p14:creationId xmlns:p14="http://schemas.microsoft.com/office/powerpoint/2010/main" val="252496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38C7A-9B27-B854-E3B6-670EF119B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5CDFC-A3FF-2AC5-CB51-7657AE591BCB}"/>
              </a:ext>
            </a:extLst>
          </p:cNvPr>
          <p:cNvSpPr>
            <a:spLocks noGrp="1"/>
          </p:cNvSpPr>
          <p:nvPr>
            <p:ph type="title"/>
          </p:nvPr>
        </p:nvSpPr>
        <p:spPr/>
        <p:txBody>
          <a:bodyPr>
            <a:normAutofit/>
          </a:bodyPr>
          <a:lstStyle/>
          <a:p>
            <a:r>
              <a:rPr lang="en-GB" sz="3600" dirty="0"/>
              <a:t>Results from the</a:t>
            </a:r>
            <a:r>
              <a:rPr lang="en-GB" sz="3100" dirty="0"/>
              <a:t> </a:t>
            </a:r>
            <a:r>
              <a:rPr lang="en-GB" sz="3600" dirty="0"/>
              <a:t>deductive quantitative analysis:</a:t>
            </a:r>
            <a:br>
              <a:rPr lang="en-GB" sz="3600" dirty="0"/>
            </a:br>
            <a:r>
              <a:rPr lang="nb-NO" sz="3200" b="1" dirty="0" err="1"/>
              <a:t>Actors</a:t>
            </a:r>
            <a:endParaRPr lang="nb-NO" sz="3600" b="1" dirty="0"/>
          </a:p>
        </p:txBody>
      </p:sp>
      <p:sp>
        <p:nvSpPr>
          <p:cNvPr id="7" name="Rectangle 1">
            <a:extLst>
              <a:ext uri="{FF2B5EF4-FFF2-40B4-BE49-F238E27FC236}">
                <a16:creationId xmlns:a16="http://schemas.microsoft.com/office/drawing/2014/main" id="{2A887FA2-684D-F5D7-763C-BA357DF0D62C}"/>
              </a:ext>
            </a:extLst>
          </p:cNvPr>
          <p:cNvSpPr txBox="1">
            <a:spLocks noChangeArrowheads="1"/>
          </p:cNvSpPr>
          <p:nvPr/>
        </p:nvSpPr>
        <p:spPr bwMode="auto">
          <a:xfrm>
            <a:off x="6701799" y="1556375"/>
            <a:ext cx="448119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sz="2000" b="1" dirty="0"/>
              <a:t>Doctors</a:t>
            </a:r>
            <a:r>
              <a:rPr lang="en-US" sz="2000" dirty="0"/>
              <a:t> were the most frequently mentioned actors, appearing in both positive and negative episodes</a:t>
            </a:r>
          </a:p>
          <a:p>
            <a:pPr eaLnBrk="0" fontAlgn="base" hangingPunct="0">
              <a:lnSpc>
                <a:spcPct val="100000"/>
              </a:lnSpc>
              <a:spcBef>
                <a:spcPct val="0"/>
              </a:spcBef>
              <a:spcAft>
                <a:spcPct val="0"/>
              </a:spcAft>
            </a:pPr>
            <a:r>
              <a:rPr lang="en-US" sz="2000" b="1" dirty="0"/>
              <a:t>Hospitals</a:t>
            </a:r>
            <a:r>
              <a:rPr lang="en-US" sz="2000" dirty="0"/>
              <a:t> were also central - patients valued coordinated care and clear explanations</a:t>
            </a:r>
          </a:p>
          <a:p>
            <a:pPr eaLnBrk="0" fontAlgn="base" hangingPunct="0">
              <a:lnSpc>
                <a:spcPct val="100000"/>
              </a:lnSpc>
              <a:spcBef>
                <a:spcPct val="0"/>
              </a:spcBef>
              <a:spcAft>
                <a:spcPct val="0"/>
              </a:spcAft>
            </a:pPr>
            <a:r>
              <a:rPr lang="en-US" sz="2000" b="1" dirty="0"/>
              <a:t>General practitioners </a:t>
            </a:r>
            <a:r>
              <a:rPr lang="en-US" sz="2000" dirty="0"/>
              <a:t>were described as “stable rocks,” providing reassurance, though some disappeared after diagnosis</a:t>
            </a:r>
          </a:p>
        </p:txBody>
      </p:sp>
      <p:pic>
        <p:nvPicPr>
          <p:cNvPr id="9" name="Bilde 8">
            <a:extLst>
              <a:ext uri="{FF2B5EF4-FFF2-40B4-BE49-F238E27FC236}">
                <a16:creationId xmlns:a16="http://schemas.microsoft.com/office/drawing/2014/main" id="{79B4118D-56C1-D217-2188-0A2BF4E84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5692792" cy="3024581"/>
          </a:xfrm>
          <a:prstGeom prst="rect">
            <a:avLst/>
          </a:prstGeom>
        </p:spPr>
      </p:pic>
    </p:spTree>
    <p:extLst>
      <p:ext uri="{BB962C8B-B14F-4D97-AF65-F5344CB8AC3E}">
        <p14:creationId xmlns:p14="http://schemas.microsoft.com/office/powerpoint/2010/main" val="38174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9E8E2-5A40-8A90-7C92-9682BF36CB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5A6604-D92C-E01B-BA73-BD9BCED44457}"/>
              </a:ext>
            </a:extLst>
          </p:cNvPr>
          <p:cNvSpPr>
            <a:spLocks noGrp="1"/>
          </p:cNvSpPr>
          <p:nvPr>
            <p:ph type="title"/>
          </p:nvPr>
        </p:nvSpPr>
        <p:spPr/>
        <p:txBody>
          <a:bodyPr>
            <a:normAutofit/>
          </a:bodyPr>
          <a:lstStyle/>
          <a:p>
            <a:r>
              <a:rPr lang="en-GB" sz="3600" dirty="0"/>
              <a:t>Results from the</a:t>
            </a:r>
            <a:r>
              <a:rPr lang="en-GB" sz="3100" dirty="0"/>
              <a:t> </a:t>
            </a:r>
            <a:r>
              <a:rPr lang="en-GB" sz="3600" dirty="0"/>
              <a:t>inductive qualitative analysis</a:t>
            </a:r>
            <a:endParaRPr lang="nb-NO" sz="3600" dirty="0"/>
          </a:p>
        </p:txBody>
      </p:sp>
      <p:sp>
        <p:nvSpPr>
          <p:cNvPr id="3" name="Rectangle 1">
            <a:extLst>
              <a:ext uri="{FF2B5EF4-FFF2-40B4-BE49-F238E27FC236}">
                <a16:creationId xmlns:a16="http://schemas.microsoft.com/office/drawing/2014/main" id="{E0BCEC9F-5899-A25C-6E9D-EC10CCC7012F}"/>
              </a:ext>
            </a:extLst>
          </p:cNvPr>
          <p:cNvSpPr>
            <a:spLocks noGrp="1" noChangeArrowheads="1"/>
          </p:cNvSpPr>
          <p:nvPr>
            <p:ph idx="4294967295"/>
          </p:nvPr>
        </p:nvSpPr>
        <p:spPr bwMode="auto">
          <a:xfrm>
            <a:off x="947877" y="1434777"/>
            <a:ext cx="81298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sz="1800" dirty="0"/>
              <a:t>The analysis resulted in </a:t>
            </a:r>
            <a:r>
              <a:rPr lang="en-US" sz="1800" b="1" dirty="0"/>
              <a:t>12 categories </a:t>
            </a:r>
            <a:r>
              <a:rPr lang="en-US" sz="1800" dirty="0"/>
              <a:t>reflecting aspects participants considered crucial to their perceptions of cancer care as positive or negative.</a:t>
            </a:r>
            <a:endParaRPr kumimoji="0" lang="en-US" sz="1800" i="0" u="none" strike="noStrike" cap="none" normalizeH="0" baseline="0" noProof="0" dirty="0">
              <a:ln>
                <a:noFill/>
              </a:ln>
              <a:solidFill>
                <a:schemeClr val="tx1"/>
              </a:solidFill>
              <a:effectLst/>
            </a:endParaRPr>
          </a:p>
        </p:txBody>
      </p:sp>
      <p:graphicFrame>
        <p:nvGraphicFramePr>
          <p:cNvPr id="5" name="Tabell 4">
            <a:extLst>
              <a:ext uri="{FF2B5EF4-FFF2-40B4-BE49-F238E27FC236}">
                <a16:creationId xmlns:a16="http://schemas.microsoft.com/office/drawing/2014/main" id="{C793E4E0-D056-22D5-0AD2-083A0821E50A}"/>
              </a:ext>
            </a:extLst>
          </p:cNvPr>
          <p:cNvGraphicFramePr>
            <a:graphicFrameLocks noGrp="1"/>
          </p:cNvGraphicFramePr>
          <p:nvPr>
            <p:extLst>
              <p:ext uri="{D42A27DB-BD31-4B8C-83A1-F6EECF244321}">
                <p14:modId xmlns:p14="http://schemas.microsoft.com/office/powerpoint/2010/main" val="4031605787"/>
              </p:ext>
            </p:extLst>
          </p:nvPr>
        </p:nvGraphicFramePr>
        <p:xfrm>
          <a:off x="1010651" y="2438229"/>
          <a:ext cx="10170698" cy="4054646"/>
        </p:xfrm>
        <a:graphic>
          <a:graphicData uri="http://schemas.openxmlformats.org/drawingml/2006/table">
            <a:tbl>
              <a:tblPr firstRow="1" bandRow="1">
                <a:tableStyleId>{C083E6E3-FA7D-4D7B-A595-EF9225AFEA82}</a:tableStyleId>
              </a:tblPr>
              <a:tblGrid>
                <a:gridCol w="4352994">
                  <a:extLst>
                    <a:ext uri="{9D8B030D-6E8A-4147-A177-3AD203B41FA5}">
                      <a16:colId xmlns:a16="http://schemas.microsoft.com/office/drawing/2014/main" val="2907346460"/>
                    </a:ext>
                  </a:extLst>
                </a:gridCol>
                <a:gridCol w="5817704">
                  <a:extLst>
                    <a:ext uri="{9D8B030D-6E8A-4147-A177-3AD203B41FA5}">
                      <a16:colId xmlns:a16="http://schemas.microsoft.com/office/drawing/2014/main" val="3040727842"/>
                    </a:ext>
                  </a:extLst>
                </a:gridCol>
              </a:tblGrid>
              <a:tr h="308322">
                <a:tc>
                  <a:txBody>
                    <a:bodyPr/>
                    <a:lstStyle/>
                    <a:p>
                      <a:r>
                        <a:rPr lang="nb-NO" sz="1100" b="1" dirty="0" err="1">
                          <a:solidFill>
                            <a:schemeClr val="tx1"/>
                          </a:solidFill>
                        </a:rPr>
                        <a:t>Categories</a:t>
                      </a:r>
                      <a:endParaRPr lang="nb-NO" sz="1100" b="1" dirty="0">
                        <a:solidFill>
                          <a:schemeClr val="tx1"/>
                        </a:solidFill>
                      </a:endParaRPr>
                    </a:p>
                  </a:txBody>
                  <a:tcPr/>
                </a:tc>
                <a:tc>
                  <a:txBody>
                    <a:bodyPr/>
                    <a:lstStyle/>
                    <a:p>
                      <a:r>
                        <a:rPr lang="nb-NO" sz="1100" dirty="0" err="1">
                          <a:solidFill>
                            <a:schemeClr val="tx1"/>
                          </a:solidFill>
                        </a:rPr>
                        <a:t>Meaning</a:t>
                      </a:r>
                      <a:endParaRPr lang="nb-NO" sz="1100" dirty="0">
                        <a:solidFill>
                          <a:schemeClr val="tx1"/>
                        </a:solidFill>
                      </a:endParaRPr>
                    </a:p>
                  </a:txBody>
                  <a:tcPr/>
                </a:tc>
                <a:extLst>
                  <a:ext uri="{0D108BD9-81ED-4DB2-BD59-A6C34878D82A}">
                    <a16:rowId xmlns:a16="http://schemas.microsoft.com/office/drawing/2014/main" val="392226599"/>
                  </a:ext>
                </a:extLst>
              </a:tr>
              <a:tr h="308322">
                <a:tc>
                  <a:txBody>
                    <a:bodyPr/>
                    <a:lstStyle/>
                    <a:p>
                      <a:r>
                        <a:rPr lang="nb-NO" sz="1100" dirty="0"/>
                        <a:t>Access to </a:t>
                      </a:r>
                      <a:r>
                        <a:rPr lang="nb-NO" sz="1100" dirty="0" err="1"/>
                        <a:t>information</a:t>
                      </a:r>
                      <a:endParaRPr lang="nb-NO" sz="1100" dirty="0"/>
                    </a:p>
                  </a:txBody>
                  <a:tcPr/>
                </a:tc>
                <a:tc>
                  <a:txBody>
                    <a:bodyPr/>
                    <a:lstStyle/>
                    <a:p>
                      <a:r>
                        <a:rPr lang="en-US" sz="1100" dirty="0"/>
                        <a:t>The patient has access to information when desired</a:t>
                      </a:r>
                      <a:endParaRPr lang="nb-NO" sz="1100" dirty="0"/>
                    </a:p>
                  </a:txBody>
                  <a:tcPr/>
                </a:tc>
                <a:extLst>
                  <a:ext uri="{0D108BD9-81ED-4DB2-BD59-A6C34878D82A}">
                    <a16:rowId xmlns:a16="http://schemas.microsoft.com/office/drawing/2014/main" val="3243072664"/>
                  </a:ext>
                </a:extLst>
              </a:tr>
              <a:tr h="308322">
                <a:tc>
                  <a:txBody>
                    <a:bodyPr/>
                    <a:lstStyle/>
                    <a:p>
                      <a:r>
                        <a:rPr lang="nb-NO" sz="1100" dirty="0" err="1"/>
                        <a:t>Timely</a:t>
                      </a:r>
                      <a:r>
                        <a:rPr lang="nb-NO" sz="1100" dirty="0"/>
                        <a:t> </a:t>
                      </a:r>
                      <a:r>
                        <a:rPr lang="nb-NO" sz="1100" dirty="0" err="1"/>
                        <a:t>information</a:t>
                      </a:r>
                      <a:endParaRPr lang="nb-NO" sz="1100" dirty="0"/>
                    </a:p>
                  </a:txBody>
                  <a:tcPr/>
                </a:tc>
                <a:tc>
                  <a:txBody>
                    <a:bodyPr/>
                    <a:lstStyle/>
                    <a:p>
                      <a:r>
                        <a:rPr lang="en-US" sz="1100" dirty="0"/>
                        <a:t>The information is available for the patient at the right time</a:t>
                      </a:r>
                      <a:endParaRPr lang="nb-NO" sz="1100" dirty="0"/>
                    </a:p>
                  </a:txBody>
                  <a:tcPr/>
                </a:tc>
                <a:extLst>
                  <a:ext uri="{0D108BD9-81ED-4DB2-BD59-A6C34878D82A}">
                    <a16:rowId xmlns:a16="http://schemas.microsoft.com/office/drawing/2014/main" val="630570582"/>
                  </a:ext>
                </a:extLst>
              </a:tr>
              <a:tr h="308322">
                <a:tc>
                  <a:txBody>
                    <a:bodyPr/>
                    <a:lstStyle/>
                    <a:p>
                      <a:r>
                        <a:rPr lang="nb-NO" sz="1100" dirty="0"/>
                        <a:t>Information </a:t>
                      </a:r>
                      <a:r>
                        <a:rPr lang="nb-NO" sz="1100" dirty="0" err="1"/>
                        <a:t>quality</a:t>
                      </a:r>
                      <a:endParaRPr lang="nb-NO" sz="1100" dirty="0"/>
                    </a:p>
                  </a:txBody>
                  <a:tcPr/>
                </a:tc>
                <a:tc>
                  <a:txBody>
                    <a:bodyPr/>
                    <a:lstStyle/>
                    <a:p>
                      <a:r>
                        <a:rPr lang="nb-NO" sz="1100" dirty="0"/>
                        <a:t>The </a:t>
                      </a:r>
                      <a:r>
                        <a:rPr lang="nb-NO" sz="1100" dirty="0" err="1"/>
                        <a:t>information</a:t>
                      </a:r>
                      <a:r>
                        <a:rPr lang="nb-NO" sz="1100" dirty="0"/>
                        <a:t> is </a:t>
                      </a:r>
                      <a:r>
                        <a:rPr lang="nb-NO" sz="1100" dirty="0" err="1"/>
                        <a:t>understandable</a:t>
                      </a:r>
                      <a:endParaRPr lang="nb-NO" sz="1100" dirty="0"/>
                    </a:p>
                  </a:txBody>
                  <a:tcPr/>
                </a:tc>
                <a:extLst>
                  <a:ext uri="{0D108BD9-81ED-4DB2-BD59-A6C34878D82A}">
                    <a16:rowId xmlns:a16="http://schemas.microsoft.com/office/drawing/2014/main" val="3313296793"/>
                  </a:ext>
                </a:extLst>
              </a:tr>
              <a:tr h="308322">
                <a:tc>
                  <a:txBody>
                    <a:bodyPr/>
                    <a:lstStyle/>
                    <a:p>
                      <a:r>
                        <a:rPr lang="nb-NO" sz="1100" dirty="0" err="1"/>
                        <a:t>Informed</a:t>
                      </a:r>
                      <a:r>
                        <a:rPr lang="nb-NO" sz="1100" dirty="0"/>
                        <a:t> </a:t>
                      </a:r>
                      <a:r>
                        <a:rPr lang="nb-NO" sz="1100" dirty="0" err="1"/>
                        <a:t>healthcare</a:t>
                      </a:r>
                      <a:r>
                        <a:rPr lang="nb-NO" sz="1100" dirty="0"/>
                        <a:t> </a:t>
                      </a:r>
                      <a:r>
                        <a:rPr lang="nb-NO" sz="1100" dirty="0" err="1"/>
                        <a:t>workers</a:t>
                      </a:r>
                      <a:endParaRPr lang="nb-NO" sz="1100" dirty="0"/>
                    </a:p>
                  </a:txBody>
                  <a:tcPr/>
                </a:tc>
                <a:tc>
                  <a:txBody>
                    <a:bodyPr/>
                    <a:lstStyle/>
                    <a:p>
                      <a:r>
                        <a:rPr lang="en-US" sz="1100" dirty="0"/>
                        <a:t>Healthcare workers are informed about the patient's situation</a:t>
                      </a:r>
                      <a:endParaRPr lang="nb-NO" sz="1100" dirty="0"/>
                    </a:p>
                  </a:txBody>
                  <a:tcPr/>
                </a:tc>
                <a:extLst>
                  <a:ext uri="{0D108BD9-81ED-4DB2-BD59-A6C34878D82A}">
                    <a16:rowId xmlns:a16="http://schemas.microsoft.com/office/drawing/2014/main" val="2657964292"/>
                  </a:ext>
                </a:extLst>
              </a:tr>
              <a:tr h="308322">
                <a:tc>
                  <a:txBody>
                    <a:bodyPr/>
                    <a:lstStyle/>
                    <a:p>
                      <a:r>
                        <a:rPr lang="nb-NO" sz="1100" dirty="0" err="1"/>
                        <a:t>Clinical</a:t>
                      </a:r>
                      <a:r>
                        <a:rPr lang="nb-NO" sz="1100" dirty="0"/>
                        <a:t> </a:t>
                      </a:r>
                      <a:r>
                        <a:rPr lang="nb-NO" sz="1100" dirty="0" err="1"/>
                        <a:t>empathy</a:t>
                      </a:r>
                      <a:endParaRPr lang="nb-NO" sz="1100" dirty="0"/>
                    </a:p>
                  </a:txBody>
                  <a:tcPr/>
                </a:tc>
                <a:tc>
                  <a:txBody>
                    <a:bodyPr/>
                    <a:lstStyle/>
                    <a:p>
                      <a:r>
                        <a:rPr lang="en-US" sz="1100" dirty="0"/>
                        <a:t>Healthcare workers have empathy when interacting with the patient</a:t>
                      </a:r>
                      <a:endParaRPr lang="nb-NO" sz="1100" dirty="0"/>
                    </a:p>
                  </a:txBody>
                  <a:tcPr/>
                </a:tc>
                <a:extLst>
                  <a:ext uri="{0D108BD9-81ED-4DB2-BD59-A6C34878D82A}">
                    <a16:rowId xmlns:a16="http://schemas.microsoft.com/office/drawing/2014/main" val="3472070990"/>
                  </a:ext>
                </a:extLst>
              </a:tr>
              <a:tr h="308322">
                <a:tc>
                  <a:txBody>
                    <a:bodyPr/>
                    <a:lstStyle/>
                    <a:p>
                      <a:r>
                        <a:rPr lang="en-US" sz="1100" dirty="0"/>
                        <a:t>Patient and next‐of‐kin involvement</a:t>
                      </a:r>
                      <a:endParaRPr lang="nb-NO" sz="1100" dirty="0"/>
                    </a:p>
                  </a:txBody>
                  <a:tcPr/>
                </a:tc>
                <a:tc>
                  <a:txBody>
                    <a:bodyPr/>
                    <a:lstStyle/>
                    <a:p>
                      <a:r>
                        <a:rPr lang="en-US" sz="1100" dirty="0"/>
                        <a:t>Services apply a patient‐</a:t>
                      </a:r>
                      <a:r>
                        <a:rPr lang="en-US" sz="1100" dirty="0" err="1"/>
                        <a:t>centred</a:t>
                      </a:r>
                      <a:r>
                        <a:rPr lang="en-US" sz="1100" dirty="0"/>
                        <a:t> approach. Services involve next‐of‐kin</a:t>
                      </a:r>
                      <a:endParaRPr lang="nb-NO" sz="1100" dirty="0"/>
                    </a:p>
                  </a:txBody>
                  <a:tcPr/>
                </a:tc>
                <a:extLst>
                  <a:ext uri="{0D108BD9-81ED-4DB2-BD59-A6C34878D82A}">
                    <a16:rowId xmlns:a16="http://schemas.microsoft.com/office/drawing/2014/main" val="2061952753"/>
                  </a:ext>
                </a:extLst>
              </a:tr>
              <a:tr h="354782">
                <a:tc>
                  <a:txBody>
                    <a:bodyPr/>
                    <a:lstStyle/>
                    <a:p>
                      <a:r>
                        <a:rPr lang="en-US" sz="1100" dirty="0"/>
                        <a:t>Communication and information exchange within the healthcare system</a:t>
                      </a:r>
                      <a:endParaRPr lang="nb-NO" sz="1100" dirty="0"/>
                    </a:p>
                  </a:txBody>
                  <a:tcPr/>
                </a:tc>
                <a:tc>
                  <a:txBody>
                    <a:bodyPr/>
                    <a:lstStyle/>
                    <a:p>
                      <a:r>
                        <a:rPr lang="en-US" sz="1100" dirty="0"/>
                        <a:t>Communication and information exchange within and across healthcare providers is satisfactory</a:t>
                      </a:r>
                      <a:endParaRPr lang="nb-NO" sz="1100" dirty="0"/>
                    </a:p>
                  </a:txBody>
                  <a:tcPr/>
                </a:tc>
                <a:extLst>
                  <a:ext uri="{0D108BD9-81ED-4DB2-BD59-A6C34878D82A}">
                    <a16:rowId xmlns:a16="http://schemas.microsoft.com/office/drawing/2014/main" val="3573730303"/>
                  </a:ext>
                </a:extLst>
              </a:tr>
              <a:tr h="308322">
                <a:tc>
                  <a:txBody>
                    <a:bodyPr/>
                    <a:lstStyle/>
                    <a:p>
                      <a:r>
                        <a:rPr lang="nb-NO" sz="1100" dirty="0" err="1"/>
                        <a:t>Coordination</a:t>
                      </a:r>
                      <a:endParaRPr lang="nb-NO" sz="1100" dirty="0"/>
                    </a:p>
                  </a:txBody>
                  <a:tcPr/>
                </a:tc>
                <a:tc>
                  <a:txBody>
                    <a:bodyPr/>
                    <a:lstStyle/>
                    <a:p>
                      <a:r>
                        <a:rPr lang="en-US" sz="1100" dirty="0"/>
                        <a:t>Services are experienced as coordinated across healthcare actors</a:t>
                      </a:r>
                      <a:endParaRPr lang="nb-NO" sz="1100" dirty="0"/>
                    </a:p>
                  </a:txBody>
                  <a:tcPr/>
                </a:tc>
                <a:extLst>
                  <a:ext uri="{0D108BD9-81ED-4DB2-BD59-A6C34878D82A}">
                    <a16:rowId xmlns:a16="http://schemas.microsoft.com/office/drawing/2014/main" val="2919478392"/>
                  </a:ext>
                </a:extLst>
              </a:tr>
              <a:tr h="308322">
                <a:tc>
                  <a:txBody>
                    <a:bodyPr/>
                    <a:lstStyle/>
                    <a:p>
                      <a:r>
                        <a:rPr lang="nb-NO" sz="1100" dirty="0" err="1"/>
                        <a:t>Planned</a:t>
                      </a:r>
                      <a:r>
                        <a:rPr lang="nb-NO" sz="1100" dirty="0"/>
                        <a:t> services</a:t>
                      </a:r>
                    </a:p>
                  </a:txBody>
                  <a:tcPr/>
                </a:tc>
                <a:tc>
                  <a:txBody>
                    <a:bodyPr/>
                    <a:lstStyle/>
                    <a:p>
                      <a:r>
                        <a:rPr lang="nb-NO" sz="1100" dirty="0"/>
                        <a:t>The service is </a:t>
                      </a:r>
                      <a:r>
                        <a:rPr lang="nb-NO" sz="1100" dirty="0" err="1"/>
                        <a:t>predictable</a:t>
                      </a:r>
                      <a:endParaRPr lang="nb-NO" sz="1100" dirty="0"/>
                    </a:p>
                  </a:txBody>
                  <a:tcPr/>
                </a:tc>
                <a:extLst>
                  <a:ext uri="{0D108BD9-81ED-4DB2-BD59-A6C34878D82A}">
                    <a16:rowId xmlns:a16="http://schemas.microsoft.com/office/drawing/2014/main" val="2246713842"/>
                  </a:ext>
                </a:extLst>
              </a:tr>
              <a:tr h="308322">
                <a:tc>
                  <a:txBody>
                    <a:bodyPr/>
                    <a:lstStyle/>
                    <a:p>
                      <a:r>
                        <a:rPr lang="nb-NO" sz="1100" dirty="0"/>
                        <a:t>Time and tempo</a:t>
                      </a:r>
                    </a:p>
                  </a:txBody>
                  <a:tcPr/>
                </a:tc>
                <a:tc>
                  <a:txBody>
                    <a:bodyPr/>
                    <a:lstStyle/>
                    <a:p>
                      <a:r>
                        <a:rPr lang="en-US" sz="1100" dirty="0"/>
                        <a:t>The service is given in a speedy manner</a:t>
                      </a:r>
                      <a:endParaRPr lang="nb-NO" sz="1100" dirty="0"/>
                    </a:p>
                  </a:txBody>
                  <a:tcPr/>
                </a:tc>
                <a:extLst>
                  <a:ext uri="{0D108BD9-81ED-4DB2-BD59-A6C34878D82A}">
                    <a16:rowId xmlns:a16="http://schemas.microsoft.com/office/drawing/2014/main" val="3695750637"/>
                  </a:ext>
                </a:extLst>
              </a:tr>
              <a:tr h="308322">
                <a:tc>
                  <a:txBody>
                    <a:bodyPr/>
                    <a:lstStyle/>
                    <a:p>
                      <a:r>
                        <a:rPr lang="en-US" sz="1100" dirty="0"/>
                        <a:t>Access and availability to services</a:t>
                      </a:r>
                      <a:endParaRPr lang="nb-NO" sz="1100" dirty="0"/>
                    </a:p>
                  </a:txBody>
                  <a:tcPr/>
                </a:tc>
                <a:tc>
                  <a:txBody>
                    <a:bodyPr/>
                    <a:lstStyle/>
                    <a:p>
                      <a:r>
                        <a:rPr lang="en-US" sz="1100" dirty="0"/>
                        <a:t>Services exist and have capacity to help the patient</a:t>
                      </a:r>
                      <a:endParaRPr lang="nb-NO" sz="1100" dirty="0"/>
                    </a:p>
                  </a:txBody>
                  <a:tcPr/>
                </a:tc>
                <a:extLst>
                  <a:ext uri="{0D108BD9-81ED-4DB2-BD59-A6C34878D82A}">
                    <a16:rowId xmlns:a16="http://schemas.microsoft.com/office/drawing/2014/main" val="477571546"/>
                  </a:ext>
                </a:extLst>
              </a:tr>
              <a:tr h="308322">
                <a:tc>
                  <a:txBody>
                    <a:bodyPr/>
                    <a:lstStyle/>
                    <a:p>
                      <a:r>
                        <a:rPr lang="nb-NO" sz="1100" dirty="0"/>
                        <a:t>One </a:t>
                      </a:r>
                      <a:r>
                        <a:rPr lang="nb-NO" sz="1100" dirty="0" err="1"/>
                        <a:t>contact</a:t>
                      </a:r>
                      <a:r>
                        <a:rPr lang="nb-NO" sz="1100" dirty="0"/>
                        <a:t> </a:t>
                      </a:r>
                      <a:r>
                        <a:rPr lang="nb-NO" sz="1100" dirty="0" err="1"/>
                        <a:t>point</a:t>
                      </a:r>
                      <a:endParaRPr lang="nb-NO" sz="1100" dirty="0"/>
                    </a:p>
                  </a:txBody>
                  <a:tcPr/>
                </a:tc>
                <a:tc>
                  <a:txBody>
                    <a:bodyPr/>
                    <a:lstStyle/>
                    <a:p>
                      <a:r>
                        <a:rPr lang="en-US" sz="1100" dirty="0"/>
                        <a:t>Services provide patients with one contact point</a:t>
                      </a:r>
                      <a:endParaRPr lang="nb-NO" sz="1100" dirty="0"/>
                    </a:p>
                  </a:txBody>
                  <a:tcPr/>
                </a:tc>
                <a:extLst>
                  <a:ext uri="{0D108BD9-81ED-4DB2-BD59-A6C34878D82A}">
                    <a16:rowId xmlns:a16="http://schemas.microsoft.com/office/drawing/2014/main" val="1338477812"/>
                  </a:ext>
                </a:extLst>
              </a:tr>
            </a:tbl>
          </a:graphicData>
        </a:graphic>
      </p:graphicFrame>
    </p:spTree>
    <p:extLst>
      <p:ext uri="{BB962C8B-B14F-4D97-AF65-F5344CB8AC3E}">
        <p14:creationId xmlns:p14="http://schemas.microsoft.com/office/powerpoint/2010/main" val="219189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C05BE5-5F5C-B04D-F909-52804C2E259A}"/>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5672456-4A19-506B-713F-CE43DA58F2B6}"/>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More information</a:t>
            </a:r>
            <a:endParaRPr kumimoji="0" lang="nb-NO"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4">
            <a:extLst>
              <a:ext uri="{FF2B5EF4-FFF2-40B4-BE49-F238E27FC236}">
                <a16:creationId xmlns:a16="http://schemas.microsoft.com/office/drawing/2014/main" id="{09AF068F-1D2C-6E1B-6AA2-C546CD5E6C8B}"/>
              </a:ext>
            </a:extLst>
          </p:cNvPr>
          <p:cNvSpPr txBox="1">
            <a:spLocks noGrp="1" noRot="1" noMove="1" noResize="1" noEditPoints="1" noAdjustHandles="1" noChangeArrowheads="1" noChangeShapeType="1"/>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Relevant publications</a:t>
            </a:r>
          </a:p>
          <a:p>
            <a:r>
              <a:rPr lang="fr-FR" sz="2400" dirty="0"/>
              <a:t>Summary/Key takeaways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green text on a black background&#10;&#10;AI-generated content may be incorrect.">
            <a:extLst>
              <a:ext uri="{FF2B5EF4-FFF2-40B4-BE49-F238E27FC236}">
                <a16:creationId xmlns:a16="http://schemas.microsoft.com/office/drawing/2014/main" id="{326C414F-33A7-31FD-0665-D4414EFB0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593969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CB0F-BAF5-EAF3-886B-C57EB42A4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C8E1A-7B55-A5BA-BD77-690FACB1F0C8}"/>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GB" dirty="0"/>
              <a:t>Relevant publications</a:t>
            </a:r>
            <a:endParaRPr kumimoji="0" lang="nb-NO"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369E5DA1-53E4-0DD8-22E5-00129EDF23FD}"/>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Our application of the method is described in detail in: </a:t>
            </a:r>
          </a:p>
          <a:p>
            <a:pPr marL="457200" lvl="1" indent="0">
              <a:buNone/>
            </a:pPr>
            <a:r>
              <a:rPr lang="en-US" sz="2800" dirty="0"/>
              <a:t>Halvorsrud R, Melby L, Gjermestad K, Bogale B, Ledel Solem IK. “I Became the Messenger Between the Hospitals”: A Study on the Journeys of People With Cancer Using the Critical Incident Technique. Health Expectations 2025;28:e70211. </a:t>
            </a:r>
            <a:r>
              <a:rPr lang="en-US" sz="2800" dirty="0">
                <a:hlinkClick r:id="rId2"/>
              </a:rPr>
              <a:t>https://doi.org/10.1111/hex.70211</a:t>
            </a:r>
            <a:endParaRPr lang="en-GB" sz="2800" dirty="0"/>
          </a:p>
          <a:p>
            <a:pPr marL="457200" lvl="1" indent="0">
              <a:buNone/>
            </a:pPr>
            <a:endParaRPr lang="en-GB" sz="2800" dirty="0"/>
          </a:p>
          <a:p>
            <a:r>
              <a:rPr lang="en-GB" dirty="0"/>
              <a:t>More information can be found on: </a:t>
            </a:r>
            <a:r>
              <a:rPr lang="en-GB" dirty="0">
                <a:hlinkClick r:id="rId3"/>
              </a:rPr>
              <a:t>https://cjml.no/health/</a:t>
            </a:r>
            <a:r>
              <a:rPr lang="en-GB" dirty="0"/>
              <a:t> </a:t>
            </a:r>
            <a:endParaRPr lang="en-US"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62287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50D4E-71E7-3300-8163-2349D553B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AE8D27-6A5B-7A31-45B6-B301A99684C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fr-FR" dirty="0"/>
              <a:t>Summary/Key takeaways</a:t>
            </a:r>
            <a:endParaRPr kumimoji="0" lang="nb-NO" sz="4400" b="0" i="0" u="none" strike="noStrike" kern="1200" cap="none" spc="0" normalizeH="0" baseline="0" noProof="0" dirty="0">
              <a:ln>
                <a:noFill/>
              </a:ln>
              <a:effectLst/>
              <a:uLnTx/>
              <a:uFillTx/>
              <a:latin typeface="Calibri Light" panose="020F0302020204030204"/>
              <a:ea typeface="+mj-ea"/>
              <a:cs typeface="+mj-cs"/>
            </a:endParaRPr>
          </a:p>
        </p:txBody>
      </p:sp>
      <p:sp>
        <p:nvSpPr>
          <p:cNvPr id="3" name="Content Placeholder 2">
            <a:extLst>
              <a:ext uri="{FF2B5EF4-FFF2-40B4-BE49-F238E27FC236}">
                <a16:creationId xmlns:a16="http://schemas.microsoft.com/office/drawing/2014/main" id="{975F1D02-D30D-4EA0-1FE0-2ECFC958F4A2}"/>
              </a:ext>
            </a:extLst>
          </p:cNvPr>
          <p:cNvSpPr txBox="1">
            <a:spLocks/>
          </p:cNvSpPr>
          <p:nvPr/>
        </p:nvSpPr>
        <p:spPr>
          <a:xfrm>
            <a:off x="838200" y="1414329"/>
            <a:ext cx="10515600" cy="476263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en-US" sz="2600" b="1" dirty="0"/>
              <a:t> </a:t>
            </a:r>
            <a:r>
              <a:rPr lang="en-US" sz="2600" dirty="0"/>
              <a:t>CIT is a suitable method to </a:t>
            </a:r>
            <a:r>
              <a:rPr lang="en-US" sz="2600" b="1" dirty="0"/>
              <a:t>capture impactful real-life events </a:t>
            </a:r>
            <a:r>
              <a:rPr lang="en-US" sz="2600" dirty="0"/>
              <a:t>in health service contexts</a:t>
            </a:r>
          </a:p>
          <a:p>
            <a:pPr marL="0" lvl="0" indent="0" eaLnBrk="0" fontAlgn="base" hangingPunct="0">
              <a:lnSpc>
                <a:spcPct val="100000"/>
              </a:lnSpc>
              <a:spcBef>
                <a:spcPct val="0"/>
              </a:spcBef>
              <a:spcAft>
                <a:spcPct val="0"/>
              </a:spcAft>
              <a:buFontTx/>
              <a:buChar char="•"/>
            </a:pPr>
            <a:r>
              <a:rPr lang="nb-NO" altLang="nb-NO" sz="2600" dirty="0"/>
              <a:t> </a:t>
            </a:r>
            <a:r>
              <a:rPr lang="en-US" sz="2600" dirty="0"/>
              <a:t>Enables identification of </a:t>
            </a:r>
            <a:r>
              <a:rPr lang="en-US" sz="2600" b="1" dirty="0"/>
              <a:t>specific, emotionally salient episodes</a:t>
            </a:r>
            <a:r>
              <a:rPr lang="en-US" sz="2600" dirty="0"/>
              <a:t>, rather than general impressions or satisfaction</a:t>
            </a:r>
          </a:p>
          <a:p>
            <a:pPr marL="0" lvl="0" indent="0" eaLnBrk="0" fontAlgn="base" hangingPunct="0">
              <a:lnSpc>
                <a:spcPct val="100000"/>
              </a:lnSpc>
              <a:spcBef>
                <a:spcPct val="0"/>
              </a:spcBef>
              <a:spcAft>
                <a:spcPct val="0"/>
              </a:spcAft>
              <a:buFontTx/>
              <a:buChar char="•"/>
            </a:pPr>
            <a:r>
              <a:rPr lang="en-US" sz="2600" b="1" dirty="0"/>
              <a:t> 187 critical incidents </a:t>
            </a:r>
            <a:r>
              <a:rPr lang="en-US" sz="2600" dirty="0"/>
              <a:t>were identified</a:t>
            </a:r>
          </a:p>
          <a:p>
            <a:pPr marL="0" lvl="0" indent="0" eaLnBrk="0" fontAlgn="base" hangingPunct="0">
              <a:lnSpc>
                <a:spcPct val="100000"/>
              </a:lnSpc>
              <a:spcBef>
                <a:spcPct val="0"/>
              </a:spcBef>
              <a:spcAft>
                <a:spcPct val="0"/>
              </a:spcAft>
              <a:buFontTx/>
              <a:buChar char="•"/>
            </a:pPr>
            <a:r>
              <a:rPr lang="en-US" sz="2600" dirty="0"/>
              <a:t> </a:t>
            </a:r>
            <a:r>
              <a:rPr lang="en-US" sz="2600" b="1" dirty="0"/>
              <a:t>More negative </a:t>
            </a:r>
            <a:r>
              <a:rPr lang="en-US" sz="2600" dirty="0"/>
              <a:t>(n=106) than positive (n=81) incidents</a:t>
            </a:r>
          </a:p>
          <a:p>
            <a:pPr marL="0" lvl="0" indent="0" eaLnBrk="0" fontAlgn="base" hangingPunct="0">
              <a:lnSpc>
                <a:spcPct val="100000"/>
              </a:lnSpc>
              <a:spcBef>
                <a:spcPct val="0"/>
              </a:spcBef>
              <a:spcAft>
                <a:spcPct val="0"/>
              </a:spcAft>
              <a:buFontTx/>
              <a:buChar char="•"/>
            </a:pPr>
            <a:r>
              <a:rPr lang="en-US" sz="2600" dirty="0"/>
              <a:t> The </a:t>
            </a:r>
            <a:r>
              <a:rPr lang="en-US" sz="2600" b="1" dirty="0"/>
              <a:t>negative incidents were more detailed </a:t>
            </a:r>
            <a:r>
              <a:rPr lang="en-US" sz="2600" dirty="0"/>
              <a:t>than the positive ones</a:t>
            </a:r>
          </a:p>
          <a:p>
            <a:pPr marL="0" lvl="0" indent="0" eaLnBrk="0" fontAlgn="base" hangingPunct="0">
              <a:lnSpc>
                <a:spcPct val="100000"/>
              </a:lnSpc>
              <a:spcBef>
                <a:spcPct val="0"/>
              </a:spcBef>
              <a:spcAft>
                <a:spcPct val="0"/>
              </a:spcAft>
              <a:buFontTx/>
              <a:buChar char="•"/>
            </a:pPr>
            <a:r>
              <a:rPr lang="en-US" sz="2600" dirty="0"/>
              <a:t> Incidents found in interviews were longer, while incidents found in questionnaires were shorter</a:t>
            </a:r>
          </a:p>
          <a:p>
            <a:pPr marL="0" lvl="0" indent="0" eaLnBrk="0" fontAlgn="base" hangingPunct="0">
              <a:lnSpc>
                <a:spcPct val="100000"/>
              </a:lnSpc>
              <a:spcBef>
                <a:spcPct val="0"/>
              </a:spcBef>
              <a:spcAft>
                <a:spcPct val="0"/>
              </a:spcAft>
              <a:buFontTx/>
              <a:buChar char="•"/>
            </a:pPr>
            <a:r>
              <a:rPr lang="en-US" sz="2600" dirty="0"/>
              <a:t> </a:t>
            </a:r>
            <a:r>
              <a:rPr lang="en-US" sz="2600" b="1" dirty="0"/>
              <a:t>Clinical empathy is crucial </a:t>
            </a:r>
            <a:r>
              <a:rPr lang="en-US" sz="2600" dirty="0"/>
              <a:t>when delivering traumatic content such as cancer diagnosis</a:t>
            </a:r>
          </a:p>
          <a:p>
            <a:pPr marL="0" lvl="0" indent="0" eaLnBrk="0" fontAlgn="base" hangingPunct="0">
              <a:lnSpc>
                <a:spcPct val="100000"/>
              </a:lnSpc>
              <a:spcBef>
                <a:spcPct val="0"/>
              </a:spcBef>
              <a:spcAft>
                <a:spcPct val="0"/>
              </a:spcAft>
              <a:buFontTx/>
              <a:buChar char="•"/>
            </a:pPr>
            <a:r>
              <a:rPr lang="en-US" sz="2600" dirty="0"/>
              <a:t> </a:t>
            </a:r>
            <a:r>
              <a:rPr lang="en-US" sz="2600" b="1" dirty="0"/>
              <a:t>Safeguards</a:t>
            </a:r>
            <a:r>
              <a:rPr lang="en-US" sz="2600" dirty="0"/>
              <a:t> are necessary to </a:t>
            </a:r>
            <a:r>
              <a:rPr lang="en-US" sz="2600" b="1" dirty="0"/>
              <a:t>prevent patient diagnoses from accidental or premature disclosure</a:t>
            </a:r>
            <a:r>
              <a:rPr lang="en-US" sz="2600" dirty="0"/>
              <a:t> through health portals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50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2" y="1453943"/>
            <a:ext cx="4641570"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About the case study</a:t>
            </a:r>
          </a:p>
          <a:p>
            <a:r>
              <a:rPr lang="en-GB" sz="2000" dirty="0"/>
              <a:t>Applying </a:t>
            </a:r>
            <a:r>
              <a:rPr lang="en-GB" sz="2000" dirty="0" err="1"/>
              <a:t>CiT</a:t>
            </a:r>
            <a:r>
              <a:rPr lang="en-GB" sz="2000" dirty="0"/>
              <a:t> in the cancer patient journey: results and visualizations</a:t>
            </a:r>
            <a:endParaRPr lang="nb-NO" sz="2000" dirty="0"/>
          </a:p>
          <a:p>
            <a:r>
              <a:rPr lang="en-GB" sz="2000" dirty="0"/>
              <a:t>More information</a:t>
            </a:r>
          </a:p>
          <a:p>
            <a:pPr lvl="1"/>
            <a:r>
              <a:rPr lang="en-GB" sz="1600" dirty="0"/>
              <a:t>publications</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353800" y="630544"/>
            <a:ext cx="413093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About</a:t>
            </a:r>
            <a:endParaRPr lang="nb-NO" sz="4000" b="0" dirty="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6353799" y="1453943"/>
            <a:ext cx="5175055"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This document is part of the Pathway Toolbox </a:t>
            </a:r>
            <a:r>
              <a:rPr lang="en-GB" sz="2000" dirty="0">
                <a:hlinkClick r:id="rId5"/>
              </a:rPr>
              <a:t>www.cjml.no/health</a:t>
            </a:r>
            <a:endParaRPr lang="en-GB" sz="2000" dirty="0"/>
          </a:p>
          <a:p>
            <a:pPr marL="0" indent="0">
              <a:buNone/>
            </a:pPr>
            <a:r>
              <a:rPr lang="en-GB" sz="2000" dirty="0"/>
              <a:t>Developed within the Pathway research project (2021–2025) </a:t>
            </a:r>
          </a:p>
          <a:p>
            <a:pPr marL="0" indent="0">
              <a:buNone/>
            </a:pPr>
            <a:r>
              <a:rPr lang="en-GB" sz="2000" b="1" dirty="0"/>
              <a:t>Project partners: </a:t>
            </a:r>
          </a:p>
          <a:p>
            <a:pPr marL="0" indent="0">
              <a:lnSpc>
                <a:spcPct val="100000"/>
              </a:lnSpc>
              <a:spcBef>
                <a:spcPts val="200"/>
              </a:spcBef>
              <a:buNone/>
            </a:pPr>
            <a:r>
              <a:rPr lang="en-GB" sz="2000" dirty="0"/>
              <a:t>SINTEF Digital, Norway</a:t>
            </a:r>
          </a:p>
          <a:p>
            <a:pPr marL="0" indent="0">
              <a:lnSpc>
                <a:spcPct val="100000"/>
              </a:lnSpc>
              <a:spcBef>
                <a:spcPts val="200"/>
              </a:spcBef>
              <a:buNone/>
            </a:pPr>
            <a:r>
              <a:rPr lang="en-GB" sz="2000" dirty="0"/>
              <a:t>University of Oslo, Norway</a:t>
            </a:r>
          </a:p>
          <a:p>
            <a:pPr marL="0" indent="0">
              <a:lnSpc>
                <a:spcPct val="100000"/>
              </a:lnSpc>
              <a:spcBef>
                <a:spcPts val="200"/>
              </a:spcBef>
              <a:buNone/>
            </a:pPr>
            <a:r>
              <a:rPr lang="en-GB" sz="2000" dirty="0"/>
              <a:t>Aalto University, Finland</a:t>
            </a:r>
          </a:p>
          <a:p>
            <a:pPr marL="0" indent="0">
              <a:buNone/>
            </a:pPr>
            <a:endParaRPr lang="en-GB" sz="2000" dirty="0"/>
          </a:p>
          <a:p>
            <a:pPr marL="0" indent="0">
              <a:buNone/>
            </a:pPr>
            <a:r>
              <a:rPr lang="en-GB" sz="2000" b="1" dirty="0"/>
              <a:t>Funded by:</a:t>
            </a:r>
          </a:p>
          <a:p>
            <a:pPr marL="0" indent="0">
              <a:buNone/>
            </a:pPr>
            <a:r>
              <a:rPr lang="en-GB" sz="2000" dirty="0"/>
              <a:t>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dirty="0"/>
              <a:t>Content</a:t>
            </a:r>
            <a:endParaRPr lang="nb-NO" sz="4000" b="0" dirty="0"/>
          </a:p>
        </p:txBody>
      </p:sp>
      <p:sp>
        <p:nvSpPr>
          <p:cNvPr id="27" name="Rectangle 26">
            <a:extLst>
              <a:ext uri="{FF2B5EF4-FFF2-40B4-BE49-F238E27FC236}">
                <a16:creationId xmlns:a16="http://schemas.microsoft.com/office/drawing/2014/main" id="{1925D740-42FD-EF1F-D1FE-A03319828A8C}"/>
              </a:ext>
            </a:extLst>
          </p:cNvPr>
          <p:cNvSpPr/>
          <p:nvPr/>
        </p:nvSpPr>
        <p:spPr>
          <a:xfrm>
            <a:off x="5754504" y="0"/>
            <a:ext cx="107913"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750" y="5848652"/>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dirty="0"/>
              <a:t>About the case study</a:t>
            </a:r>
            <a:endParaRPr lang="nb-NO" sz="4800" dirty="0"/>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About the case study</a:t>
            </a:r>
            <a:endParaRPr lang="nb-NO" dirty="0"/>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Aim: Using CIT to collect positive and negative critical incidents </a:t>
            </a:r>
            <a:r>
              <a:rPr lang="nb-NO" dirty="0"/>
              <a:t>in cancer </a:t>
            </a:r>
            <a:r>
              <a:rPr lang="en-US" dirty="0"/>
              <a:t>patients</a:t>
            </a:r>
            <a:r>
              <a:rPr lang="nb-NO" dirty="0"/>
              <a:t>’ </a:t>
            </a:r>
            <a:r>
              <a:rPr lang="en-US" dirty="0"/>
              <a:t>journeys</a:t>
            </a:r>
            <a:endParaRPr lang="en-GB" dirty="0"/>
          </a:p>
          <a:p>
            <a:pPr lvl="1"/>
            <a:r>
              <a:rPr lang="en-GB" dirty="0"/>
              <a:t>41 participants; 28 cancer patients and 13 next-of-kins</a:t>
            </a:r>
          </a:p>
          <a:p>
            <a:pPr lvl="1"/>
            <a:r>
              <a:rPr lang="en-GB" dirty="0"/>
              <a:t>When: 2022-2023</a:t>
            </a:r>
          </a:p>
          <a:p>
            <a:endParaRPr lang="en-GB" dirty="0"/>
          </a:p>
          <a:p>
            <a:r>
              <a:rPr lang="en-GB" dirty="0"/>
              <a:t>Researchers involved</a:t>
            </a:r>
          </a:p>
          <a:p>
            <a:pPr lvl="1"/>
            <a:r>
              <a:rPr lang="en-GB" dirty="0"/>
              <a:t>Ingrid K. Ledel Solem, SINTEF Digital</a:t>
            </a:r>
          </a:p>
          <a:p>
            <a:pPr lvl="1"/>
            <a:r>
              <a:rPr lang="en-GB" dirty="0"/>
              <a:t>Line Melby, SINTEF Digital</a:t>
            </a:r>
          </a:p>
          <a:p>
            <a:pPr lvl="1"/>
            <a:r>
              <a:rPr lang="en-GB" dirty="0"/>
              <a:t>Kristine Gjermestad, SINTEF Digital</a:t>
            </a:r>
          </a:p>
          <a:p>
            <a:pPr lvl="1"/>
            <a:r>
              <a:rPr lang="en-GB" dirty="0"/>
              <a:t>Ragnhild Halvorsrud, SINTEF Digital</a:t>
            </a:r>
          </a:p>
          <a:p>
            <a:endParaRPr lang="en-GB" dirty="0"/>
          </a:p>
          <a:p>
            <a:r>
              <a:rPr lang="en-GB" dirty="0"/>
              <a:t>Methods</a:t>
            </a:r>
          </a:p>
          <a:p>
            <a:pPr lvl="1"/>
            <a:r>
              <a:rPr lang="en-GB" dirty="0"/>
              <a:t>Framework: the critical incident technique</a:t>
            </a:r>
          </a:p>
          <a:p>
            <a:pPr lvl="1"/>
            <a:r>
              <a:rPr lang="en-GB" dirty="0"/>
              <a:t>Data collection: applying </a:t>
            </a:r>
            <a:r>
              <a:rPr lang="en-GB" dirty="0" err="1"/>
              <a:t>CiT</a:t>
            </a:r>
            <a:r>
              <a:rPr lang="en-GB" dirty="0"/>
              <a:t> in online workshops (n=3), interviews (n=6) and questionnaires</a:t>
            </a:r>
          </a:p>
          <a:p>
            <a:pPr lvl="1"/>
            <a:r>
              <a:rPr lang="en-GB" dirty="0"/>
              <a:t>Data analysis: deductive quantitative approach + inductive content analysis</a:t>
            </a:r>
          </a:p>
          <a:p>
            <a:pPr marL="0" indent="0">
              <a:buNone/>
            </a:pPr>
            <a:endParaRPr lang="en-GB"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Collecting critical incidents: Data collection methods</a:t>
            </a:r>
            <a:endParaRPr lang="nb-NO" dirty="0"/>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730240"/>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en-US" altLang="nb-NO" sz="2400" dirty="0"/>
              <a:t> Three complementary data collection methods were used the gather critical incidents:</a:t>
            </a:r>
          </a:p>
          <a:p>
            <a:pPr marL="457200" lvl="1" indent="0" eaLnBrk="0" fontAlgn="base" hangingPunct="0">
              <a:lnSpc>
                <a:spcPct val="100000"/>
              </a:lnSpc>
              <a:spcBef>
                <a:spcPct val="0"/>
              </a:spcBef>
              <a:spcAft>
                <a:spcPct val="0"/>
              </a:spcAft>
              <a:buFontTx/>
              <a:buChar char="•"/>
            </a:pPr>
            <a:r>
              <a:rPr lang="en-US" altLang="nb-NO" sz="2000" dirty="0"/>
              <a:t> Digital workshops with patients and next-of-kin (n=3)</a:t>
            </a:r>
          </a:p>
          <a:p>
            <a:pPr marL="457200" lvl="1" indent="0" eaLnBrk="0" fontAlgn="base" hangingPunct="0">
              <a:lnSpc>
                <a:spcPct val="100000"/>
              </a:lnSpc>
              <a:spcBef>
                <a:spcPct val="0"/>
              </a:spcBef>
              <a:spcAft>
                <a:spcPct val="0"/>
              </a:spcAft>
              <a:buFontTx/>
              <a:buChar char="•"/>
            </a:pPr>
            <a:r>
              <a:rPr lang="en-US" altLang="nb-NO" sz="2000" dirty="0"/>
              <a:t> Supplementary questionnaire to participants included in the workshops, providing background questions and the same trigger questions</a:t>
            </a:r>
          </a:p>
          <a:p>
            <a:pPr marL="457200" lvl="1" indent="0" eaLnBrk="0" fontAlgn="base" hangingPunct="0">
              <a:lnSpc>
                <a:spcPct val="100000"/>
              </a:lnSpc>
              <a:spcBef>
                <a:spcPct val="0"/>
              </a:spcBef>
              <a:spcAft>
                <a:spcPct val="0"/>
              </a:spcAft>
              <a:buFontTx/>
              <a:buChar char="•"/>
            </a:pPr>
            <a:r>
              <a:rPr lang="en-US" altLang="nb-NO" sz="2000" dirty="0"/>
              <a:t> Individual interviews with patients (n=6)</a:t>
            </a:r>
          </a:p>
          <a:p>
            <a:pPr marL="0" indent="0" eaLnBrk="0" fontAlgn="base" hangingPunct="0">
              <a:lnSpc>
                <a:spcPct val="100000"/>
              </a:lnSpc>
              <a:spcBef>
                <a:spcPct val="0"/>
              </a:spcBef>
              <a:spcAft>
                <a:spcPct val="0"/>
              </a:spcAft>
              <a:buFontTx/>
              <a:buChar char="•"/>
            </a:pPr>
            <a:r>
              <a:rPr lang="en-US" altLang="nb-NO" sz="2400" dirty="0"/>
              <a:t>All methods aimed to capture real, specific incidents related to communication, information, and coordination</a:t>
            </a:r>
          </a:p>
          <a:p>
            <a:pPr marL="0" indent="0" eaLnBrk="0" fontAlgn="base" hangingPunct="0">
              <a:lnSpc>
                <a:spcPct val="100000"/>
              </a:lnSpc>
              <a:spcBef>
                <a:spcPct val="0"/>
              </a:spcBef>
              <a:spcAft>
                <a:spcPct val="0"/>
              </a:spcAft>
              <a:buFontTx/>
              <a:buChar char="•"/>
            </a:pPr>
            <a:r>
              <a:rPr lang="en-US" altLang="nb-NO" sz="2400" dirty="0"/>
              <a:t> Using multiple formats allowed us to compare and enrich the insights</a:t>
            </a:r>
            <a:endParaRPr lang="nb-NO" altLang="nb-NO" sz="2400" dirty="0"/>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501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5F39-098A-4898-3AC5-850D7D2C1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9B948-C0D6-CEF9-5C63-F4496146390A}"/>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accent6">
                    <a:lumMod val="50000"/>
                  </a:schemeClr>
                </a:solidFill>
              </a:rPr>
              <a:t>Workshop structure and flow</a:t>
            </a:r>
            <a:endParaRPr lang="nb-NO" dirty="0"/>
          </a:p>
        </p:txBody>
      </p:sp>
      <p:sp>
        <p:nvSpPr>
          <p:cNvPr id="3" name="Content Placeholder 2">
            <a:extLst>
              <a:ext uri="{FF2B5EF4-FFF2-40B4-BE49-F238E27FC236}">
                <a16:creationId xmlns:a16="http://schemas.microsoft.com/office/drawing/2014/main" id="{6E22AA7E-DB06-9D61-F8F5-03C09CA757B2}"/>
              </a:ext>
            </a:extLst>
          </p:cNvPr>
          <p:cNvSpPr txBox="1">
            <a:spLocks/>
          </p:cNvSpPr>
          <p:nvPr/>
        </p:nvSpPr>
        <p:spPr>
          <a:xfrm>
            <a:off x="838200" y="1414329"/>
            <a:ext cx="10515600" cy="47626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0" fontAlgn="base" hangingPunct="0">
              <a:lnSpc>
                <a:spcPct val="100000"/>
              </a:lnSpc>
              <a:spcBef>
                <a:spcPct val="0"/>
              </a:spcBef>
              <a:spcAft>
                <a:spcPct val="0"/>
              </a:spcAft>
              <a:buFontTx/>
              <a:buChar char="•"/>
            </a:pPr>
            <a:r>
              <a:rPr lang="nb-NO" altLang="nb-NO" sz="2400" dirty="0"/>
              <a:t> </a:t>
            </a:r>
            <a:r>
              <a:rPr lang="en-US" sz="2400" dirty="0"/>
              <a:t>The main data source was a series of three structured online workshops</a:t>
            </a:r>
          </a:p>
          <a:p>
            <a:pPr marL="0" lvl="0" indent="0" eaLnBrk="0" fontAlgn="base" hangingPunct="0">
              <a:lnSpc>
                <a:spcPct val="100000"/>
              </a:lnSpc>
              <a:spcBef>
                <a:spcPct val="0"/>
              </a:spcBef>
              <a:spcAft>
                <a:spcPct val="0"/>
              </a:spcAft>
              <a:buFontTx/>
              <a:buChar char="•"/>
            </a:pPr>
            <a:r>
              <a:rPr lang="en-US" sz="2400" dirty="0"/>
              <a:t> Each workshop included:</a:t>
            </a:r>
          </a:p>
          <a:p>
            <a:pPr marL="457200" lvl="1" indent="0" eaLnBrk="0" fontAlgn="base" hangingPunct="0">
              <a:lnSpc>
                <a:spcPct val="100000"/>
              </a:lnSpc>
              <a:spcBef>
                <a:spcPct val="0"/>
              </a:spcBef>
              <a:spcAft>
                <a:spcPct val="0"/>
              </a:spcAft>
              <a:buFontTx/>
              <a:buChar char="•"/>
            </a:pPr>
            <a:r>
              <a:rPr lang="en-US" altLang="nb-NO" sz="2000" dirty="0"/>
              <a:t>Plenary introduction and warm-up</a:t>
            </a:r>
          </a:p>
          <a:p>
            <a:pPr marL="457200" lvl="1" indent="0" eaLnBrk="0" fontAlgn="base" hangingPunct="0">
              <a:lnSpc>
                <a:spcPct val="100000"/>
              </a:lnSpc>
              <a:spcBef>
                <a:spcPct val="0"/>
              </a:spcBef>
              <a:spcAft>
                <a:spcPct val="0"/>
              </a:spcAft>
              <a:buFontTx/>
              <a:buChar char="•"/>
            </a:pPr>
            <a:r>
              <a:rPr lang="en-US" altLang="nb-NO" sz="2000" dirty="0"/>
              <a:t>Breakout sessions to share critical incidents</a:t>
            </a:r>
          </a:p>
          <a:p>
            <a:pPr marL="457200" lvl="1" indent="0" eaLnBrk="0" fontAlgn="base" hangingPunct="0">
              <a:lnSpc>
                <a:spcPct val="100000"/>
              </a:lnSpc>
              <a:spcBef>
                <a:spcPct val="0"/>
              </a:spcBef>
              <a:spcAft>
                <a:spcPct val="0"/>
              </a:spcAft>
              <a:buFontTx/>
              <a:buChar char="•"/>
            </a:pPr>
            <a:r>
              <a:rPr lang="en-US" altLang="nb-NO" sz="2000" dirty="0"/>
              <a:t>Plenary feedback and thematic discussions</a:t>
            </a:r>
          </a:p>
          <a:p>
            <a:pPr marL="0" indent="0" eaLnBrk="0" fontAlgn="base" hangingPunct="0">
              <a:lnSpc>
                <a:spcPct val="100000"/>
              </a:lnSpc>
              <a:spcBef>
                <a:spcPct val="0"/>
              </a:spcBef>
              <a:spcAft>
                <a:spcPct val="0"/>
              </a:spcAft>
              <a:buFontTx/>
              <a:buChar char="•"/>
            </a:pPr>
            <a:r>
              <a:rPr lang="en-US" altLang="nb-NO" sz="2400" dirty="0"/>
              <a:t> Participants reflected on both positive and negative incidents</a:t>
            </a:r>
          </a:p>
          <a:p>
            <a:pPr marL="0" indent="0" eaLnBrk="0" fontAlgn="base" hangingPunct="0">
              <a:lnSpc>
                <a:spcPct val="100000"/>
              </a:lnSpc>
              <a:spcBef>
                <a:spcPct val="0"/>
              </a:spcBef>
              <a:spcAft>
                <a:spcPct val="0"/>
              </a:spcAft>
              <a:buFontTx/>
              <a:buChar char="•"/>
            </a:pPr>
            <a:r>
              <a:rPr lang="en-US" altLang="nb-NO" sz="2400" dirty="0"/>
              <a:t> The structure enabled open sharing, peer validation and iteration</a:t>
            </a:r>
            <a:endParaRPr lang="nb-NO" altLang="nb-NO" sz="2400" dirty="0"/>
          </a:p>
        </p:txBody>
      </p:sp>
      <p:pic>
        <p:nvPicPr>
          <p:cNvPr id="4" name="Bilde 3" descr="Et bilde som inneholder tekst, diagram, Font, plan&#10;&#10;KI-generert innhold kan være feil.">
            <a:extLst>
              <a:ext uri="{FF2B5EF4-FFF2-40B4-BE49-F238E27FC236}">
                <a16:creationId xmlns:a16="http://schemas.microsoft.com/office/drawing/2014/main" id="{90037C22-7B8A-EE23-23C9-12B87F987C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280209"/>
            <a:ext cx="10515601" cy="2577295"/>
          </a:xfrm>
          <a:prstGeom prst="rect">
            <a:avLst/>
          </a:prstGeom>
        </p:spPr>
      </p:pic>
    </p:spTree>
    <p:extLst>
      <p:ext uri="{BB962C8B-B14F-4D97-AF65-F5344CB8AC3E}">
        <p14:creationId xmlns:p14="http://schemas.microsoft.com/office/powerpoint/2010/main" val="1087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C2354F-6A99-8E68-540E-64038EC6A054}"/>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63A5FD41-FF3A-95E4-3C1C-AC8DEC418A7C}"/>
              </a:ext>
            </a:extLst>
          </p:cNvPr>
          <p:cNvSpPr txBox="1">
            <a:spLocks/>
          </p:cNvSpPr>
          <p:nvPr/>
        </p:nvSpPr>
        <p:spPr>
          <a:xfrm>
            <a:off x="908493" y="2169099"/>
            <a:ext cx="6915150" cy="9004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Calibri Light" panose="020F0302020204030204"/>
                <a:ea typeface="+mj-ea"/>
                <a:cs typeface="+mj-cs"/>
              </a:rPr>
              <a:t>Results and visualizations  </a:t>
            </a:r>
            <a:endParaRPr kumimoji="0" lang="nb-NO" sz="4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4" name="Picture 3" descr="A green text on a black background&#10;&#10;AI-generated content may be incorrect.">
            <a:extLst>
              <a:ext uri="{FF2B5EF4-FFF2-40B4-BE49-F238E27FC236}">
                <a16:creationId xmlns:a16="http://schemas.microsoft.com/office/drawing/2014/main" id="{B73B8CBB-AA53-BCE3-0CBD-D7C4E2243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
        <p:nvSpPr>
          <p:cNvPr id="5" name="Content Placeholder 4">
            <a:extLst>
              <a:ext uri="{FF2B5EF4-FFF2-40B4-BE49-F238E27FC236}">
                <a16:creationId xmlns:a16="http://schemas.microsoft.com/office/drawing/2014/main" id="{4462F7E7-59A8-9DFE-8C37-BA5C7F96F1C5}"/>
              </a:ext>
            </a:extLst>
          </p:cNvPr>
          <p:cNvSpPr txBox="1">
            <a:spLocks/>
          </p:cNvSpPr>
          <p:nvPr/>
        </p:nvSpPr>
        <p:spPr>
          <a:xfrm>
            <a:off x="1006120" y="2976650"/>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Examples </a:t>
            </a:r>
            <a:r>
              <a:rPr lang="en-GB" sz="2400" dirty="0">
                <a:solidFill>
                  <a:prstClr val="black"/>
                </a:solidFill>
              </a:rPr>
              <a:t>of </a:t>
            </a:r>
            <a:r>
              <a:rPr lang="en-GB" sz="2400" dirty="0"/>
              <a:t>critical </a:t>
            </a:r>
            <a:r>
              <a:rPr lang="en-GB" sz="2400" dirty="0">
                <a:solidFill>
                  <a:prstClr val="black"/>
                </a:solidFill>
              </a:rPr>
              <a:t>incidents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processing and extraction of incidents</a:t>
            </a:r>
          </a:p>
          <a:p>
            <a:pPr lvl="0">
              <a:defRPr/>
            </a:pPr>
            <a:r>
              <a:rPr lang="nb-NO" sz="2400" dirty="0"/>
              <a:t>The </a:t>
            </a:r>
            <a:r>
              <a:rPr lang="nb-NO" sz="2400" dirty="0" err="1"/>
              <a:t>patient</a:t>
            </a:r>
            <a:r>
              <a:rPr lang="nb-NO" sz="2400" dirty="0"/>
              <a:t> as </a:t>
            </a:r>
            <a:r>
              <a:rPr lang="nb-NO" sz="2400" dirty="0" err="1"/>
              <a:t>messenger</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Results from the deductive quantitative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Results from the inductive qualitative analysis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05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E383-49BF-464D-0EE7-E6674005021F}"/>
            </a:ext>
          </a:extLst>
        </p:cNvPr>
        <p:cNvGrpSpPr/>
        <p:nvPr/>
      </p:nvGrpSpPr>
      <p:grpSpPr>
        <a:xfrm>
          <a:off x="0" y="0"/>
          <a:ext cx="0" cy="0"/>
          <a:chOff x="0" y="0"/>
          <a:chExt cx="0" cy="0"/>
        </a:xfrm>
      </p:grpSpPr>
      <p:sp>
        <p:nvSpPr>
          <p:cNvPr id="9" name="Snakkeboble: rektangel med avrundede hjørner 8">
            <a:extLst>
              <a:ext uri="{FF2B5EF4-FFF2-40B4-BE49-F238E27FC236}">
                <a16:creationId xmlns:a16="http://schemas.microsoft.com/office/drawing/2014/main" id="{70D4E4B4-C12F-4DF5-D7F3-EA86C4101447}"/>
              </a:ext>
            </a:extLst>
          </p:cNvPr>
          <p:cNvSpPr/>
          <p:nvPr/>
        </p:nvSpPr>
        <p:spPr>
          <a:xfrm>
            <a:off x="833432" y="2049693"/>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My GP has been a stable rock while everything else has been chaotic. Even though he is not necessarily very involved in the actual treatment process, he always makes time, clears his schedule, and even gave us his private number. We haven't used it, but just the fact that he offered it is reassuring.</a:t>
            </a:r>
          </a:p>
        </p:txBody>
      </p:sp>
      <p:sp>
        <p:nvSpPr>
          <p:cNvPr id="2" name="Title 1">
            <a:extLst>
              <a:ext uri="{FF2B5EF4-FFF2-40B4-BE49-F238E27FC236}">
                <a16:creationId xmlns:a16="http://schemas.microsoft.com/office/drawing/2014/main" id="{DF0880CF-E763-19DE-E1BB-1910ED243824}"/>
              </a:ext>
            </a:extLst>
          </p:cNvPr>
          <p:cNvSpPr>
            <a:spLocks noGrp="1"/>
          </p:cNvSpPr>
          <p:nvPr>
            <p:ph type="title"/>
          </p:nvPr>
        </p:nvSpPr>
        <p:spPr/>
        <p:txBody>
          <a:bodyPr>
            <a:normAutofit/>
          </a:bodyPr>
          <a:lstStyle/>
          <a:p>
            <a:r>
              <a:rPr lang="en-US" sz="3600" dirty="0"/>
              <a:t>Examples of </a:t>
            </a:r>
            <a:r>
              <a:rPr lang="en-GB" sz="3600" dirty="0"/>
              <a:t>critical </a:t>
            </a:r>
            <a:r>
              <a:rPr lang="en-US" sz="3600" dirty="0"/>
              <a:t>incidents</a:t>
            </a:r>
          </a:p>
        </p:txBody>
      </p:sp>
      <p:sp>
        <p:nvSpPr>
          <p:cNvPr id="3" name="Plassholder for tekst 2">
            <a:extLst>
              <a:ext uri="{FF2B5EF4-FFF2-40B4-BE49-F238E27FC236}">
                <a16:creationId xmlns:a16="http://schemas.microsoft.com/office/drawing/2014/main" id="{5CD8B3B4-8585-0C3F-7189-3891C2EAA032}"/>
              </a:ext>
            </a:extLst>
          </p:cNvPr>
          <p:cNvSpPr>
            <a:spLocks noGrp="1"/>
          </p:cNvSpPr>
          <p:nvPr>
            <p:ph type="body" idx="1"/>
          </p:nvPr>
        </p:nvSpPr>
        <p:spPr>
          <a:xfrm>
            <a:off x="836609" y="1089901"/>
            <a:ext cx="5157787" cy="823912"/>
          </a:xfrm>
        </p:spPr>
        <p:txBody>
          <a:bodyPr>
            <a:normAutofit/>
          </a:bodyPr>
          <a:lstStyle/>
          <a:p>
            <a:pPr algn="ctr"/>
            <a:r>
              <a:rPr lang="nb-NO" sz="2000" dirty="0"/>
              <a:t>Positive</a:t>
            </a:r>
          </a:p>
        </p:txBody>
      </p:sp>
      <p:sp>
        <p:nvSpPr>
          <p:cNvPr id="7" name="Plassholder for tekst 6">
            <a:extLst>
              <a:ext uri="{FF2B5EF4-FFF2-40B4-BE49-F238E27FC236}">
                <a16:creationId xmlns:a16="http://schemas.microsoft.com/office/drawing/2014/main" id="{A35146D5-A92E-02C1-4B71-C440D9AF1906}"/>
              </a:ext>
            </a:extLst>
          </p:cNvPr>
          <p:cNvSpPr>
            <a:spLocks noGrp="1"/>
          </p:cNvSpPr>
          <p:nvPr>
            <p:ph type="body" sz="quarter" idx="3"/>
          </p:nvPr>
        </p:nvSpPr>
        <p:spPr>
          <a:xfrm>
            <a:off x="6169021" y="1089901"/>
            <a:ext cx="5183188" cy="823912"/>
          </a:xfrm>
        </p:spPr>
        <p:txBody>
          <a:bodyPr>
            <a:normAutofit/>
          </a:bodyPr>
          <a:lstStyle/>
          <a:p>
            <a:pPr algn="ctr"/>
            <a:r>
              <a:rPr lang="nb-NO" sz="2000" dirty="0"/>
              <a:t>Negative</a:t>
            </a:r>
          </a:p>
        </p:txBody>
      </p:sp>
      <p:sp>
        <p:nvSpPr>
          <p:cNvPr id="10" name="Snakkeboble: rektangel med avrundede hjørner 9">
            <a:extLst>
              <a:ext uri="{FF2B5EF4-FFF2-40B4-BE49-F238E27FC236}">
                <a16:creationId xmlns:a16="http://schemas.microsoft.com/office/drawing/2014/main" id="{D6CBA663-5E5B-692B-27C3-5A02DE2D6CBF}"/>
              </a:ext>
            </a:extLst>
          </p:cNvPr>
          <p:cNvSpPr/>
          <p:nvPr/>
        </p:nvSpPr>
        <p:spPr>
          <a:xfrm>
            <a:off x="6194425" y="4432161"/>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Before I was told that I had a serious illness, I was given an MRI report that described widespread cancer spread, without anyone talking to me about it or going through the report with me. So, I literally had to Google to find out that I had metastatic cancer.</a:t>
            </a:r>
          </a:p>
        </p:txBody>
      </p:sp>
      <p:sp>
        <p:nvSpPr>
          <p:cNvPr id="11" name="Snakkeboble: rektangel med avrundede hjørner 10">
            <a:extLst>
              <a:ext uri="{FF2B5EF4-FFF2-40B4-BE49-F238E27FC236}">
                <a16:creationId xmlns:a16="http://schemas.microsoft.com/office/drawing/2014/main" id="{979D94DD-D2D6-6CEA-4470-5E03F7D987CB}"/>
              </a:ext>
            </a:extLst>
          </p:cNvPr>
          <p:cNvSpPr/>
          <p:nvPr/>
        </p:nvSpPr>
        <p:spPr>
          <a:xfrm>
            <a:off x="833430" y="4432162"/>
            <a:ext cx="5157787" cy="2060713"/>
          </a:xfrm>
          <a:prstGeom prst="wedgeRoundRectCallou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eaLnBrk="0" fontAlgn="base" hangingPunct="0">
              <a:spcBef>
                <a:spcPct val="0"/>
              </a:spcBef>
              <a:spcAft>
                <a:spcPct val="0"/>
              </a:spcAft>
            </a:pPr>
            <a:r>
              <a:rPr lang="en-US" sz="1600" i="1" dirty="0">
                <a:solidFill>
                  <a:schemeClr val="tx1"/>
                </a:solidFill>
                <a:latin typeface="Calibri "/>
              </a:rPr>
              <a:t>It was the doctor who both informed me that I had breast cancer and whom I also spoke with before and after the surgery. He was very, very supportive and explained everything very well. Unfortunately, he has now retired. They called him a “living Valium.” He was so calming; he was absolutely wonderful.</a:t>
            </a:r>
          </a:p>
        </p:txBody>
      </p:sp>
      <p:sp>
        <p:nvSpPr>
          <p:cNvPr id="12" name="Snakkeboble: rektangel med avrundede hjørner 11">
            <a:extLst>
              <a:ext uri="{FF2B5EF4-FFF2-40B4-BE49-F238E27FC236}">
                <a16:creationId xmlns:a16="http://schemas.microsoft.com/office/drawing/2014/main" id="{A5780EBC-4C96-33FE-0D69-E7D0CCEDEE22}"/>
              </a:ext>
            </a:extLst>
          </p:cNvPr>
          <p:cNvSpPr/>
          <p:nvPr/>
        </p:nvSpPr>
        <p:spPr>
          <a:xfrm>
            <a:off x="6169021" y="2049693"/>
            <a:ext cx="5157787" cy="2060713"/>
          </a:xfrm>
          <a:prstGeom prst="wedgeRoundRectCallou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R="0" lvl="0" algn="l" defTabSz="914400" rtl="0" eaLnBrk="1" fontAlgn="auto" latinLnBrk="0" hangingPunct="1">
              <a:lnSpc>
                <a:spcPct val="90000"/>
              </a:lnSpc>
              <a:spcBef>
                <a:spcPts val="1000"/>
              </a:spcBef>
              <a:spcAft>
                <a:spcPts val="0"/>
              </a:spcAft>
              <a:buClrTx/>
              <a:buSzTx/>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It started with a doctor from [hospital] calling and telling my wife: Your cancer is very serious. I don't know anyone who has survived, so you should expect this to be your last Christmas. He said this on December 15th. [She lived for 10 more years].</a:t>
            </a:r>
            <a:endParaRPr kumimoji="0" lang="nb-NO"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90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8AA93-FC22-5DF2-784B-6D963579B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2DD659-E0F6-3FDF-8B8C-92F75FFC3AC0}"/>
              </a:ext>
            </a:extLst>
          </p:cNvPr>
          <p:cNvSpPr>
            <a:spLocks noGrp="1"/>
          </p:cNvSpPr>
          <p:nvPr>
            <p:ph type="title"/>
          </p:nvPr>
        </p:nvSpPr>
        <p:spPr/>
        <p:txBody>
          <a:bodyPr>
            <a:normAutofit/>
          </a:bodyPr>
          <a:lstStyle/>
          <a:p>
            <a:r>
              <a:rPr lang="en-US" sz="3600" dirty="0"/>
              <a:t>Data processing and extraction of incidents</a:t>
            </a:r>
            <a:endParaRPr lang="nb-NO" sz="3600" dirty="0"/>
          </a:p>
        </p:txBody>
      </p:sp>
      <p:pic>
        <p:nvPicPr>
          <p:cNvPr id="6" name="Bilde 5" descr="Et bilde som inneholder tekst, skjermbilde, Font, nummer&#10;&#10;KI-generert innhold kan være feil.">
            <a:extLst>
              <a:ext uri="{FF2B5EF4-FFF2-40B4-BE49-F238E27FC236}">
                <a16:creationId xmlns:a16="http://schemas.microsoft.com/office/drawing/2014/main" id="{670E3295-4D8C-F427-5FA5-6BEC3B43F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790" y="3198746"/>
            <a:ext cx="9234742" cy="1977033"/>
          </a:xfrm>
          <a:prstGeom prst="rect">
            <a:avLst/>
          </a:prstGeom>
        </p:spPr>
      </p:pic>
      <p:sp>
        <p:nvSpPr>
          <p:cNvPr id="3" name="Rektangel: avrundede hjørner 2">
            <a:extLst>
              <a:ext uri="{FF2B5EF4-FFF2-40B4-BE49-F238E27FC236}">
                <a16:creationId xmlns:a16="http://schemas.microsoft.com/office/drawing/2014/main" id="{0AC5745F-788C-A945-CE6B-4CF9128AD135}"/>
              </a:ext>
            </a:extLst>
          </p:cNvPr>
          <p:cNvSpPr/>
          <p:nvPr/>
        </p:nvSpPr>
        <p:spPr>
          <a:xfrm>
            <a:off x="1333789" y="1804019"/>
            <a:ext cx="9122175" cy="747577"/>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eaLnBrk="0" fontAlgn="base" hangingPunct="0">
              <a:spcBef>
                <a:spcPct val="0"/>
              </a:spcBef>
              <a:spcAft>
                <a:spcPct val="0"/>
              </a:spcAft>
            </a:pPr>
            <a:r>
              <a:rPr lang="en-US" sz="2000" b="1" dirty="0">
                <a:solidFill>
                  <a:schemeClr val="tx1"/>
                </a:solidFill>
                <a:latin typeface="Calibri "/>
              </a:rPr>
              <a:t>304 episodes collected: </a:t>
            </a:r>
            <a:endParaRPr lang="en-US" sz="2000" b="1" dirty="0">
              <a:latin typeface="Calibri "/>
            </a:endParaRPr>
          </a:p>
          <a:p>
            <a:pPr lvl="1" eaLnBrk="0" fontAlgn="base" hangingPunct="0">
              <a:spcBef>
                <a:spcPct val="0"/>
              </a:spcBef>
              <a:spcAft>
                <a:spcPct val="0"/>
              </a:spcAft>
            </a:pPr>
            <a:r>
              <a:rPr lang="en-US" sz="2000" dirty="0">
                <a:solidFill>
                  <a:schemeClr val="tx1"/>
                </a:solidFill>
                <a:latin typeface="Calibri "/>
              </a:rPr>
              <a:t>187 classified as critical incidents</a:t>
            </a:r>
            <a:r>
              <a:rPr lang="en-US" sz="2000" dirty="0">
                <a:latin typeface="Calibri "/>
              </a:rPr>
              <a:t> </a:t>
            </a:r>
            <a:r>
              <a:rPr lang="en-US" sz="2000" dirty="0">
                <a:solidFill>
                  <a:schemeClr val="tx1"/>
                </a:solidFill>
                <a:latin typeface="Calibri "/>
                <a:sym typeface="Wingdings" panose="05000000000000000000" pitchFamily="2" charset="2"/>
              </a:rPr>
              <a:t></a:t>
            </a:r>
            <a:r>
              <a:rPr lang="en-US" sz="2000" dirty="0">
                <a:latin typeface="Calibri "/>
                <a:sym typeface="Wingdings" panose="05000000000000000000" pitchFamily="2" charset="2"/>
              </a:rPr>
              <a:t> </a:t>
            </a:r>
            <a:r>
              <a:rPr lang="en-US" sz="2000" dirty="0">
                <a:solidFill>
                  <a:schemeClr val="tx1"/>
                </a:solidFill>
                <a:latin typeface="Calibri "/>
              </a:rPr>
              <a:t>81 positive, 106 negative incidents</a:t>
            </a:r>
            <a:endParaRPr lang="en-US" dirty="0">
              <a:solidFill>
                <a:schemeClr val="tx1"/>
              </a:solidFill>
              <a:latin typeface="Calibri "/>
            </a:endParaRPr>
          </a:p>
        </p:txBody>
      </p:sp>
    </p:spTree>
    <p:extLst>
      <p:ext uri="{BB962C8B-B14F-4D97-AF65-F5344CB8AC3E}">
        <p14:creationId xmlns:p14="http://schemas.microsoft.com/office/powerpoint/2010/main" val="2701821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0d7103435dfe0e8f875301f6eec2395a">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0e4cd608ca614af976097329f3a3420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SharedWithUsers xmlns="e17d68e7-3aed-405b-8ea4-7d85968b9974">
      <UserInfo>
        <DisplayName/>
        <AccountId xsi:nil="true"/>
        <AccountType/>
      </UserInfo>
    </SharedWithUsers>
  </documentManagement>
</p:properties>
</file>

<file path=customXml/itemProps1.xml><?xml version="1.0" encoding="utf-8"?>
<ds:datastoreItem xmlns:ds="http://schemas.openxmlformats.org/officeDocument/2006/customXml" ds:itemID="{C91EACE1-D769-4CB7-9D55-106F718A27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3.xml><?xml version="1.0" encoding="utf-8"?>
<ds:datastoreItem xmlns:ds="http://schemas.openxmlformats.org/officeDocument/2006/customXml" ds:itemID="{E0C5171B-1060-42CB-9782-65684B412A21}">
  <ds:schemaRefs>
    <ds:schemaRef ds:uri="3ba0c5c5-7e56-42de-b0e7-a4e1f6d603bb"/>
    <ds:schemaRef ds:uri="8bbd4995-53b7-43e2-b62f-10947586ac31"/>
    <ds:schemaRef ds:uri="e17d68e7-3aed-405b-8ea4-7d85968b99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1991</TotalTime>
  <Words>1470</Words>
  <Application>Microsoft Office PowerPoint</Application>
  <PresentationFormat>Widescreen</PresentationFormat>
  <Paragraphs>167</Paragraphs>
  <Slides>17</Slides>
  <Notes>6</Notes>
  <HiddenSlides>0</HiddenSlides>
  <MMClips>0</MMClips>
  <ScaleCrop>false</ScaleCrop>
  <HeadingPairs>
    <vt:vector size="4" baseType="variant">
      <vt:variant>
        <vt:lpstr>Tema</vt:lpstr>
      </vt:variant>
      <vt:variant>
        <vt:i4>3</vt:i4>
      </vt:variant>
      <vt:variant>
        <vt:lpstr>Lysbildetitler</vt:lpstr>
      </vt:variant>
      <vt:variant>
        <vt:i4>17</vt:i4>
      </vt:variant>
    </vt:vector>
  </HeadingPairs>
  <TitlesOfParts>
    <vt:vector size="20" baseType="lpstr">
      <vt:lpstr>Office Theme</vt:lpstr>
      <vt:lpstr>SINTEF Lys</vt:lpstr>
      <vt:lpstr>1_SINTEF Lys</vt:lpstr>
      <vt:lpstr>Critical incidents in cancer patient journeys</vt:lpstr>
      <vt:lpstr>PowerPoint-presentasjon</vt:lpstr>
      <vt:lpstr>PowerPoint-presentasjon</vt:lpstr>
      <vt:lpstr>PowerPoint-presentasjon</vt:lpstr>
      <vt:lpstr>PowerPoint-presentasjon</vt:lpstr>
      <vt:lpstr>PowerPoint-presentasjon</vt:lpstr>
      <vt:lpstr>PowerPoint-presentasjon</vt:lpstr>
      <vt:lpstr>Examples of critical incidents</vt:lpstr>
      <vt:lpstr>Data processing and extraction of incidents</vt:lpstr>
      <vt:lpstr>The patient as messenger</vt:lpstr>
      <vt:lpstr>Results from the deductive quantitative analysis</vt:lpstr>
      <vt:lpstr>Results from the deductive quantitative analysis: Communication channels</vt:lpstr>
      <vt:lpstr>Results from the deductive quantitative analysis: Actors</vt:lpstr>
      <vt:lpstr>Results from the inductive qualitative analysis</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Kristine Gjermestad</cp:lastModifiedBy>
  <cp:revision>19</cp:revision>
  <cp:lastPrinted>2025-03-11T14:07:34Z</cp:lastPrinted>
  <dcterms:created xsi:type="dcterms:W3CDTF">2023-10-26T12:36:45Z</dcterms:created>
  <dcterms:modified xsi:type="dcterms:W3CDTF">2026-01-14T13:35:02Z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y fmtid="{D5CDD505-2E9C-101B-9397-08002B2CF9AE}" pid="4" name="Order">
    <vt:r8>3674600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