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5" r:id="rId6"/>
  </p:sldMasterIdLst>
  <p:notesMasterIdLst>
    <p:notesMasterId r:id="rId31"/>
  </p:notesMasterIdLst>
  <p:sldIdLst>
    <p:sldId id="3948" r:id="rId7"/>
    <p:sldId id="3982" r:id="rId8"/>
    <p:sldId id="3975" r:id="rId9"/>
    <p:sldId id="3971" r:id="rId10"/>
    <p:sldId id="3980" r:id="rId11"/>
    <p:sldId id="3993" r:id="rId12"/>
    <p:sldId id="3990" r:id="rId13"/>
    <p:sldId id="3994" r:id="rId14"/>
    <p:sldId id="3991" r:id="rId15"/>
    <p:sldId id="3865" r:id="rId16"/>
    <p:sldId id="3992" r:id="rId17"/>
    <p:sldId id="3869" r:id="rId18"/>
    <p:sldId id="3871" r:id="rId19"/>
    <p:sldId id="3858" r:id="rId20"/>
    <p:sldId id="3876" r:id="rId21"/>
    <p:sldId id="3879" r:id="rId22"/>
    <p:sldId id="3880" r:id="rId23"/>
    <p:sldId id="3883" r:id="rId24"/>
    <p:sldId id="3861" r:id="rId25"/>
    <p:sldId id="3857" r:id="rId26"/>
    <p:sldId id="3859" r:id="rId27"/>
    <p:sldId id="3860" r:id="rId28"/>
    <p:sldId id="3981" r:id="rId29"/>
    <p:sldId id="3985"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4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863F78-0DD3-4779-350A-7D176B8E5A73}" name="Miettinen Essi" initials="ME" userId="S::essi.miettinen@aalto.fi::593ff2b8-c77c-4a99-a766-6d44f14caa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963"/>
    <a:srgbClr val="7EC376"/>
    <a:srgbClr val="5B9BD5"/>
    <a:srgbClr val="A6C9E8"/>
    <a:srgbClr val="FFCCCC"/>
    <a:srgbClr val="9999FF"/>
    <a:srgbClr val="C8E6C9"/>
    <a:srgbClr val="FF99FF"/>
    <a:srgbClr val="4472C4"/>
    <a:srgbClr val="F7F7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248" autoAdjust="0"/>
  </p:normalViewPr>
  <p:slideViewPr>
    <p:cSldViewPr snapToGrid="0">
      <p:cViewPr varScale="1">
        <p:scale>
          <a:sx n="40" d="100"/>
          <a:sy n="40" d="100"/>
        </p:scale>
        <p:origin x="1660" y="32"/>
      </p:cViewPr>
      <p:guideLst>
        <p:guide orient="horz" pos="3929"/>
        <p:guide pos="4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A07633C-3AA1-4874-9D0B-76E6150BAF9F}" type="datetimeFigureOut">
              <a:rPr lang="en-GB" smtClean="0"/>
              <a:t>16/01/2026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CC21B66-EEAF-4134-B938-41A5B9977DC7}" type="slidenum">
              <a:rPr lang="en-GB" smtClean="0"/>
              <a:t>‹#›</a:t>
            </a:fld>
            <a:endParaRPr lang="en-GB"/>
          </a:p>
        </p:txBody>
      </p:sp>
    </p:spTree>
    <p:extLst>
      <p:ext uri="{BB962C8B-B14F-4D97-AF65-F5344CB8AC3E}">
        <p14:creationId xmlns:p14="http://schemas.microsoft.com/office/powerpoint/2010/main" val="330605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CC21B66-EEAF-4134-B938-41A5B9977DC7}" type="slidenum">
              <a:rPr lang="en-GB" smtClean="0"/>
              <a:t>1</a:t>
            </a:fld>
            <a:endParaRPr lang="en-GB"/>
          </a:p>
        </p:txBody>
      </p:sp>
    </p:spTree>
    <p:extLst>
      <p:ext uri="{BB962C8B-B14F-4D97-AF65-F5344CB8AC3E}">
        <p14:creationId xmlns:p14="http://schemas.microsoft.com/office/powerpoint/2010/main" val="3438488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3E418-C684-4945-99FD-AD67B519583E}" type="slidenum">
              <a:rPr lang="en-GB" smtClean="0"/>
              <a:t>16</a:t>
            </a:fld>
            <a:endParaRPr lang="en-GB"/>
          </a:p>
        </p:txBody>
      </p:sp>
    </p:spTree>
    <p:extLst>
      <p:ext uri="{BB962C8B-B14F-4D97-AF65-F5344CB8AC3E}">
        <p14:creationId xmlns:p14="http://schemas.microsoft.com/office/powerpoint/2010/main" val="2863172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3E418-C684-4945-99FD-AD67B519583E}" type="slidenum">
              <a:rPr lang="en-GB" smtClean="0"/>
              <a:t>17</a:t>
            </a:fld>
            <a:endParaRPr lang="en-GB"/>
          </a:p>
        </p:txBody>
      </p:sp>
    </p:spTree>
    <p:extLst>
      <p:ext uri="{BB962C8B-B14F-4D97-AF65-F5344CB8AC3E}">
        <p14:creationId xmlns:p14="http://schemas.microsoft.com/office/powerpoint/2010/main" val="2447708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3E418-C684-4945-99FD-AD67B519583E}" type="slidenum">
              <a:rPr lang="en-GB" smtClean="0"/>
              <a:t>18</a:t>
            </a:fld>
            <a:endParaRPr lang="en-GB"/>
          </a:p>
        </p:txBody>
      </p:sp>
    </p:spTree>
    <p:extLst>
      <p:ext uri="{BB962C8B-B14F-4D97-AF65-F5344CB8AC3E}">
        <p14:creationId xmlns:p14="http://schemas.microsoft.com/office/powerpoint/2010/main" val="2446735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3E418-C684-4945-99FD-AD67B519583E}" type="slidenum">
              <a:rPr lang="en-GB" smtClean="0"/>
              <a:t>19</a:t>
            </a:fld>
            <a:endParaRPr lang="en-GB"/>
          </a:p>
        </p:txBody>
      </p:sp>
    </p:spTree>
    <p:extLst>
      <p:ext uri="{BB962C8B-B14F-4D97-AF65-F5344CB8AC3E}">
        <p14:creationId xmlns:p14="http://schemas.microsoft.com/office/powerpoint/2010/main" val="235470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3E418-C684-4945-99FD-AD67B519583E}" type="slidenum">
              <a:rPr lang="en-GB" smtClean="0"/>
              <a:t>20</a:t>
            </a:fld>
            <a:endParaRPr lang="en-GB"/>
          </a:p>
        </p:txBody>
      </p:sp>
    </p:spTree>
    <p:extLst>
      <p:ext uri="{BB962C8B-B14F-4D97-AF65-F5344CB8AC3E}">
        <p14:creationId xmlns:p14="http://schemas.microsoft.com/office/powerpoint/2010/main" val="3171606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3E418-C684-4945-99FD-AD67B519583E}" type="slidenum">
              <a:rPr lang="en-GB" smtClean="0"/>
              <a:t>21</a:t>
            </a:fld>
            <a:endParaRPr lang="en-GB"/>
          </a:p>
        </p:txBody>
      </p:sp>
    </p:spTree>
    <p:extLst>
      <p:ext uri="{BB962C8B-B14F-4D97-AF65-F5344CB8AC3E}">
        <p14:creationId xmlns:p14="http://schemas.microsoft.com/office/powerpoint/2010/main" val="773750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3E418-C684-4945-99FD-AD67B519583E}" type="slidenum">
              <a:rPr lang="en-GB" smtClean="0"/>
              <a:t>22</a:t>
            </a:fld>
            <a:endParaRPr lang="en-GB"/>
          </a:p>
        </p:txBody>
      </p:sp>
    </p:spTree>
    <p:extLst>
      <p:ext uri="{BB962C8B-B14F-4D97-AF65-F5344CB8AC3E}">
        <p14:creationId xmlns:p14="http://schemas.microsoft.com/office/powerpoint/2010/main" val="1992793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3E418-C684-4945-99FD-AD67B519583E}" type="slidenum">
              <a:rPr lang="en-GB" smtClean="0"/>
              <a:t>7</a:t>
            </a:fld>
            <a:endParaRPr lang="en-GB"/>
          </a:p>
        </p:txBody>
      </p:sp>
    </p:spTree>
    <p:extLst>
      <p:ext uri="{BB962C8B-B14F-4D97-AF65-F5344CB8AC3E}">
        <p14:creationId xmlns:p14="http://schemas.microsoft.com/office/powerpoint/2010/main" val="3910972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3E418-C684-4945-99FD-AD67B519583E}" type="slidenum">
              <a:rPr lang="en-GB" smtClean="0"/>
              <a:t>9</a:t>
            </a:fld>
            <a:endParaRPr lang="en-GB"/>
          </a:p>
        </p:txBody>
      </p:sp>
    </p:spTree>
    <p:extLst>
      <p:ext uri="{BB962C8B-B14F-4D97-AF65-F5344CB8AC3E}">
        <p14:creationId xmlns:p14="http://schemas.microsoft.com/office/powerpoint/2010/main" val="376084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3E418-C684-4945-99FD-AD67B519583E}" type="slidenum">
              <a:rPr lang="en-GB" smtClean="0"/>
              <a:t>10</a:t>
            </a:fld>
            <a:endParaRPr lang="en-GB"/>
          </a:p>
        </p:txBody>
      </p:sp>
    </p:spTree>
    <p:extLst>
      <p:ext uri="{BB962C8B-B14F-4D97-AF65-F5344CB8AC3E}">
        <p14:creationId xmlns:p14="http://schemas.microsoft.com/office/powerpoint/2010/main" val="3656618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3E418-C684-4945-99FD-AD67B519583E}" type="slidenum">
              <a:rPr lang="en-GB" smtClean="0"/>
              <a:t>11</a:t>
            </a:fld>
            <a:endParaRPr lang="en-GB"/>
          </a:p>
        </p:txBody>
      </p:sp>
    </p:spTree>
    <p:extLst>
      <p:ext uri="{BB962C8B-B14F-4D97-AF65-F5344CB8AC3E}">
        <p14:creationId xmlns:p14="http://schemas.microsoft.com/office/powerpoint/2010/main" val="3342941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3E418-C684-4945-99FD-AD67B519583E}" type="slidenum">
              <a:rPr lang="en-GB" smtClean="0"/>
              <a:t>12</a:t>
            </a:fld>
            <a:endParaRPr lang="en-GB"/>
          </a:p>
        </p:txBody>
      </p:sp>
    </p:spTree>
    <p:extLst>
      <p:ext uri="{BB962C8B-B14F-4D97-AF65-F5344CB8AC3E}">
        <p14:creationId xmlns:p14="http://schemas.microsoft.com/office/powerpoint/2010/main" val="2900217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3E418-C684-4945-99FD-AD67B519583E}" type="slidenum">
              <a:rPr lang="en-GB" smtClean="0"/>
              <a:t>13</a:t>
            </a:fld>
            <a:endParaRPr lang="en-GB"/>
          </a:p>
        </p:txBody>
      </p:sp>
    </p:spTree>
    <p:extLst>
      <p:ext uri="{BB962C8B-B14F-4D97-AF65-F5344CB8AC3E}">
        <p14:creationId xmlns:p14="http://schemas.microsoft.com/office/powerpoint/2010/main" val="3811116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3E418-C684-4945-99FD-AD67B519583E}" type="slidenum">
              <a:rPr lang="en-GB" smtClean="0"/>
              <a:t>14</a:t>
            </a:fld>
            <a:endParaRPr lang="en-GB"/>
          </a:p>
        </p:txBody>
      </p:sp>
    </p:spTree>
    <p:extLst>
      <p:ext uri="{BB962C8B-B14F-4D97-AF65-F5344CB8AC3E}">
        <p14:creationId xmlns:p14="http://schemas.microsoft.com/office/powerpoint/2010/main" val="2829744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3E418-C684-4945-99FD-AD67B519583E}" type="slidenum">
              <a:rPr lang="en-GB" smtClean="0"/>
              <a:t>15</a:t>
            </a:fld>
            <a:endParaRPr lang="en-GB"/>
          </a:p>
        </p:txBody>
      </p:sp>
    </p:spTree>
    <p:extLst>
      <p:ext uri="{BB962C8B-B14F-4D97-AF65-F5344CB8AC3E}">
        <p14:creationId xmlns:p14="http://schemas.microsoft.com/office/powerpoint/2010/main" val="3343455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732-DB9F-0F2E-C372-D0280A57B3D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nb-NO"/>
              <a:t>Click to edit Master title style</a:t>
            </a:r>
          </a:p>
        </p:txBody>
      </p:sp>
      <p:sp>
        <p:nvSpPr>
          <p:cNvPr id="3" name="Subtitle 2">
            <a:extLst>
              <a:ext uri="{FF2B5EF4-FFF2-40B4-BE49-F238E27FC236}">
                <a16:creationId xmlns:a16="http://schemas.microsoft.com/office/drawing/2014/main" id="{B91AF83A-0AC3-51D1-84B3-B53D894FF0AE}"/>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edit Master subtitle style</a:t>
            </a:r>
          </a:p>
        </p:txBody>
      </p:sp>
      <p:sp>
        <p:nvSpPr>
          <p:cNvPr id="4" name="Date Placeholder 3">
            <a:extLst>
              <a:ext uri="{FF2B5EF4-FFF2-40B4-BE49-F238E27FC236}">
                <a16:creationId xmlns:a16="http://schemas.microsoft.com/office/drawing/2014/main" id="{AF464C0B-47C2-1B97-8D4C-978AAF6295A5}"/>
              </a:ext>
            </a:extLst>
          </p:cNvPr>
          <p:cNvSpPr>
            <a:spLocks noGrp="1"/>
          </p:cNvSpPr>
          <p:nvPr>
            <p:ph type="dt" sz="half" idx="10"/>
          </p:nvPr>
        </p:nvSpPr>
        <p:spPr/>
        <p:txBody>
          <a:bodyPr/>
          <a:lstStyle/>
          <a:p>
            <a:fld id="{F074C4BF-8077-4AB4-98D8-33BF85F7AC04}" type="datetimeFigureOut">
              <a:rPr lang="nb-NO" smtClean="0"/>
              <a:t>16.01.2026</a:t>
            </a:fld>
            <a:endParaRPr lang="nb-NO"/>
          </a:p>
        </p:txBody>
      </p:sp>
      <p:sp>
        <p:nvSpPr>
          <p:cNvPr id="5" name="Footer Placeholder 4">
            <a:extLst>
              <a:ext uri="{FF2B5EF4-FFF2-40B4-BE49-F238E27FC236}">
                <a16:creationId xmlns:a16="http://schemas.microsoft.com/office/drawing/2014/main" id="{702EEFA4-2590-7AD8-F790-B4AFED4A411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50DEBA0-6341-EA42-A267-FDCB44CE297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318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FB5A-53B1-CAD3-939B-B5FBF7F4E111}"/>
              </a:ext>
            </a:extLst>
          </p:cNvPr>
          <p:cNvSpPr>
            <a:spLocks noGrp="1"/>
          </p:cNvSpPr>
          <p:nvPr>
            <p:ph type="title" hasCustomPrompt="1"/>
          </p:nvPr>
        </p:nvSpPr>
        <p:spPr/>
        <p:txBody>
          <a:bodyPr/>
          <a:lstStyle/>
          <a:p>
            <a:r>
              <a:rPr lang="nb-NO"/>
              <a:t>Click to edit Master title style</a:t>
            </a:r>
          </a:p>
        </p:txBody>
      </p:sp>
      <p:sp>
        <p:nvSpPr>
          <p:cNvPr id="3" name="Vertical Text Placeholder 2">
            <a:extLst>
              <a:ext uri="{FF2B5EF4-FFF2-40B4-BE49-F238E27FC236}">
                <a16:creationId xmlns:a16="http://schemas.microsoft.com/office/drawing/2014/main" id="{F4D9DB7A-7633-A8BE-24A1-F6FCFCC5C1AC}"/>
              </a:ext>
            </a:extLst>
          </p:cNvPr>
          <p:cNvSpPr>
            <a:spLocks noGrp="1"/>
          </p:cNvSpPr>
          <p:nvPr>
            <p:ph type="body" orient="vert" idx="1" hasCustomPrompt="1"/>
          </p:nvPr>
        </p:nvSpPr>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49FB2627-C47E-B998-7CE5-B58B029BBE0B}"/>
              </a:ext>
            </a:extLst>
          </p:cNvPr>
          <p:cNvSpPr>
            <a:spLocks noGrp="1"/>
          </p:cNvSpPr>
          <p:nvPr>
            <p:ph type="dt" sz="half" idx="10"/>
          </p:nvPr>
        </p:nvSpPr>
        <p:spPr/>
        <p:txBody>
          <a:bodyPr/>
          <a:lstStyle/>
          <a:p>
            <a:fld id="{F074C4BF-8077-4AB4-98D8-33BF85F7AC04}" type="datetimeFigureOut">
              <a:rPr lang="nb-NO" smtClean="0"/>
              <a:t>16.01.2026</a:t>
            </a:fld>
            <a:endParaRPr lang="nb-NO"/>
          </a:p>
        </p:txBody>
      </p:sp>
      <p:sp>
        <p:nvSpPr>
          <p:cNvPr id="5" name="Footer Placeholder 4">
            <a:extLst>
              <a:ext uri="{FF2B5EF4-FFF2-40B4-BE49-F238E27FC236}">
                <a16:creationId xmlns:a16="http://schemas.microsoft.com/office/drawing/2014/main" id="{BE1BC101-2CD0-AF9B-8053-B9C311CA897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180F919-CA95-EDA5-2D99-1118E9B1DE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0139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97FBD-B743-E330-029A-62A3A8480B05}"/>
              </a:ext>
            </a:extLst>
          </p:cNvPr>
          <p:cNvSpPr>
            <a:spLocks noGrp="1"/>
          </p:cNvSpPr>
          <p:nvPr>
            <p:ph type="title" orient="vert" hasCustomPrompt="1"/>
          </p:nvPr>
        </p:nvSpPr>
        <p:spPr>
          <a:xfrm>
            <a:off x="8724900" y="365125"/>
            <a:ext cx="2628900" cy="5811838"/>
          </a:xfrm>
        </p:spPr>
        <p:txBody>
          <a:bodyPr vert="eaVert"/>
          <a:lstStyle/>
          <a:p>
            <a:r>
              <a:rPr lang="nb-NO"/>
              <a:t>Click to edit Master title style</a:t>
            </a:r>
          </a:p>
        </p:txBody>
      </p:sp>
      <p:sp>
        <p:nvSpPr>
          <p:cNvPr id="3" name="Vertical Text Placeholder 2">
            <a:extLst>
              <a:ext uri="{FF2B5EF4-FFF2-40B4-BE49-F238E27FC236}">
                <a16:creationId xmlns:a16="http://schemas.microsoft.com/office/drawing/2014/main" id="{D0D49952-2875-5135-8802-D08DA4775F69}"/>
              </a:ext>
            </a:extLst>
          </p:cNvPr>
          <p:cNvSpPr>
            <a:spLocks noGrp="1"/>
          </p:cNvSpPr>
          <p:nvPr>
            <p:ph type="body" orient="vert" idx="1" hasCustomPrompt="1"/>
          </p:nvPr>
        </p:nvSpPr>
        <p:spPr>
          <a:xfrm>
            <a:off x="838200" y="365125"/>
            <a:ext cx="7734300" cy="5811838"/>
          </a:xfrm>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AC74E532-C64E-78F0-694A-09AC03C8851C}"/>
              </a:ext>
            </a:extLst>
          </p:cNvPr>
          <p:cNvSpPr>
            <a:spLocks noGrp="1"/>
          </p:cNvSpPr>
          <p:nvPr>
            <p:ph type="dt" sz="half" idx="10"/>
          </p:nvPr>
        </p:nvSpPr>
        <p:spPr/>
        <p:txBody>
          <a:bodyPr/>
          <a:lstStyle/>
          <a:p>
            <a:fld id="{F074C4BF-8077-4AB4-98D8-33BF85F7AC04}" type="datetimeFigureOut">
              <a:rPr lang="nb-NO" smtClean="0"/>
              <a:t>16.01.2026</a:t>
            </a:fld>
            <a:endParaRPr lang="nb-NO"/>
          </a:p>
        </p:txBody>
      </p:sp>
      <p:sp>
        <p:nvSpPr>
          <p:cNvPr id="5" name="Footer Placeholder 4">
            <a:extLst>
              <a:ext uri="{FF2B5EF4-FFF2-40B4-BE49-F238E27FC236}">
                <a16:creationId xmlns:a16="http://schemas.microsoft.com/office/drawing/2014/main" id="{8E92F9AC-3C38-B4BC-E48B-6D7A1E83990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FBE213F-DE9E-7B88-05FD-42F0D78FE764}"/>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7715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72831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483490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586740" y="2424685"/>
            <a:ext cx="11230205" cy="2081394"/>
          </a:xfrm>
          <a:noFill/>
        </p:spPr>
        <p:txBody>
          <a:bodyPr wrap="square" lIns="360072" tIns="360072" rIns="360072" bIns="360072" anchor="ctr" anchorCtr="0">
            <a:spAutoFit/>
          </a:bodyPr>
          <a:lstStyle>
            <a:lvl1pPr marL="0" indent="0" algn="l">
              <a:buFont typeface="Arial" panose="020B0604020202020204" pitchFamily="34" charset="0"/>
              <a:buNone/>
              <a:defRPr lang="en-GB" sz="4400" kern="1200" dirty="0">
                <a:solidFill>
                  <a:schemeClr val="tx2"/>
                </a:solidFill>
                <a:latin typeface="+mj-lt"/>
                <a:ea typeface="+mj-ea"/>
                <a:cs typeface="+mj-cs"/>
              </a:defRPr>
            </a:lvl1pPr>
          </a:lstStyle>
          <a:p>
            <a:r>
              <a:rPr lang="nb-NO"/>
              <a:t>Click to edit Master title style</a:t>
            </a:r>
            <a:br>
              <a:rPr lang="nb-NO"/>
            </a:br>
            <a:r>
              <a:rPr lang="nb-NO"/>
              <a:t>sdfsdf </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1005840" y="4576134"/>
            <a:ext cx="10036903" cy="1895785"/>
          </a:xfrm>
        </p:spPr>
        <p:txBody>
          <a:bodyPr/>
          <a:lstStyle>
            <a:lvl1pPr marL="180000" indent="0" algn="l" defTabSz="914537" rtl="0" eaLnBrk="1" latinLnBrk="0" hangingPunct="1">
              <a:lnSpc>
                <a:spcPct val="100000"/>
              </a:lnSpc>
              <a:spcBef>
                <a:spcPts val="0"/>
              </a:spcBef>
              <a:spcAft>
                <a:spcPts val="500"/>
              </a:spcAft>
              <a:buFont typeface="Arial" panose="020B0604020202020204" pitchFamily="34" charset="0"/>
              <a:buNone/>
              <a:defRPr lang="en-GB" sz="2400" kern="1200" baseline="0" dirty="0">
                <a:solidFill>
                  <a:srgbClr val="2E75B6"/>
                </a:solidFill>
                <a:latin typeface="+mn-lt"/>
                <a:ea typeface="+mn-ea"/>
                <a:cs typeface="+mn-cs"/>
              </a:defRPr>
            </a:lvl1pPr>
          </a:lstStyle>
          <a:p>
            <a:pPr lvl="0"/>
            <a:r>
              <a:rPr lang="nb-NO"/>
              <a:t>Ola Nordmann</a:t>
            </a:r>
          </a:p>
        </p:txBody>
      </p:sp>
      <p:pic>
        <p:nvPicPr>
          <p:cNvPr id="12"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79759300-AAF4-3BF5-79F3-66412039931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01338" y="6016856"/>
            <a:ext cx="1358087" cy="5363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583BC87-2B79-49D8-C75C-0DD07CE2D5BB}"/>
              </a:ext>
            </a:extLst>
          </p:cNvPr>
          <p:cNvSpPr txBox="1"/>
          <p:nvPr userDrawn="1"/>
        </p:nvSpPr>
        <p:spPr>
          <a:xfrm>
            <a:off x="10639426" y="6495276"/>
            <a:ext cx="1514474" cy="246221"/>
          </a:xfrm>
          <a:prstGeom prst="rect">
            <a:avLst/>
          </a:prstGeom>
          <a:noFill/>
        </p:spPr>
        <p:txBody>
          <a:bodyPr wrap="square" rtlCol="0">
            <a:spAutoFit/>
          </a:bodyPr>
          <a:lstStyle/>
          <a:p>
            <a:r>
              <a:rPr lang="nb-NO" sz="1000"/>
              <a:t>Copyright © SINTEF 2023</a:t>
            </a:r>
          </a:p>
        </p:txBody>
      </p:sp>
      <p:pic>
        <p:nvPicPr>
          <p:cNvPr id="16" name="Picture 15">
            <a:extLst>
              <a:ext uri="{FF2B5EF4-FFF2-40B4-BE49-F238E27FC236}">
                <a16:creationId xmlns:a16="http://schemas.microsoft.com/office/drawing/2014/main" id="{6F612CAA-4597-01E3-48EF-F5E245F12D96}"/>
              </a:ext>
            </a:extLst>
          </p:cNvPr>
          <p:cNvPicPr>
            <a:picLocks noChangeAspect="1"/>
          </p:cNvPicPr>
          <p:nvPr userDrawn="1"/>
        </p:nvPicPr>
        <p:blipFill>
          <a:blip r:embed="rId4"/>
          <a:stretch>
            <a:fillRect/>
          </a:stretch>
        </p:blipFill>
        <p:spPr>
          <a:xfrm>
            <a:off x="8774607" y="179748"/>
            <a:ext cx="3285631" cy="821408"/>
          </a:xfrm>
          <a:prstGeom prst="rect">
            <a:avLst/>
          </a:prstGeom>
        </p:spPr>
      </p:pic>
    </p:spTree>
    <p:extLst>
      <p:ext uri="{BB962C8B-B14F-4D97-AF65-F5344CB8AC3E}">
        <p14:creationId xmlns:p14="http://schemas.microsoft.com/office/powerpoint/2010/main" val="4245710969"/>
      </p:ext>
    </p:extLst>
  </p:cSld>
  <p:clrMapOvr>
    <a:masterClrMapping/>
  </p:clrMapOvr>
  <p:extLst>
    <p:ext uri="{DCECCB84-F9BA-43D5-87BE-67443E8EF086}">
      <p15:sldGuideLst xmlns:p15="http://schemas.microsoft.com/office/powerpoint/2012/main">
        <p15:guide id="2" pos="7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129742" y="2706389"/>
            <a:ext cx="9931043" cy="1427223"/>
          </a:xfrm>
          <a:solidFill>
            <a:schemeClr val="bg1"/>
          </a:solidFill>
        </p:spPr>
        <p:txBody>
          <a:bodyPr wrap="square"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515892" y="4695515"/>
            <a:ext cx="3888486" cy="688522"/>
          </a:xfrm>
        </p:spPr>
        <p:txBody>
          <a:bodyPr/>
          <a:lstStyle>
            <a:lvl1pPr marL="180000" indent="0">
              <a:lnSpc>
                <a:spcPct val="100000"/>
              </a:lnSpc>
              <a:spcBef>
                <a:spcPts val="0"/>
              </a:spcBef>
              <a:spcAft>
                <a:spcPts val="500"/>
              </a:spcAft>
              <a:buNone/>
              <a:defRPr sz="1600" baseline="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72699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71002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42544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5" name="Plassholder for bunntekst 4"/>
          <p:cNvSpPr>
            <a:spLocks noGrp="1"/>
          </p:cNvSpPr>
          <p:nvPr>
            <p:ph type="ftr" sz="quarter" idx="16"/>
          </p:nvPr>
        </p:nvSpPr>
        <p:spPr>
          <a:xfrm>
            <a:off x="954183" y="6514982"/>
            <a:ext cx="7443537" cy="184666"/>
          </a:xfrm>
          <a:prstGeom prst="rect">
            <a:avLst/>
          </a:prstGeom>
        </p:spPr>
        <p:txBody>
          <a:bodyPr/>
          <a:lstStyle/>
          <a:p>
            <a:endParaRPr lang="nb-NO"/>
          </a:p>
        </p:txBody>
      </p:sp>
      <p:sp>
        <p:nvSpPr>
          <p:cNvPr id="6" name="Plassholder for lysbildenummer 5"/>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a:stretch>
              <a:fillRect/>
            </a:stretch>
          </a:blipFill>
        </p:spPr>
        <p:txBody>
          <a:bodyPr lIns="0" tIns="0" rIns="0" bIns="0"/>
          <a:lstStyle>
            <a:lvl1pPr marL="0" indent="0">
              <a:buNone/>
              <a:defRPr sz="100" baseline="0"/>
            </a:lvl1pPr>
          </a:lstStyle>
          <a:p>
            <a:r>
              <a:rPr lang="nb-NO" sz="100"/>
              <a:t> </a:t>
            </a:r>
            <a:endParaRPr lang="nb-NO"/>
          </a:p>
        </p:txBody>
      </p:sp>
      <p:pic>
        <p:nvPicPr>
          <p:cNvPr id="11"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0412465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4" name="Plassholder for bunntekst 3"/>
          <p:cNvSpPr>
            <a:spLocks noGrp="1"/>
          </p:cNvSpPr>
          <p:nvPr>
            <p:ph type="ftr" sz="quarter" idx="16"/>
          </p:nvPr>
        </p:nvSpPr>
        <p:spPr>
          <a:xfrm>
            <a:off x="954183" y="6514982"/>
            <a:ext cx="7443537" cy="184666"/>
          </a:xfrm>
          <a:prstGeom prst="rect">
            <a:avLst/>
          </a:prstGeom>
        </p:spPr>
        <p:txBody>
          <a:bodyPr/>
          <a:lstStyle/>
          <a:p>
            <a:endParaRPr lang="nb-NO"/>
          </a:p>
        </p:txBody>
      </p:sp>
      <p:sp>
        <p:nvSpPr>
          <p:cNvPr id="5" name="Plassholder for lysbildenummer 4"/>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nb-NO" sz="100"/>
              <a:t> </a:t>
            </a:r>
            <a:endParaRPr lang="nb-NO"/>
          </a:p>
        </p:txBody>
      </p:sp>
      <p:pic>
        <p:nvPicPr>
          <p:cNvPr id="14"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178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73A5-6238-5CB9-A640-652633F41F66}"/>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0E5FC398-66F0-E475-DE95-F21C0D3C6EF0}"/>
              </a:ext>
            </a:extLst>
          </p:cNvPr>
          <p:cNvSpPr>
            <a:spLocks noGrp="1"/>
          </p:cNvSpPr>
          <p:nvPr>
            <p:ph idx="1" hasCustomPrompt="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2BE77623-C77C-899B-F680-C8043DCD26F9}"/>
              </a:ext>
            </a:extLst>
          </p:cNvPr>
          <p:cNvSpPr>
            <a:spLocks noGrp="1"/>
          </p:cNvSpPr>
          <p:nvPr>
            <p:ph type="dt" sz="half" idx="10"/>
          </p:nvPr>
        </p:nvSpPr>
        <p:spPr/>
        <p:txBody>
          <a:bodyPr/>
          <a:lstStyle/>
          <a:p>
            <a:fld id="{F074C4BF-8077-4AB4-98D8-33BF85F7AC04}" type="datetimeFigureOut">
              <a:rPr lang="nb-NO" smtClean="0"/>
              <a:t>16.01.2026</a:t>
            </a:fld>
            <a:endParaRPr lang="nb-NO"/>
          </a:p>
        </p:txBody>
      </p:sp>
      <p:sp>
        <p:nvSpPr>
          <p:cNvPr id="5" name="Footer Placeholder 4">
            <a:extLst>
              <a:ext uri="{FF2B5EF4-FFF2-40B4-BE49-F238E27FC236}">
                <a16:creationId xmlns:a16="http://schemas.microsoft.com/office/drawing/2014/main" id="{09BDB4A6-ED27-7855-DA21-F5B9027C15C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65D93839-A7F6-A2AD-2A02-35931369C63E}"/>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423332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26495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67017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3166776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016903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020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632508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851281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nb-NO"/>
              <a:t>Ola Nordmann</a:t>
            </a:r>
          </a:p>
          <a:p>
            <a:pPr lvl="0"/>
            <a:r>
              <a:rPr lang="nb-NO"/>
              <a:t>Month 2016</a:t>
            </a:r>
          </a:p>
        </p:txBody>
      </p:sp>
      <p:pic>
        <p:nvPicPr>
          <p:cNvPr id="7"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4C957E1B-D03B-477B-8E7D-59BABA760DB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99940" y="5897828"/>
            <a:ext cx="1659485" cy="6553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40506E-A3DC-461B-880C-054BDFEFCC08}"/>
              </a:ext>
            </a:extLst>
          </p:cNvPr>
          <p:cNvSpPr txBox="1"/>
          <p:nvPr userDrawn="1"/>
        </p:nvSpPr>
        <p:spPr>
          <a:xfrm>
            <a:off x="10334625" y="6495276"/>
            <a:ext cx="1790700" cy="276999"/>
          </a:xfrm>
          <a:prstGeom prst="rect">
            <a:avLst/>
          </a:prstGeom>
          <a:noFill/>
        </p:spPr>
        <p:txBody>
          <a:bodyPr wrap="square" rtlCol="0">
            <a:spAutoFit/>
          </a:bodyPr>
          <a:lstStyle/>
          <a:p>
            <a:r>
              <a:rPr lang="nb-NO" sz="1200"/>
              <a:t>Copyright © SINTEF 2022</a:t>
            </a:r>
          </a:p>
        </p:txBody>
      </p:sp>
    </p:spTree>
    <p:extLst>
      <p:ext uri="{BB962C8B-B14F-4D97-AF65-F5344CB8AC3E}">
        <p14:creationId xmlns:p14="http://schemas.microsoft.com/office/powerpoint/2010/main" val="2472128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971670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08736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B23E-52A6-6053-B133-14D62BA4C207}"/>
              </a:ext>
            </a:extLst>
          </p:cNvPr>
          <p:cNvSpPr>
            <a:spLocks noGrp="1"/>
          </p:cNvSpPr>
          <p:nvPr>
            <p:ph type="title" hasCustomPrompt="1"/>
          </p:nvPr>
        </p:nvSpPr>
        <p:spPr>
          <a:xfrm>
            <a:off x="831850" y="1709738"/>
            <a:ext cx="10515600" cy="2852737"/>
          </a:xfrm>
        </p:spPr>
        <p:txBody>
          <a:bodyPr anchor="b"/>
          <a:lstStyle>
            <a:lvl1pPr>
              <a:defRPr sz="6000"/>
            </a:lvl1pPr>
          </a:lstStyle>
          <a:p>
            <a:r>
              <a:rPr lang="nb-NO"/>
              <a:t>Click to edit Master title style</a:t>
            </a:r>
          </a:p>
        </p:txBody>
      </p:sp>
      <p:sp>
        <p:nvSpPr>
          <p:cNvPr id="3" name="Text Placeholder 2">
            <a:extLst>
              <a:ext uri="{FF2B5EF4-FFF2-40B4-BE49-F238E27FC236}">
                <a16:creationId xmlns:a16="http://schemas.microsoft.com/office/drawing/2014/main" id="{9B42C461-81DE-5B5C-B0C1-960DD9E343E8}"/>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Click to edit Master text styles</a:t>
            </a:r>
          </a:p>
        </p:txBody>
      </p:sp>
      <p:sp>
        <p:nvSpPr>
          <p:cNvPr id="4" name="Date Placeholder 3">
            <a:extLst>
              <a:ext uri="{FF2B5EF4-FFF2-40B4-BE49-F238E27FC236}">
                <a16:creationId xmlns:a16="http://schemas.microsoft.com/office/drawing/2014/main" id="{4D8604E4-04EC-F55A-3150-24BCFE52DB60}"/>
              </a:ext>
            </a:extLst>
          </p:cNvPr>
          <p:cNvSpPr>
            <a:spLocks noGrp="1"/>
          </p:cNvSpPr>
          <p:nvPr>
            <p:ph type="dt" sz="half" idx="10"/>
          </p:nvPr>
        </p:nvSpPr>
        <p:spPr/>
        <p:txBody>
          <a:bodyPr/>
          <a:lstStyle/>
          <a:p>
            <a:fld id="{F074C4BF-8077-4AB4-98D8-33BF85F7AC04}" type="datetimeFigureOut">
              <a:rPr lang="nb-NO" smtClean="0"/>
              <a:t>16.01.2026</a:t>
            </a:fld>
            <a:endParaRPr lang="nb-NO"/>
          </a:p>
        </p:txBody>
      </p:sp>
      <p:sp>
        <p:nvSpPr>
          <p:cNvPr id="5" name="Footer Placeholder 4">
            <a:extLst>
              <a:ext uri="{FF2B5EF4-FFF2-40B4-BE49-F238E27FC236}">
                <a16:creationId xmlns:a16="http://schemas.microsoft.com/office/drawing/2014/main" id="{8DBF9E0F-48E3-9092-4BEA-E8ACE386534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DABE0E4-13E8-B165-A088-63265075826C}"/>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2809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pic>
        <p:nvPicPr>
          <p:cNvPr id="11"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66240854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pic>
        <p:nvPicPr>
          <p:cNvPr id="14" name="logo_blaa"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4118032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085659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112569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282512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46595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17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A089-DABE-F191-ACCC-867DF9DB5125}"/>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DBE7D502-F796-ED95-268F-B71B050D0BAC}"/>
              </a:ext>
            </a:extLst>
          </p:cNvPr>
          <p:cNvSpPr>
            <a:spLocks noGrp="1"/>
          </p:cNvSpPr>
          <p:nvPr>
            <p:ph sz="half" idx="1" hasCustomPrompt="1"/>
          </p:nvPr>
        </p:nvSpPr>
        <p:spPr>
          <a:xfrm>
            <a:off x="838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Content Placeholder 3">
            <a:extLst>
              <a:ext uri="{FF2B5EF4-FFF2-40B4-BE49-F238E27FC236}">
                <a16:creationId xmlns:a16="http://schemas.microsoft.com/office/drawing/2014/main" id="{F07F237C-3DDB-F677-FAA7-F7FA1845F65E}"/>
              </a:ext>
            </a:extLst>
          </p:cNvPr>
          <p:cNvSpPr>
            <a:spLocks noGrp="1"/>
          </p:cNvSpPr>
          <p:nvPr>
            <p:ph sz="half" idx="2" hasCustomPrompt="1"/>
          </p:nvPr>
        </p:nvSpPr>
        <p:spPr>
          <a:xfrm>
            <a:off x="6172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Date Placeholder 4">
            <a:extLst>
              <a:ext uri="{FF2B5EF4-FFF2-40B4-BE49-F238E27FC236}">
                <a16:creationId xmlns:a16="http://schemas.microsoft.com/office/drawing/2014/main" id="{78FDD9FF-98A7-F3CC-7B91-105A9A009398}"/>
              </a:ext>
            </a:extLst>
          </p:cNvPr>
          <p:cNvSpPr>
            <a:spLocks noGrp="1"/>
          </p:cNvSpPr>
          <p:nvPr>
            <p:ph type="dt" sz="half" idx="10"/>
          </p:nvPr>
        </p:nvSpPr>
        <p:spPr/>
        <p:txBody>
          <a:bodyPr/>
          <a:lstStyle/>
          <a:p>
            <a:fld id="{F074C4BF-8077-4AB4-98D8-33BF85F7AC04}" type="datetimeFigureOut">
              <a:rPr lang="nb-NO" smtClean="0"/>
              <a:t>16.01.2026</a:t>
            </a:fld>
            <a:endParaRPr lang="nb-NO"/>
          </a:p>
        </p:txBody>
      </p:sp>
      <p:sp>
        <p:nvSpPr>
          <p:cNvPr id="6" name="Footer Placeholder 5">
            <a:extLst>
              <a:ext uri="{FF2B5EF4-FFF2-40B4-BE49-F238E27FC236}">
                <a16:creationId xmlns:a16="http://schemas.microsoft.com/office/drawing/2014/main" id="{24A89FFF-419A-0838-5281-13754CEC7E3E}"/>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A2E4BD0-7B85-43B9-2547-E1DDC80349FA}"/>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5150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F14E-7460-1B1C-03D7-F0D29A613F05}"/>
              </a:ext>
            </a:extLst>
          </p:cNvPr>
          <p:cNvSpPr>
            <a:spLocks noGrp="1"/>
          </p:cNvSpPr>
          <p:nvPr>
            <p:ph type="title" hasCustomPrompt="1"/>
          </p:nvPr>
        </p:nvSpPr>
        <p:spPr>
          <a:xfrm>
            <a:off x="839788" y="365125"/>
            <a:ext cx="10515600" cy="1325563"/>
          </a:xfrm>
        </p:spPr>
        <p:txBody>
          <a:bodyPr/>
          <a:lstStyle/>
          <a:p>
            <a:r>
              <a:rPr lang="nb-NO"/>
              <a:t>Click to edit Master title style</a:t>
            </a:r>
          </a:p>
        </p:txBody>
      </p:sp>
      <p:sp>
        <p:nvSpPr>
          <p:cNvPr id="3" name="Text Placeholder 2">
            <a:extLst>
              <a:ext uri="{FF2B5EF4-FFF2-40B4-BE49-F238E27FC236}">
                <a16:creationId xmlns:a16="http://schemas.microsoft.com/office/drawing/2014/main" id="{3A9A9FDD-12E7-6A1B-1726-6CA21F6987FF}"/>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a:extLst>
              <a:ext uri="{FF2B5EF4-FFF2-40B4-BE49-F238E27FC236}">
                <a16:creationId xmlns:a16="http://schemas.microsoft.com/office/drawing/2014/main" id="{22C87AF6-4BA1-6CEC-968F-81189E79BEAB}"/>
              </a:ext>
            </a:extLst>
          </p:cNvPr>
          <p:cNvSpPr>
            <a:spLocks noGrp="1"/>
          </p:cNvSpPr>
          <p:nvPr>
            <p:ph sz="half" idx="2" hasCustomPrompt="1"/>
          </p:nvPr>
        </p:nvSpPr>
        <p:spPr>
          <a:xfrm>
            <a:off x="839788" y="2505075"/>
            <a:ext cx="5157787"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Text Placeholder 4">
            <a:extLst>
              <a:ext uri="{FF2B5EF4-FFF2-40B4-BE49-F238E27FC236}">
                <a16:creationId xmlns:a16="http://schemas.microsoft.com/office/drawing/2014/main" id="{EAC2E396-F66A-490A-ED96-2AB8FD0A80B9}"/>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a:extLst>
              <a:ext uri="{FF2B5EF4-FFF2-40B4-BE49-F238E27FC236}">
                <a16:creationId xmlns:a16="http://schemas.microsoft.com/office/drawing/2014/main" id="{73169D1A-39A6-2B86-7FE7-7A928CF2B78D}"/>
              </a:ext>
            </a:extLst>
          </p:cNvPr>
          <p:cNvSpPr>
            <a:spLocks noGrp="1"/>
          </p:cNvSpPr>
          <p:nvPr>
            <p:ph sz="quarter" idx="4" hasCustomPrompt="1"/>
          </p:nvPr>
        </p:nvSpPr>
        <p:spPr>
          <a:xfrm>
            <a:off x="6172200" y="2505075"/>
            <a:ext cx="5183188"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7" name="Date Placeholder 6">
            <a:extLst>
              <a:ext uri="{FF2B5EF4-FFF2-40B4-BE49-F238E27FC236}">
                <a16:creationId xmlns:a16="http://schemas.microsoft.com/office/drawing/2014/main" id="{43D955F5-4D00-1AC0-DF3E-F9C4394F65EF}"/>
              </a:ext>
            </a:extLst>
          </p:cNvPr>
          <p:cNvSpPr>
            <a:spLocks noGrp="1"/>
          </p:cNvSpPr>
          <p:nvPr>
            <p:ph type="dt" sz="half" idx="10"/>
          </p:nvPr>
        </p:nvSpPr>
        <p:spPr/>
        <p:txBody>
          <a:bodyPr/>
          <a:lstStyle/>
          <a:p>
            <a:fld id="{F074C4BF-8077-4AB4-98D8-33BF85F7AC04}" type="datetimeFigureOut">
              <a:rPr lang="nb-NO" smtClean="0"/>
              <a:t>16.01.2026</a:t>
            </a:fld>
            <a:endParaRPr lang="nb-NO"/>
          </a:p>
        </p:txBody>
      </p:sp>
      <p:sp>
        <p:nvSpPr>
          <p:cNvPr id="8" name="Footer Placeholder 7">
            <a:extLst>
              <a:ext uri="{FF2B5EF4-FFF2-40B4-BE49-F238E27FC236}">
                <a16:creationId xmlns:a16="http://schemas.microsoft.com/office/drawing/2014/main" id="{78074560-5E59-6990-2C6F-F1C1A8F95246}"/>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70A8D83D-A596-4FBE-8C30-DD9803C46F5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9241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E871-707E-9384-FD2A-EDE76E9009F2}"/>
              </a:ext>
            </a:extLst>
          </p:cNvPr>
          <p:cNvSpPr>
            <a:spLocks noGrp="1"/>
          </p:cNvSpPr>
          <p:nvPr>
            <p:ph type="title" hasCustomPrompt="1"/>
          </p:nvPr>
        </p:nvSpPr>
        <p:spPr/>
        <p:txBody>
          <a:bodyPr/>
          <a:lstStyle/>
          <a:p>
            <a:r>
              <a:rPr lang="nb-NO"/>
              <a:t>Click to edit Master title style</a:t>
            </a:r>
          </a:p>
        </p:txBody>
      </p:sp>
      <p:sp>
        <p:nvSpPr>
          <p:cNvPr id="3" name="Date Placeholder 2">
            <a:extLst>
              <a:ext uri="{FF2B5EF4-FFF2-40B4-BE49-F238E27FC236}">
                <a16:creationId xmlns:a16="http://schemas.microsoft.com/office/drawing/2014/main" id="{FDD14A9F-651D-571F-2D22-57505F9B9071}"/>
              </a:ext>
            </a:extLst>
          </p:cNvPr>
          <p:cNvSpPr>
            <a:spLocks noGrp="1"/>
          </p:cNvSpPr>
          <p:nvPr>
            <p:ph type="dt" sz="half" idx="10"/>
          </p:nvPr>
        </p:nvSpPr>
        <p:spPr/>
        <p:txBody>
          <a:bodyPr/>
          <a:lstStyle/>
          <a:p>
            <a:fld id="{F074C4BF-8077-4AB4-98D8-33BF85F7AC04}" type="datetimeFigureOut">
              <a:rPr lang="nb-NO" smtClean="0"/>
              <a:t>16.01.2026</a:t>
            </a:fld>
            <a:endParaRPr lang="nb-NO"/>
          </a:p>
        </p:txBody>
      </p:sp>
      <p:sp>
        <p:nvSpPr>
          <p:cNvPr id="4" name="Footer Placeholder 3">
            <a:extLst>
              <a:ext uri="{FF2B5EF4-FFF2-40B4-BE49-F238E27FC236}">
                <a16:creationId xmlns:a16="http://schemas.microsoft.com/office/drawing/2014/main" id="{BDFB0F47-9979-F931-D4B5-2ACEF85E9D9E}"/>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84069D5-C36A-D6C0-89D2-FFE92D86D88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22809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384114-4895-C774-0F48-1B4796542DEE}"/>
              </a:ext>
            </a:extLst>
          </p:cNvPr>
          <p:cNvSpPr>
            <a:spLocks noGrp="1"/>
          </p:cNvSpPr>
          <p:nvPr>
            <p:ph type="dt" sz="half" idx="10"/>
          </p:nvPr>
        </p:nvSpPr>
        <p:spPr/>
        <p:txBody>
          <a:bodyPr/>
          <a:lstStyle/>
          <a:p>
            <a:fld id="{F074C4BF-8077-4AB4-98D8-33BF85F7AC04}" type="datetimeFigureOut">
              <a:rPr lang="nb-NO" smtClean="0"/>
              <a:t>16.01.2026</a:t>
            </a:fld>
            <a:endParaRPr lang="nb-NO"/>
          </a:p>
        </p:txBody>
      </p:sp>
      <p:sp>
        <p:nvSpPr>
          <p:cNvPr id="3" name="Footer Placeholder 2">
            <a:extLst>
              <a:ext uri="{FF2B5EF4-FFF2-40B4-BE49-F238E27FC236}">
                <a16:creationId xmlns:a16="http://schemas.microsoft.com/office/drawing/2014/main" id="{5730373D-48AD-5A1A-863A-71396CAD0FFB}"/>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FF08B240-9051-23B4-C7DA-A501280DCC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8590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478C-CA8B-0CA0-3457-43F733D90F7C}"/>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Content Placeholder 2">
            <a:extLst>
              <a:ext uri="{FF2B5EF4-FFF2-40B4-BE49-F238E27FC236}">
                <a16:creationId xmlns:a16="http://schemas.microsoft.com/office/drawing/2014/main" id="{61717569-0B31-7653-B957-A566295A4F0D}"/>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Text Placeholder 3">
            <a:extLst>
              <a:ext uri="{FF2B5EF4-FFF2-40B4-BE49-F238E27FC236}">
                <a16:creationId xmlns:a16="http://schemas.microsoft.com/office/drawing/2014/main" id="{2FCD2B7E-4F60-9887-497C-6B8C1965EDE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D8B0BCB9-C648-21EE-EF5F-C84B686BDB6C}"/>
              </a:ext>
            </a:extLst>
          </p:cNvPr>
          <p:cNvSpPr>
            <a:spLocks noGrp="1"/>
          </p:cNvSpPr>
          <p:nvPr>
            <p:ph type="dt" sz="half" idx="10"/>
          </p:nvPr>
        </p:nvSpPr>
        <p:spPr/>
        <p:txBody>
          <a:bodyPr/>
          <a:lstStyle/>
          <a:p>
            <a:fld id="{F074C4BF-8077-4AB4-98D8-33BF85F7AC04}" type="datetimeFigureOut">
              <a:rPr lang="nb-NO" smtClean="0"/>
              <a:t>16.01.2026</a:t>
            </a:fld>
            <a:endParaRPr lang="nb-NO"/>
          </a:p>
        </p:txBody>
      </p:sp>
      <p:sp>
        <p:nvSpPr>
          <p:cNvPr id="6" name="Footer Placeholder 5">
            <a:extLst>
              <a:ext uri="{FF2B5EF4-FFF2-40B4-BE49-F238E27FC236}">
                <a16:creationId xmlns:a16="http://schemas.microsoft.com/office/drawing/2014/main" id="{F7496E80-5E03-622F-BC56-30C5EADE5499}"/>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229490C5-AF95-2A9A-6F3B-08921D9802DB}"/>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221987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536C-F4C8-0FE6-5D90-7B8A94F62BE5}"/>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Picture Placeholder 2">
            <a:extLst>
              <a:ext uri="{FF2B5EF4-FFF2-40B4-BE49-F238E27FC236}">
                <a16:creationId xmlns:a16="http://schemas.microsoft.com/office/drawing/2014/main" id="{6C8D5E24-9E65-E778-B5F3-720140509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098D00-8633-3122-B6B4-7531F80C984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4850172A-AEBA-2646-4BA2-8702E3D6ADC8}"/>
              </a:ext>
            </a:extLst>
          </p:cNvPr>
          <p:cNvSpPr>
            <a:spLocks noGrp="1"/>
          </p:cNvSpPr>
          <p:nvPr>
            <p:ph type="dt" sz="half" idx="10"/>
          </p:nvPr>
        </p:nvSpPr>
        <p:spPr/>
        <p:txBody>
          <a:bodyPr/>
          <a:lstStyle/>
          <a:p>
            <a:fld id="{F074C4BF-8077-4AB4-98D8-33BF85F7AC04}" type="datetimeFigureOut">
              <a:rPr lang="nb-NO" smtClean="0"/>
              <a:t>16.01.2026</a:t>
            </a:fld>
            <a:endParaRPr lang="nb-NO"/>
          </a:p>
        </p:txBody>
      </p:sp>
      <p:sp>
        <p:nvSpPr>
          <p:cNvPr id="6" name="Footer Placeholder 5">
            <a:extLst>
              <a:ext uri="{FF2B5EF4-FFF2-40B4-BE49-F238E27FC236}">
                <a16:creationId xmlns:a16="http://schemas.microsoft.com/office/drawing/2014/main" id="{2D532BF3-87F3-B3F0-7E2E-727F84F6FB5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3D047EC1-22B0-D173-70F0-70F55175788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61618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emf"/><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emf"/><Relationship Id="rId2" Type="http://schemas.openxmlformats.org/officeDocument/2006/relationships/slideLayout" Target="../slideLayouts/slideLayout13.xml"/><Relationship Id="rId16" Type="http://schemas.openxmlformats.org/officeDocument/2006/relationships/image" Target="../media/image2.emf"/><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image" Target="../media/image5.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emf"/><Relationship Id="rId2" Type="http://schemas.openxmlformats.org/officeDocument/2006/relationships/slideLayout" Target="../slideLayouts/slideLayout26.xml"/><Relationship Id="rId16" Type="http://schemas.openxmlformats.org/officeDocument/2006/relationships/image" Target="../media/image3.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emf"/><Relationship Id="rId10" Type="http://schemas.openxmlformats.org/officeDocument/2006/relationships/slideLayout" Target="../slideLayouts/slideLayout34.xml"/><Relationship Id="rId19" Type="http://schemas.openxmlformats.org/officeDocument/2006/relationships/image" Target="../media/image14.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07790-A1D4-B379-0124-5BE89FDFD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8805A3-2801-7AA2-4C97-DC4FD1274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F8FF63-C7BC-9190-2106-A19A9DF53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4C4BF-8077-4AB4-98D8-33BF85F7AC04}" type="datetimeFigureOut">
              <a:rPr lang="en-GB" smtClean="0"/>
              <a:t>16/01/2026</a:t>
            </a:fld>
            <a:endParaRPr lang="en-GB"/>
          </a:p>
        </p:txBody>
      </p:sp>
      <p:sp>
        <p:nvSpPr>
          <p:cNvPr id="5" name="Footer Placeholder 4">
            <a:extLst>
              <a:ext uri="{FF2B5EF4-FFF2-40B4-BE49-F238E27FC236}">
                <a16:creationId xmlns:a16="http://schemas.microsoft.com/office/drawing/2014/main" id="{1586267D-0CF9-3120-A37C-BD0DB8556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A81F95-791D-7F9A-ED85-AA63A8DE57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2AA5B-BB66-4E6E-B557-78F2939ACA69}" type="slidenum">
              <a:rPr lang="en-GB" smtClean="0"/>
              <a:t>‹#›</a:t>
            </a:fld>
            <a:endParaRPr lang="en-GB"/>
          </a:p>
        </p:txBody>
      </p:sp>
    </p:spTree>
    <p:extLst>
      <p:ext uri="{BB962C8B-B14F-4D97-AF65-F5344CB8AC3E}">
        <p14:creationId xmlns:p14="http://schemas.microsoft.com/office/powerpoint/2010/main" val="769864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9" name="sintef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9331" y="6514982"/>
            <a:ext cx="981013" cy="214063"/>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0" name="Picture 19">
            <a:extLst>
              <a:ext uri="{FF2B5EF4-FFF2-40B4-BE49-F238E27FC236}">
                <a16:creationId xmlns:a16="http://schemas.microsoft.com/office/drawing/2014/main" id="{A6D7A6B1-9FB3-3FD9-BE7F-AFBB620A4D66}"/>
              </a:ext>
            </a:extLst>
          </p:cNvPr>
          <p:cNvPicPr>
            <a:picLocks noChangeAspect="1"/>
          </p:cNvPicPr>
          <p:nvPr userDrawn="1"/>
        </p:nvPicPr>
        <p:blipFill>
          <a:blip r:embed="rId21"/>
          <a:stretch>
            <a:fillRect/>
          </a:stretch>
        </p:blipFill>
        <p:spPr>
          <a:xfrm>
            <a:off x="11336779" y="6251524"/>
            <a:ext cx="765264" cy="569633"/>
          </a:xfrm>
          <a:prstGeom prst="rect">
            <a:avLst/>
          </a:prstGeom>
        </p:spPr>
      </p:pic>
    </p:spTree>
    <p:extLst>
      <p:ext uri="{BB962C8B-B14F-4D97-AF65-F5344CB8AC3E}">
        <p14:creationId xmlns:p14="http://schemas.microsoft.com/office/powerpoint/2010/main" val="23023313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8" name="Picture 27" descr="Icon&#10;&#10;Description automatically generated">
            <a:extLst>
              <a:ext uri="{FF2B5EF4-FFF2-40B4-BE49-F238E27FC236}">
                <a16:creationId xmlns:a16="http://schemas.microsoft.com/office/drawing/2014/main" id="{7B33E1DD-7084-4FD3-AB2B-B00D756A4FC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449049" y="6321118"/>
            <a:ext cx="584551" cy="460682"/>
          </a:xfrm>
          <a:prstGeom prst="rect">
            <a:avLst/>
          </a:prstGeom>
        </p:spPr>
      </p:pic>
    </p:spTree>
    <p:extLst>
      <p:ext uri="{BB962C8B-B14F-4D97-AF65-F5344CB8AC3E}">
        <p14:creationId xmlns:p14="http://schemas.microsoft.com/office/powerpoint/2010/main" val="11004560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jpeg"/><Relationship Id="rId12"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4.png"/><Relationship Id="rId5" Type="http://schemas.openxmlformats.org/officeDocument/2006/relationships/image" Target="../media/image22.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36.png"/><Relationship Id="rId4" Type="http://schemas.openxmlformats.org/officeDocument/2006/relationships/image" Target="../media/image23.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7.png"/><Relationship Id="rId7" Type="http://schemas.openxmlformats.org/officeDocument/2006/relationships/image" Target="../media/image35.png"/><Relationship Id="rId12"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2.png"/><Relationship Id="rId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32.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7.png"/><Relationship Id="rId7" Type="http://schemas.openxmlformats.org/officeDocument/2006/relationships/image" Target="../media/image26.png"/><Relationship Id="rId12"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22.png"/><Relationship Id="rId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32.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3.png"/><Relationship Id="rId4" Type="http://schemas.openxmlformats.org/officeDocument/2006/relationships/image" Target="../media/image28.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3.png"/><Relationship Id="rId10" Type="http://schemas.openxmlformats.org/officeDocument/2006/relationships/image" Target="../media/image22.png"/><Relationship Id="rId4" Type="http://schemas.openxmlformats.org/officeDocument/2006/relationships/image" Target="../media/image3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png"/><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9.png"/><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png"/><Relationship Id="rId7" Type="http://schemas.openxmlformats.org/officeDocument/2006/relationships/image" Target="../media/image36.png"/><Relationship Id="rId12"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9.png"/><Relationship Id="rId5" Type="http://schemas.openxmlformats.org/officeDocument/2006/relationships/image" Target="../media/image35.png"/><Relationship Id="rId10" Type="http://schemas.openxmlformats.org/officeDocument/2006/relationships/image" Target="../media/image23.png"/><Relationship Id="rId4" Type="http://schemas.openxmlformats.org/officeDocument/2006/relationships/image" Target="../media/image33.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35.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www.cjml.no/health" TargetMode="Externa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22.png"/><Relationship Id="rId5" Type="http://schemas.openxmlformats.org/officeDocument/2006/relationships/image" Target="../media/image30.jpeg"/><Relationship Id="rId10" Type="http://schemas.openxmlformats.org/officeDocument/2006/relationships/image" Target="../media/image23.png"/><Relationship Id="rId4" Type="http://schemas.openxmlformats.org/officeDocument/2006/relationships/image" Target="../media/image28.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32.png"/><Relationship Id="rId12"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image" Target="../media/image35.png"/><Relationship Id="rId4" Type="http://schemas.openxmlformats.org/officeDocument/2006/relationships/image" Target="../media/image28.pn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23.png"/><Relationship Id="rId5" Type="http://schemas.openxmlformats.org/officeDocument/2006/relationships/image" Target="../media/image30.jpeg"/><Relationship Id="rId10" Type="http://schemas.openxmlformats.org/officeDocument/2006/relationships/image" Target="../media/image26.png"/><Relationship Id="rId4" Type="http://schemas.openxmlformats.org/officeDocument/2006/relationships/image" Target="../media/image28.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link.springer.com/chapter/10.1007/978-3-031-59080-1_22"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png"/><Relationship Id="rId7" Type="http://schemas.openxmlformats.org/officeDocument/2006/relationships/image" Target="../media/image23.png"/><Relationship Id="rId12"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D153-386D-D098-0BD5-F14273D12635}"/>
              </a:ext>
            </a:extLst>
          </p:cNvPr>
          <p:cNvSpPr>
            <a:spLocks noGrp="1"/>
          </p:cNvSpPr>
          <p:nvPr>
            <p:ph type="title"/>
          </p:nvPr>
        </p:nvSpPr>
        <p:spPr>
          <a:xfrm>
            <a:off x="638423" y="1642731"/>
            <a:ext cx="10924037" cy="992510"/>
          </a:xfrm>
        </p:spPr>
        <p:txBody>
          <a:bodyPr anchor="ctr">
            <a:normAutofit fontScale="90000"/>
          </a:bodyPr>
          <a:lstStyle/>
          <a:p>
            <a:r>
              <a:rPr lang="en-GB"/>
              <a:t>Mapping of MS pathways from primary to specialist care</a:t>
            </a:r>
            <a:endParaRPr lang="nb-NO"/>
          </a:p>
        </p:txBody>
      </p:sp>
      <p:sp>
        <p:nvSpPr>
          <p:cNvPr id="3" name="Text Placeholder 2">
            <a:extLst>
              <a:ext uri="{FF2B5EF4-FFF2-40B4-BE49-F238E27FC236}">
                <a16:creationId xmlns:a16="http://schemas.microsoft.com/office/drawing/2014/main" id="{FEA76CFE-5A64-516F-2FC4-A4B911AAFEF8}"/>
              </a:ext>
            </a:extLst>
          </p:cNvPr>
          <p:cNvSpPr>
            <a:spLocks noGrp="1"/>
          </p:cNvSpPr>
          <p:nvPr>
            <p:ph type="body" idx="1"/>
          </p:nvPr>
        </p:nvSpPr>
        <p:spPr>
          <a:xfrm>
            <a:off x="1055080" y="3332285"/>
            <a:ext cx="6703521" cy="2119932"/>
          </a:xfrm>
        </p:spPr>
        <p:txBody>
          <a:bodyPr vert="horz" lIns="91440" tIns="45720" rIns="91440" bIns="45720" rtlCol="0" anchor="t">
            <a:noAutofit/>
          </a:bodyPr>
          <a:lstStyle/>
          <a:p>
            <a:pPr>
              <a:lnSpc>
                <a:spcPct val="100000"/>
              </a:lnSpc>
              <a:spcBef>
                <a:spcPts val="0"/>
              </a:spcBef>
            </a:pPr>
            <a:r>
              <a:rPr lang="en-GB" sz="1600">
                <a:solidFill>
                  <a:schemeClr val="bg2">
                    <a:lumMod val="25000"/>
                  </a:schemeClr>
                </a:solidFill>
              </a:rPr>
              <a:t>Responsible:	Binyam Bogale, University of Oslo </a:t>
            </a:r>
          </a:p>
          <a:p>
            <a:pPr>
              <a:lnSpc>
                <a:spcPct val="100000"/>
              </a:lnSpc>
              <a:spcBef>
                <a:spcPts val="0"/>
              </a:spcBef>
            </a:pPr>
            <a:r>
              <a:rPr lang="en-GB" sz="1600">
                <a:solidFill>
                  <a:schemeClr val="bg2">
                    <a:lumMod val="25000"/>
                  </a:schemeClr>
                </a:solidFill>
              </a:rPr>
              <a:t>Date:		Dec 1, 2025</a:t>
            </a:r>
          </a:p>
          <a:p>
            <a:pPr>
              <a:lnSpc>
                <a:spcPct val="100000"/>
              </a:lnSpc>
              <a:spcBef>
                <a:spcPts val="0"/>
              </a:spcBef>
            </a:pPr>
            <a:r>
              <a:rPr lang="en-GB" sz="1600">
                <a:solidFill>
                  <a:schemeClr val="bg2">
                    <a:lumMod val="25000"/>
                  </a:schemeClr>
                </a:solidFill>
              </a:rPr>
              <a:t>Version: 		v2</a:t>
            </a:r>
          </a:p>
          <a:p>
            <a:pPr>
              <a:lnSpc>
                <a:spcPct val="100000"/>
              </a:lnSpc>
              <a:spcBef>
                <a:spcPts val="0"/>
              </a:spcBef>
            </a:pPr>
            <a:endParaRPr lang="en-GB" sz="1600">
              <a:solidFill>
                <a:schemeClr val="bg2">
                  <a:lumMod val="25000"/>
                </a:schemeClr>
              </a:solidFill>
            </a:endParaRPr>
          </a:p>
          <a:p>
            <a:pPr>
              <a:lnSpc>
                <a:spcPct val="100000"/>
              </a:lnSpc>
              <a:spcBef>
                <a:spcPts val="0"/>
              </a:spcBef>
            </a:pPr>
            <a:r>
              <a:rPr lang="en-GB" sz="1600">
                <a:solidFill>
                  <a:schemeClr val="bg2">
                    <a:lumMod val="25000"/>
                  </a:schemeClr>
                </a:solidFill>
              </a:rPr>
              <a:t>Type:		Patient pathways</a:t>
            </a:r>
            <a:endParaRPr lang="en-GB" sz="1600">
              <a:solidFill>
                <a:schemeClr val="bg2">
                  <a:lumMod val="25000"/>
                </a:schemeClr>
              </a:solidFill>
              <a:ea typeface="Calibri"/>
              <a:cs typeface="Calibri"/>
            </a:endParaRPr>
          </a:p>
          <a:p>
            <a:pPr>
              <a:lnSpc>
                <a:spcPct val="100000"/>
              </a:lnSpc>
              <a:spcBef>
                <a:spcPts val="0"/>
              </a:spcBef>
            </a:pPr>
            <a:r>
              <a:rPr lang="en-GB" sz="1600">
                <a:solidFill>
                  <a:schemeClr val="bg2">
                    <a:lumMod val="25000"/>
                  </a:schemeClr>
                </a:solidFill>
              </a:rPr>
              <a:t>Health condition:	Multiple sclerosis</a:t>
            </a:r>
          </a:p>
          <a:p>
            <a:pPr>
              <a:lnSpc>
                <a:spcPct val="100000"/>
              </a:lnSpc>
              <a:spcBef>
                <a:spcPts val="0"/>
              </a:spcBef>
            </a:pPr>
            <a:r>
              <a:rPr lang="en-GB" sz="1600">
                <a:solidFill>
                  <a:schemeClr val="bg2">
                    <a:lumMod val="25000"/>
                  </a:schemeClr>
                </a:solidFill>
              </a:rPr>
              <a:t>Language: 		English</a:t>
            </a:r>
          </a:p>
        </p:txBody>
      </p:sp>
      <p:pic>
        <p:nvPicPr>
          <p:cNvPr id="6" name="Picture 5" descr="A green text on a black background&#10;&#10;AI-generated content may be incorrect.">
            <a:extLst>
              <a:ext uri="{FF2B5EF4-FFF2-40B4-BE49-F238E27FC236}">
                <a16:creationId xmlns:a16="http://schemas.microsoft.com/office/drawing/2014/main" id="{3C569EA5-931D-8279-AE70-0E3FFA03D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
        <p:nvSpPr>
          <p:cNvPr id="7" name="TextBox 6">
            <a:extLst>
              <a:ext uri="{FF2B5EF4-FFF2-40B4-BE49-F238E27FC236}">
                <a16:creationId xmlns:a16="http://schemas.microsoft.com/office/drawing/2014/main" id="{87BD6F90-5B64-D51A-F454-1B60984394C7}"/>
              </a:ext>
            </a:extLst>
          </p:cNvPr>
          <p:cNvSpPr txBox="1"/>
          <p:nvPr/>
        </p:nvSpPr>
        <p:spPr>
          <a:xfrm>
            <a:off x="731838" y="170113"/>
            <a:ext cx="1509940" cy="400110"/>
          </a:xfrm>
          <a:prstGeom prst="rect">
            <a:avLst/>
          </a:prstGeom>
          <a:solidFill>
            <a:schemeClr val="bg1">
              <a:lumMod val="95000"/>
            </a:schemeClr>
          </a:solidFill>
          <a:ln w="12700">
            <a:solidFill>
              <a:schemeClr val="tx1"/>
            </a:solidFill>
          </a:ln>
        </p:spPr>
        <p:txBody>
          <a:bodyPr wrap="square" lIns="91440" tIns="45720" rIns="91440" bIns="45720" rtlCol="0" anchor="t">
            <a:spAutoFit/>
          </a:bodyPr>
          <a:lstStyle/>
          <a:p>
            <a:r>
              <a:rPr lang="en-GB" sz="2000">
                <a:solidFill>
                  <a:schemeClr val="accent2">
                    <a:lumMod val="75000"/>
                  </a:schemeClr>
                </a:solidFill>
              </a:rPr>
              <a:t>Case study 9</a:t>
            </a:r>
            <a:endParaRPr lang="en-GB" sz="2000">
              <a:solidFill>
                <a:schemeClr val="accent2">
                  <a:lumMod val="75000"/>
                </a:schemeClr>
              </a:solidFill>
              <a:ea typeface="Calibri"/>
              <a:cs typeface="Calibri"/>
            </a:endParaRPr>
          </a:p>
        </p:txBody>
      </p:sp>
      <p:sp>
        <p:nvSpPr>
          <p:cNvPr id="4" name="TextBox 9">
            <a:extLst>
              <a:ext uri="{FF2B5EF4-FFF2-40B4-BE49-F238E27FC236}">
                <a16:creationId xmlns:a16="http://schemas.microsoft.com/office/drawing/2014/main" id="{02192538-0EBA-AC7D-8EC8-E4446E014A00}"/>
              </a:ext>
            </a:extLst>
          </p:cNvPr>
          <p:cNvSpPr txBox="1"/>
          <p:nvPr/>
        </p:nvSpPr>
        <p:spPr>
          <a:xfrm>
            <a:off x="2695787" y="170113"/>
            <a:ext cx="8235711" cy="400110"/>
          </a:xfrm>
          <a:prstGeom prst="rect">
            <a:avLst/>
          </a:prstGeom>
          <a:solidFill>
            <a:schemeClr val="bg1"/>
          </a:solidFill>
          <a:ln w="12700">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t>Related toolbox element: Method </a:t>
            </a:r>
            <a:r>
              <a:rPr lang="en-US" sz="2000"/>
              <a:t>7 - Modeling of MS patient pathway (CJML)</a:t>
            </a:r>
            <a:endParaRPr lang="nb-NO" sz="2000"/>
          </a:p>
        </p:txBody>
      </p:sp>
      <p:grpSp>
        <p:nvGrpSpPr>
          <p:cNvPr id="5" name="Group 8">
            <a:extLst>
              <a:ext uri="{FF2B5EF4-FFF2-40B4-BE49-F238E27FC236}">
                <a16:creationId xmlns:a16="http://schemas.microsoft.com/office/drawing/2014/main" id="{5C631411-0236-6B76-80C1-0E9551724DAA}"/>
              </a:ext>
            </a:extLst>
          </p:cNvPr>
          <p:cNvGrpSpPr/>
          <p:nvPr/>
        </p:nvGrpSpPr>
        <p:grpSpPr>
          <a:xfrm>
            <a:off x="10360408" y="6065650"/>
            <a:ext cx="1777325" cy="699118"/>
            <a:chOff x="10427643" y="5830326"/>
            <a:chExt cx="1777325" cy="699118"/>
          </a:xfrm>
        </p:grpSpPr>
        <p:pic>
          <p:nvPicPr>
            <p:cNvPr id="8" name="Picture 6">
              <a:extLst>
                <a:ext uri="{FF2B5EF4-FFF2-40B4-BE49-F238E27FC236}">
                  <a16:creationId xmlns:a16="http://schemas.microsoft.com/office/drawing/2014/main" id="{F13DC5D5-1923-CF1D-4493-FE97E2494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7952" y="6031151"/>
              <a:ext cx="1261757" cy="4982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3423AD-3EF2-C45A-2F3B-BD26C4E09F94}"/>
                </a:ext>
              </a:extLst>
            </p:cNvPr>
            <p:cNvSpPr txBox="1"/>
            <p:nvPr/>
          </p:nvSpPr>
          <p:spPr>
            <a:xfrm>
              <a:off x="10427643" y="5830326"/>
              <a:ext cx="1777325" cy="246221"/>
            </a:xfrm>
            <a:prstGeom prst="rect">
              <a:avLst/>
            </a:prstGeom>
            <a:noFill/>
          </p:spPr>
          <p:txBody>
            <a:bodyPr wrap="square" rtlCol="0">
              <a:spAutoFit/>
            </a:bodyPr>
            <a:ls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a:lstStyle>
            <a:p>
              <a:r>
                <a:rPr lang="en-GB" sz="1000"/>
                <a:t>© The authors, Pathway, 2025</a:t>
              </a:r>
            </a:p>
          </p:txBody>
        </p:sp>
      </p:grpSp>
    </p:spTree>
    <p:extLst>
      <p:ext uri="{BB962C8B-B14F-4D97-AF65-F5344CB8AC3E}">
        <p14:creationId xmlns:p14="http://schemas.microsoft.com/office/powerpoint/2010/main" val="335476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0">
            <a:extLst>
              <a:ext uri="{FF2B5EF4-FFF2-40B4-BE49-F238E27FC236}">
                <a16:creationId xmlns:a16="http://schemas.microsoft.com/office/drawing/2014/main" id="{CB5D5FE0-4505-7510-0A2B-38DFFA487D32}"/>
              </a:ext>
            </a:extLst>
          </p:cNvPr>
          <p:cNvPicPr>
            <a:picLocks noChangeAspect="1"/>
          </p:cNvPicPr>
          <p:nvPr/>
        </p:nvPicPr>
        <p:blipFill>
          <a:blip r:embed="rId3"/>
          <a:stretch>
            <a:fillRect/>
          </a:stretch>
        </p:blipFill>
        <p:spPr>
          <a:xfrm>
            <a:off x="281599" y="4909073"/>
            <a:ext cx="11732913" cy="931161"/>
          </a:xfrm>
          <a:prstGeom prst="rect">
            <a:avLst/>
          </a:prstGeom>
        </p:spPr>
      </p:pic>
      <p:sp>
        <p:nvSpPr>
          <p:cNvPr id="2" name="Slide Number Placeholder 1">
            <a:extLst>
              <a:ext uri="{FF2B5EF4-FFF2-40B4-BE49-F238E27FC236}">
                <a16:creationId xmlns:a16="http://schemas.microsoft.com/office/drawing/2014/main" id="{875B47A1-D7F4-58F1-963B-6BD86AF41F2C}"/>
              </a:ext>
            </a:extLst>
          </p:cNvPr>
          <p:cNvSpPr>
            <a:spLocks noGrp="1"/>
          </p:cNvSpPr>
          <p:nvPr>
            <p:ph type="sldNum" sz="quarter" idx="12"/>
          </p:nvPr>
        </p:nvSpPr>
        <p:spPr>
          <a:xfrm>
            <a:off x="370599" y="6514982"/>
            <a:ext cx="308812" cy="184666"/>
          </a:xfrm>
        </p:spPr>
        <p:txBody>
          <a:bodyPr/>
          <a:lstStyle/>
          <a:p>
            <a:fld id="{5751DFAA-887F-4071-8EAD-E8CA316FCF06}" type="slidenum">
              <a:rPr lang="en-GB" smtClean="0"/>
              <a:t>10</a:t>
            </a:fld>
            <a:endParaRPr lang="en-GB"/>
          </a:p>
        </p:txBody>
      </p:sp>
      <p:pic>
        <p:nvPicPr>
          <p:cNvPr id="13" name="Picture 12">
            <a:extLst>
              <a:ext uri="{FF2B5EF4-FFF2-40B4-BE49-F238E27FC236}">
                <a16:creationId xmlns:a16="http://schemas.microsoft.com/office/drawing/2014/main" id="{0B39020A-81DC-63E8-DC0D-F7237C2A44A2}"/>
              </a:ext>
            </a:extLst>
          </p:cNvPr>
          <p:cNvPicPr>
            <a:picLocks noChangeAspect="1"/>
          </p:cNvPicPr>
          <p:nvPr/>
        </p:nvPicPr>
        <p:blipFill>
          <a:blip r:embed="rId3"/>
          <a:stretch>
            <a:fillRect/>
          </a:stretch>
        </p:blipFill>
        <p:spPr>
          <a:xfrm>
            <a:off x="281599" y="664747"/>
            <a:ext cx="11727006" cy="1042995"/>
          </a:xfrm>
          <a:prstGeom prst="rect">
            <a:avLst/>
          </a:prstGeom>
        </p:spPr>
      </p:pic>
      <p:pic>
        <p:nvPicPr>
          <p:cNvPr id="15" name="Picture 14">
            <a:extLst>
              <a:ext uri="{FF2B5EF4-FFF2-40B4-BE49-F238E27FC236}">
                <a16:creationId xmlns:a16="http://schemas.microsoft.com/office/drawing/2014/main" id="{518E9058-614D-98EF-9C50-3B782A8618FE}"/>
              </a:ext>
            </a:extLst>
          </p:cNvPr>
          <p:cNvPicPr>
            <a:picLocks noChangeAspect="1"/>
          </p:cNvPicPr>
          <p:nvPr/>
        </p:nvPicPr>
        <p:blipFill>
          <a:blip r:embed="rId3"/>
          <a:stretch>
            <a:fillRect/>
          </a:stretch>
        </p:blipFill>
        <p:spPr>
          <a:xfrm>
            <a:off x="281599" y="1791941"/>
            <a:ext cx="11727006" cy="1017619"/>
          </a:xfrm>
          <a:prstGeom prst="rect">
            <a:avLst/>
          </a:prstGeom>
        </p:spPr>
      </p:pic>
      <p:pic>
        <p:nvPicPr>
          <p:cNvPr id="19" name="Picture 18">
            <a:extLst>
              <a:ext uri="{FF2B5EF4-FFF2-40B4-BE49-F238E27FC236}">
                <a16:creationId xmlns:a16="http://schemas.microsoft.com/office/drawing/2014/main" id="{AE07F76E-619B-3439-4884-E4DCD7A33C90}"/>
              </a:ext>
            </a:extLst>
          </p:cNvPr>
          <p:cNvPicPr>
            <a:picLocks noChangeAspect="1"/>
          </p:cNvPicPr>
          <p:nvPr/>
        </p:nvPicPr>
        <p:blipFill>
          <a:blip r:embed="rId3"/>
          <a:stretch>
            <a:fillRect/>
          </a:stretch>
        </p:blipFill>
        <p:spPr>
          <a:xfrm>
            <a:off x="281599" y="2867192"/>
            <a:ext cx="11727006" cy="999041"/>
          </a:xfrm>
          <a:prstGeom prst="rect">
            <a:avLst/>
          </a:prstGeom>
        </p:spPr>
      </p:pic>
      <p:pic>
        <p:nvPicPr>
          <p:cNvPr id="20" name="Picture 19">
            <a:extLst>
              <a:ext uri="{FF2B5EF4-FFF2-40B4-BE49-F238E27FC236}">
                <a16:creationId xmlns:a16="http://schemas.microsoft.com/office/drawing/2014/main" id="{17AA526C-263E-1608-D33E-FDB3A59A8F29}"/>
              </a:ext>
            </a:extLst>
          </p:cNvPr>
          <p:cNvPicPr>
            <a:picLocks noChangeAspect="1"/>
          </p:cNvPicPr>
          <p:nvPr/>
        </p:nvPicPr>
        <p:blipFill>
          <a:blip r:embed="rId3"/>
          <a:stretch>
            <a:fillRect/>
          </a:stretch>
        </p:blipFill>
        <p:spPr>
          <a:xfrm>
            <a:off x="281599" y="3869985"/>
            <a:ext cx="11732913" cy="931161"/>
          </a:xfrm>
          <a:prstGeom prst="rect">
            <a:avLst/>
          </a:prstGeom>
        </p:spPr>
      </p:pic>
      <p:sp>
        <p:nvSpPr>
          <p:cNvPr id="22" name="TextBox 157">
            <a:extLst>
              <a:ext uri="{FF2B5EF4-FFF2-40B4-BE49-F238E27FC236}">
                <a16:creationId xmlns:a16="http://schemas.microsoft.com/office/drawing/2014/main" id="{78FB45F6-461F-6A75-C20D-EC8C1FB83294}"/>
              </a:ext>
            </a:extLst>
          </p:cNvPr>
          <p:cNvSpPr txBox="1">
            <a:spLocks noChangeArrowheads="1"/>
          </p:cNvSpPr>
          <p:nvPr/>
        </p:nvSpPr>
        <p:spPr bwMode="auto">
          <a:xfrm>
            <a:off x="391190" y="1454124"/>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Patient</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pic>
        <p:nvPicPr>
          <p:cNvPr id="23" name="Picture 22">
            <a:extLst>
              <a:ext uri="{FF2B5EF4-FFF2-40B4-BE49-F238E27FC236}">
                <a16:creationId xmlns:a16="http://schemas.microsoft.com/office/drawing/2014/main" id="{C1523DD1-DE16-C2D5-704F-0576A3E9AE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227" y="885515"/>
            <a:ext cx="457200" cy="601459"/>
          </a:xfrm>
          <a:prstGeom prst="rect">
            <a:avLst/>
          </a:prstGeom>
        </p:spPr>
      </p:pic>
      <p:sp>
        <p:nvSpPr>
          <p:cNvPr id="27" name="TextBox 157">
            <a:extLst>
              <a:ext uri="{FF2B5EF4-FFF2-40B4-BE49-F238E27FC236}">
                <a16:creationId xmlns:a16="http://schemas.microsoft.com/office/drawing/2014/main" id="{803D83B5-7162-A9AB-E6BC-E279A096CB9D}"/>
              </a:ext>
            </a:extLst>
          </p:cNvPr>
          <p:cNvSpPr txBox="1">
            <a:spLocks noChangeArrowheads="1"/>
          </p:cNvSpPr>
          <p:nvPr/>
        </p:nvSpPr>
        <p:spPr bwMode="auto">
          <a:xfrm>
            <a:off x="281599" y="2465406"/>
            <a:ext cx="990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Emergency unit</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5" name="TextBox 157">
            <a:extLst>
              <a:ext uri="{FF2B5EF4-FFF2-40B4-BE49-F238E27FC236}">
                <a16:creationId xmlns:a16="http://schemas.microsoft.com/office/drawing/2014/main" id="{C423A876-AC8C-9344-72A6-5A3758B7237A}"/>
              </a:ext>
            </a:extLst>
          </p:cNvPr>
          <p:cNvSpPr txBox="1">
            <a:spLocks noChangeArrowheads="1"/>
          </p:cNvSpPr>
          <p:nvPr/>
        </p:nvSpPr>
        <p:spPr bwMode="auto">
          <a:xfrm>
            <a:off x="357886" y="3498580"/>
            <a:ext cx="10434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Neurologist on duty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8" name="TextBox 157">
            <a:extLst>
              <a:ext uri="{FF2B5EF4-FFF2-40B4-BE49-F238E27FC236}">
                <a16:creationId xmlns:a16="http://schemas.microsoft.com/office/drawing/2014/main" id="{927D6C46-1F7A-89B7-8DA7-9A6A90D0F6C6}"/>
              </a:ext>
            </a:extLst>
          </p:cNvPr>
          <p:cNvSpPr txBox="1">
            <a:spLocks noChangeArrowheads="1"/>
          </p:cNvSpPr>
          <p:nvPr/>
        </p:nvSpPr>
        <p:spPr bwMode="auto">
          <a:xfrm>
            <a:off x="323414" y="4579125"/>
            <a:ext cx="1121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Health secretary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82" name="TextBox 81">
            <a:extLst>
              <a:ext uri="{FF2B5EF4-FFF2-40B4-BE49-F238E27FC236}">
                <a16:creationId xmlns:a16="http://schemas.microsoft.com/office/drawing/2014/main" id="{EBDE5E2F-0E19-A09E-A34B-EA5A398408ED}"/>
              </a:ext>
            </a:extLst>
          </p:cNvPr>
          <p:cNvSpPr txBox="1"/>
          <p:nvPr/>
        </p:nvSpPr>
        <p:spPr>
          <a:xfrm>
            <a:off x="562435" y="3061"/>
            <a:ext cx="6016758" cy="553998"/>
          </a:xfrm>
          <a:prstGeom prst="rect">
            <a:avLst/>
          </a:prstGeom>
          <a:noFill/>
        </p:spPr>
        <p:txBody>
          <a:bodyPr wrap="square" lIns="0" tIns="0" rIns="0" bIns="0" rtlCol="0">
            <a:spAutoFit/>
          </a:bodyPr>
          <a:lstStyle/>
          <a:p>
            <a:r>
              <a:rPr lang="en-GB" sz="900"/>
              <a:t>Assumptions:</a:t>
            </a:r>
          </a:p>
          <a:p>
            <a:r>
              <a:rPr lang="en-GB" sz="900"/>
              <a:t> Referral from the emergency unit because of severe  symptoms and/or signs</a:t>
            </a:r>
          </a:p>
          <a:p>
            <a:r>
              <a:rPr lang="en-GB" sz="900"/>
              <a:t>All the requests from the communicator are accepted; or not declined by the receiver of the request or information </a:t>
            </a:r>
          </a:p>
          <a:p>
            <a:pPr algn="ctr"/>
            <a:endParaRPr lang="en-GB" sz="900"/>
          </a:p>
        </p:txBody>
      </p:sp>
      <p:sp>
        <p:nvSpPr>
          <p:cNvPr id="115" name="Rounded Rectangle 89">
            <a:extLst>
              <a:ext uri="{FF2B5EF4-FFF2-40B4-BE49-F238E27FC236}">
                <a16:creationId xmlns:a16="http://schemas.microsoft.com/office/drawing/2014/main" id="{C8AF145F-AF97-B739-FC65-EF62BFC3297B}"/>
              </a:ext>
            </a:extLst>
          </p:cNvPr>
          <p:cNvSpPr/>
          <p:nvPr/>
        </p:nvSpPr>
        <p:spPr>
          <a:xfrm>
            <a:off x="1347234" y="781428"/>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Referred to, or visits emergency unit for </a:t>
            </a:r>
            <a:r>
              <a:rPr lang="en-GB" sz="1000" kern="0">
                <a:solidFill>
                  <a:prstClr val="black"/>
                </a:solidFill>
                <a:latin typeface="Calibri"/>
              </a:rPr>
              <a:t>severe symptoms/signs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16" name="Picture 115">
            <a:extLst>
              <a:ext uri="{FF2B5EF4-FFF2-40B4-BE49-F238E27FC236}">
                <a16:creationId xmlns:a16="http://schemas.microsoft.com/office/drawing/2014/main" id="{896A0F60-979B-86EA-BADE-39CBED8476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5841" y="835791"/>
            <a:ext cx="374229" cy="467314"/>
          </a:xfrm>
          <a:prstGeom prst="rect">
            <a:avLst/>
          </a:prstGeom>
        </p:spPr>
      </p:pic>
      <p:grpSp>
        <p:nvGrpSpPr>
          <p:cNvPr id="66" name="Group 65">
            <a:extLst>
              <a:ext uri="{FF2B5EF4-FFF2-40B4-BE49-F238E27FC236}">
                <a16:creationId xmlns:a16="http://schemas.microsoft.com/office/drawing/2014/main" id="{8B434F1B-6B31-6896-463A-AAE3554F309A}"/>
              </a:ext>
            </a:extLst>
          </p:cNvPr>
          <p:cNvGrpSpPr/>
          <p:nvPr/>
        </p:nvGrpSpPr>
        <p:grpSpPr>
          <a:xfrm>
            <a:off x="2645965" y="1944071"/>
            <a:ext cx="1188720" cy="731520"/>
            <a:chOff x="2660359" y="1953135"/>
            <a:chExt cx="1188720" cy="731520"/>
          </a:xfrm>
        </p:grpSpPr>
        <p:sp>
          <p:nvSpPr>
            <p:cNvPr id="122" name="Rounded Rectangle 89">
              <a:extLst>
                <a:ext uri="{FF2B5EF4-FFF2-40B4-BE49-F238E27FC236}">
                  <a16:creationId xmlns:a16="http://schemas.microsoft.com/office/drawing/2014/main" id="{16FC6B06-4714-605B-2ECF-345FC3047D26}"/>
                </a:ext>
              </a:extLst>
            </p:cNvPr>
            <p:cNvSpPr/>
            <p:nvPr/>
          </p:nvSpPr>
          <p:spPr>
            <a:xfrm>
              <a:off x="2660359" y="1953135"/>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Refers or transfers the patient to the neurology dep’t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23" name="Picture 122">
              <a:extLst>
                <a:ext uri="{FF2B5EF4-FFF2-40B4-BE49-F238E27FC236}">
                  <a16:creationId xmlns:a16="http://schemas.microsoft.com/office/drawing/2014/main" id="{1B0BD0BD-AD78-8EB0-E820-855FFA581D55}"/>
                </a:ext>
              </a:extLst>
            </p:cNvPr>
            <p:cNvPicPr>
              <a:picLocks noChangeAspect="1"/>
            </p:cNvPicPr>
            <p:nvPr/>
          </p:nvPicPr>
          <p:blipFill>
            <a:blip r:embed="rId6"/>
            <a:stretch>
              <a:fillRect/>
            </a:stretch>
          </p:blipFill>
          <p:spPr>
            <a:xfrm>
              <a:off x="2714486" y="2097454"/>
              <a:ext cx="215504" cy="220515"/>
            </a:xfrm>
            <a:prstGeom prst="rect">
              <a:avLst/>
            </a:prstGeom>
          </p:spPr>
        </p:pic>
      </p:grpSp>
      <p:grpSp>
        <p:nvGrpSpPr>
          <p:cNvPr id="68" name="Group 67">
            <a:extLst>
              <a:ext uri="{FF2B5EF4-FFF2-40B4-BE49-F238E27FC236}">
                <a16:creationId xmlns:a16="http://schemas.microsoft.com/office/drawing/2014/main" id="{237CE7B4-2A95-210F-7076-0856FB5DF002}"/>
              </a:ext>
            </a:extLst>
          </p:cNvPr>
          <p:cNvGrpSpPr/>
          <p:nvPr/>
        </p:nvGrpSpPr>
        <p:grpSpPr>
          <a:xfrm>
            <a:off x="1315043" y="1944071"/>
            <a:ext cx="1220115" cy="731520"/>
            <a:chOff x="1403531" y="1953135"/>
            <a:chExt cx="1220115" cy="731520"/>
          </a:xfrm>
        </p:grpSpPr>
        <p:sp>
          <p:nvSpPr>
            <p:cNvPr id="4" name="Rounded Rectangle 89">
              <a:extLst>
                <a:ext uri="{FF2B5EF4-FFF2-40B4-BE49-F238E27FC236}">
                  <a16:creationId xmlns:a16="http://schemas.microsoft.com/office/drawing/2014/main" id="{F4D577DB-52EC-6C94-7296-77FF37B6F1F4}"/>
                </a:ext>
              </a:extLst>
            </p:cNvPr>
            <p:cNvSpPr/>
            <p:nvPr/>
          </p:nvSpPr>
          <p:spPr>
            <a:xfrm>
              <a:off x="1434926" y="1953135"/>
              <a:ext cx="1188720" cy="731520"/>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Emergency management </a:t>
              </a:r>
              <a:r>
                <a:rPr kumimoji="0" lang="en-GB" sz="1000" b="0" i="0" u="none" strike="noStrike" kern="0" cap="none" spc="0" normalizeH="0" baseline="0" noProof="0">
                  <a:ln>
                    <a:noFill/>
                  </a:ln>
                  <a:solidFill>
                    <a:prstClr val="black"/>
                  </a:solidFill>
                  <a:effectLst/>
                  <a:uLnTx/>
                  <a:uFillTx/>
                  <a:latin typeface="Calibri"/>
                  <a:ea typeface="+mn-ea"/>
                  <a:cs typeface="+mn-cs"/>
                </a:rPr>
                <a:t>&amp; suspects MS</a:t>
              </a:r>
            </a:p>
          </p:txBody>
        </p:sp>
        <p:pic>
          <p:nvPicPr>
            <p:cNvPr id="5" name="Picture 4">
              <a:extLst>
                <a:ext uri="{FF2B5EF4-FFF2-40B4-BE49-F238E27FC236}">
                  <a16:creationId xmlns:a16="http://schemas.microsoft.com/office/drawing/2014/main" id="{15D48484-D0E0-9B73-DE57-0F98465997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531" y="1997779"/>
              <a:ext cx="375027" cy="417194"/>
            </a:xfrm>
            <a:prstGeom prst="rect">
              <a:avLst/>
            </a:prstGeom>
          </p:spPr>
        </p:pic>
      </p:grpSp>
      <p:sp>
        <p:nvSpPr>
          <p:cNvPr id="7" name="Rounded Rectangle 100">
            <a:extLst>
              <a:ext uri="{FF2B5EF4-FFF2-40B4-BE49-F238E27FC236}">
                <a16:creationId xmlns:a16="http://schemas.microsoft.com/office/drawing/2014/main" id="{EECE2B7B-819A-FC89-A36B-2690A3FA6C53}"/>
              </a:ext>
            </a:extLst>
          </p:cNvPr>
          <p:cNvSpPr/>
          <p:nvPr/>
        </p:nvSpPr>
        <p:spPr>
          <a:xfrm>
            <a:off x="2645965" y="2958206"/>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a:solidFill>
                  <a:prstClr val="black"/>
                </a:solidFill>
                <a:latin typeface="Calibri"/>
              </a:rPr>
              <a:t>Examines the patient for the complaint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4B6DE1CB-E4F5-B5F8-6829-501ECED947E7}"/>
              </a:ext>
            </a:extLst>
          </p:cNvPr>
          <p:cNvPicPr>
            <a:picLocks noChangeAspect="1"/>
          </p:cNvPicPr>
          <p:nvPr/>
        </p:nvPicPr>
        <p:blipFill>
          <a:blip r:embed="rId6"/>
          <a:stretch>
            <a:fillRect/>
          </a:stretch>
        </p:blipFill>
        <p:spPr>
          <a:xfrm>
            <a:off x="2699724" y="3094036"/>
            <a:ext cx="215504" cy="220515"/>
          </a:xfrm>
          <a:prstGeom prst="rect">
            <a:avLst/>
          </a:prstGeom>
        </p:spPr>
      </p:pic>
      <p:pic>
        <p:nvPicPr>
          <p:cNvPr id="113" name="Picture 112">
            <a:extLst>
              <a:ext uri="{FF2B5EF4-FFF2-40B4-BE49-F238E27FC236}">
                <a16:creationId xmlns:a16="http://schemas.microsoft.com/office/drawing/2014/main" id="{FED957AC-C2B5-3A62-51D4-B4B681494566}"/>
              </a:ext>
            </a:extLst>
          </p:cNvPr>
          <p:cNvPicPr>
            <a:picLocks noChangeAspect="1"/>
          </p:cNvPicPr>
          <p:nvPr/>
        </p:nvPicPr>
        <p:blipFill>
          <a:blip r:embed="rId3"/>
          <a:stretch>
            <a:fillRect/>
          </a:stretch>
        </p:blipFill>
        <p:spPr>
          <a:xfrm>
            <a:off x="281599" y="5896670"/>
            <a:ext cx="11727006" cy="868762"/>
          </a:xfrm>
          <a:prstGeom prst="rect">
            <a:avLst/>
          </a:prstGeom>
        </p:spPr>
      </p:pic>
      <p:pic>
        <p:nvPicPr>
          <p:cNvPr id="118" name="Picture 2">
            <a:extLst>
              <a:ext uri="{FF2B5EF4-FFF2-40B4-BE49-F238E27FC236}">
                <a16:creationId xmlns:a16="http://schemas.microsoft.com/office/drawing/2014/main" id="{34B1EDC6-B314-E58D-7C2A-5F924A0B45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19" y="6002285"/>
            <a:ext cx="555345" cy="555345"/>
          </a:xfrm>
          <a:prstGeom prst="rect">
            <a:avLst/>
          </a:prstGeom>
          <a:noFill/>
          <a:extLst>
            <a:ext uri="{909E8E84-426E-40DD-AFC4-6F175D3DCCD1}">
              <a14:hiddenFill xmlns:a14="http://schemas.microsoft.com/office/drawing/2010/main">
                <a:solidFill>
                  <a:srgbClr val="FFFFFF"/>
                </a:solidFill>
              </a14:hiddenFill>
            </a:ext>
          </a:extLst>
        </p:spPr>
      </p:pic>
      <p:sp>
        <p:nvSpPr>
          <p:cNvPr id="119" name="Folded Corner 82">
            <a:extLst>
              <a:ext uri="{FF2B5EF4-FFF2-40B4-BE49-F238E27FC236}">
                <a16:creationId xmlns:a16="http://schemas.microsoft.com/office/drawing/2014/main" id="{3EE27E26-85DF-6363-8BC3-B72A3B705C23}"/>
              </a:ext>
            </a:extLst>
          </p:cNvPr>
          <p:cNvSpPr/>
          <p:nvPr/>
        </p:nvSpPr>
        <p:spPr>
          <a:xfrm>
            <a:off x="1330673" y="5963284"/>
            <a:ext cx="1775233" cy="694288"/>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The patient might contact their GP or any emergency unit for the severe symptoms, regardless the entry to the specialist care is following the emergency treatment </a:t>
            </a:r>
          </a:p>
        </p:txBody>
      </p:sp>
      <p:sp>
        <p:nvSpPr>
          <p:cNvPr id="121" name="Folded Corner 82">
            <a:extLst>
              <a:ext uri="{FF2B5EF4-FFF2-40B4-BE49-F238E27FC236}">
                <a16:creationId xmlns:a16="http://schemas.microsoft.com/office/drawing/2014/main" id="{692B90A4-4554-004C-A4BB-9D59A80C4A38}"/>
              </a:ext>
            </a:extLst>
          </p:cNvPr>
          <p:cNvSpPr/>
          <p:nvPr/>
        </p:nvSpPr>
        <p:spPr>
          <a:xfrm>
            <a:off x="3644047" y="5965181"/>
            <a:ext cx="1785147" cy="694288"/>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The criteria used by the triaging unt is based on clinical protocol and not the focus of this model</a:t>
            </a:r>
          </a:p>
        </p:txBody>
      </p:sp>
      <p:sp>
        <p:nvSpPr>
          <p:cNvPr id="125" name="Folded Corner 82">
            <a:extLst>
              <a:ext uri="{FF2B5EF4-FFF2-40B4-BE49-F238E27FC236}">
                <a16:creationId xmlns:a16="http://schemas.microsoft.com/office/drawing/2014/main" id="{E54A9A92-F9E4-4C2F-6C95-DEB453A471A4}"/>
              </a:ext>
            </a:extLst>
          </p:cNvPr>
          <p:cNvSpPr/>
          <p:nvPr/>
        </p:nvSpPr>
        <p:spPr>
          <a:xfrm>
            <a:off x="8648621" y="5960610"/>
            <a:ext cx="1775233" cy="666491"/>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Assuming that the suggested time is convenient for the neurologist; otherwise, internal communication to find suitable time or another neurologist can be considered </a:t>
            </a:r>
          </a:p>
        </p:txBody>
      </p:sp>
      <p:cxnSp>
        <p:nvCxnSpPr>
          <p:cNvPr id="152" name="Straight Arrow Connector 151">
            <a:extLst>
              <a:ext uri="{FF2B5EF4-FFF2-40B4-BE49-F238E27FC236}">
                <a16:creationId xmlns:a16="http://schemas.microsoft.com/office/drawing/2014/main" id="{DCCF58EF-920C-D514-9DA1-DC625CF44095}"/>
              </a:ext>
            </a:extLst>
          </p:cNvPr>
          <p:cNvCxnSpPr>
            <a:cxnSpLocks/>
            <a:stCxn id="115" idx="2"/>
            <a:endCxn id="4" idx="0"/>
          </p:cNvCxnSpPr>
          <p:nvPr/>
        </p:nvCxnSpPr>
        <p:spPr>
          <a:xfrm flipH="1">
            <a:off x="1940798" y="1512948"/>
            <a:ext cx="796" cy="431123"/>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155" name="Straight Arrow Connector 154">
            <a:extLst>
              <a:ext uri="{FF2B5EF4-FFF2-40B4-BE49-F238E27FC236}">
                <a16:creationId xmlns:a16="http://schemas.microsoft.com/office/drawing/2014/main" id="{0FF16E7C-895A-7CAF-7B88-90249D231391}"/>
              </a:ext>
            </a:extLst>
          </p:cNvPr>
          <p:cNvCxnSpPr>
            <a:cxnSpLocks/>
            <a:stCxn id="122" idx="2"/>
            <a:endCxn id="7" idx="0"/>
          </p:cNvCxnSpPr>
          <p:nvPr/>
        </p:nvCxnSpPr>
        <p:spPr>
          <a:xfrm>
            <a:off x="3240325" y="2675591"/>
            <a:ext cx="0" cy="282615"/>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159" name="Straight Arrow Connector 158">
            <a:extLst>
              <a:ext uri="{FF2B5EF4-FFF2-40B4-BE49-F238E27FC236}">
                <a16:creationId xmlns:a16="http://schemas.microsoft.com/office/drawing/2014/main" id="{736543AD-4774-A69E-C97D-7B9EBAEA4EA6}"/>
              </a:ext>
            </a:extLst>
          </p:cNvPr>
          <p:cNvCxnSpPr>
            <a:cxnSpLocks/>
            <a:stCxn id="78" idx="2"/>
            <a:endCxn id="45" idx="0"/>
          </p:cNvCxnSpPr>
          <p:nvPr/>
        </p:nvCxnSpPr>
        <p:spPr>
          <a:xfrm>
            <a:off x="4528498" y="3689726"/>
            <a:ext cx="0" cy="352800"/>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162" name="Straight Arrow Connector 161">
            <a:extLst>
              <a:ext uri="{FF2B5EF4-FFF2-40B4-BE49-F238E27FC236}">
                <a16:creationId xmlns:a16="http://schemas.microsoft.com/office/drawing/2014/main" id="{0AE88551-EF85-223C-CA76-8DCCA1291C41}"/>
              </a:ext>
            </a:extLst>
          </p:cNvPr>
          <p:cNvCxnSpPr>
            <a:cxnSpLocks/>
            <a:stCxn id="210" idx="0"/>
            <a:endCxn id="214" idx="2"/>
          </p:cNvCxnSpPr>
          <p:nvPr/>
        </p:nvCxnSpPr>
        <p:spPr>
          <a:xfrm flipV="1">
            <a:off x="8471512" y="1512948"/>
            <a:ext cx="0" cy="2529578"/>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187" name="Rectangle 76">
            <a:extLst>
              <a:ext uri="{FF2B5EF4-FFF2-40B4-BE49-F238E27FC236}">
                <a16:creationId xmlns:a16="http://schemas.microsoft.com/office/drawing/2014/main" id="{34420759-77B2-A337-B296-52AA571BA87C}"/>
              </a:ext>
            </a:extLst>
          </p:cNvPr>
          <p:cNvSpPr/>
          <p:nvPr/>
        </p:nvSpPr>
        <p:spPr>
          <a:xfrm flipH="1">
            <a:off x="11754276" y="702403"/>
            <a:ext cx="274320" cy="5120640"/>
          </a:xfrm>
          <a:prstGeom prst="rect">
            <a:avLst/>
          </a:prstGeom>
          <a:pattFill prst="wdUpDiag">
            <a:fgClr>
              <a:srgbClr val="8064A2">
                <a:lumMod val="40000"/>
                <a:lumOff val="60000"/>
              </a:srgbClr>
            </a:fgClr>
            <a:bgClr>
              <a:sysClr val="window" lastClr="FFFFFF"/>
            </a:bgClr>
          </a:pattFill>
          <a:ln w="12700" cap="flat" cmpd="sng" algn="ctr">
            <a:solidFill>
              <a:srgbClr val="8064A2">
                <a:lumMod val="40000"/>
                <a:lumOff val="60000"/>
              </a:srgbClr>
            </a:solidFill>
            <a:prstDash val="solid"/>
          </a:ln>
          <a:effectLst/>
        </p:spPr>
        <p:txBody>
          <a:bodyPr vert="wordArtVert"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a:ln>
                  <a:noFill/>
                </a:ln>
                <a:effectLst/>
                <a:uLnTx/>
                <a:uFillTx/>
                <a:ea typeface="+mn-ea"/>
                <a:cs typeface="+mn-cs"/>
              </a:rPr>
              <a:t>WAITING TIME</a:t>
            </a:r>
          </a:p>
        </p:txBody>
      </p:sp>
      <p:pic>
        <p:nvPicPr>
          <p:cNvPr id="190" name="Picture 189">
            <a:extLst>
              <a:ext uri="{FF2B5EF4-FFF2-40B4-BE49-F238E27FC236}">
                <a16:creationId xmlns:a16="http://schemas.microsoft.com/office/drawing/2014/main" id="{CD9DBEEE-E350-45AE-8121-3BEDCA219BF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4542" t="21625" r="24805" b="11229"/>
          <a:stretch/>
        </p:blipFill>
        <p:spPr>
          <a:xfrm>
            <a:off x="409101" y="2849420"/>
            <a:ext cx="570032" cy="755649"/>
          </a:xfrm>
          <a:prstGeom prst="rect">
            <a:avLst/>
          </a:prstGeom>
        </p:spPr>
      </p:pic>
      <p:pic>
        <p:nvPicPr>
          <p:cNvPr id="192" name="Picture 191">
            <a:extLst>
              <a:ext uri="{FF2B5EF4-FFF2-40B4-BE49-F238E27FC236}">
                <a16:creationId xmlns:a16="http://schemas.microsoft.com/office/drawing/2014/main" id="{D1EAAE64-5D4B-453B-A614-47292E40A94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4166" t="12474" r="22674"/>
          <a:stretch/>
        </p:blipFill>
        <p:spPr>
          <a:xfrm>
            <a:off x="409101" y="3985915"/>
            <a:ext cx="548640" cy="699301"/>
          </a:xfrm>
          <a:prstGeom prst="rect">
            <a:avLst/>
          </a:prstGeom>
        </p:spPr>
      </p:pic>
      <p:pic>
        <p:nvPicPr>
          <p:cNvPr id="193" name="Picture 192">
            <a:extLst>
              <a:ext uri="{FF2B5EF4-FFF2-40B4-BE49-F238E27FC236}">
                <a16:creationId xmlns:a16="http://schemas.microsoft.com/office/drawing/2014/main" id="{D89C43CA-B4A3-4E5E-A41E-1BCB47376A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9133" y="4879885"/>
            <a:ext cx="706953" cy="731520"/>
          </a:xfrm>
          <a:prstGeom prst="rect">
            <a:avLst/>
          </a:prstGeom>
        </p:spPr>
      </p:pic>
      <p:sp>
        <p:nvSpPr>
          <p:cNvPr id="194" name="TextBox 157">
            <a:extLst>
              <a:ext uri="{FF2B5EF4-FFF2-40B4-BE49-F238E27FC236}">
                <a16:creationId xmlns:a16="http://schemas.microsoft.com/office/drawing/2014/main" id="{F4980263-BCEF-5E91-C10A-CE319F0ADFFF}"/>
              </a:ext>
            </a:extLst>
          </p:cNvPr>
          <p:cNvSpPr txBox="1">
            <a:spLocks noChangeArrowheads="1"/>
          </p:cNvSpPr>
          <p:nvPr/>
        </p:nvSpPr>
        <p:spPr bwMode="auto">
          <a:xfrm>
            <a:off x="438451" y="5591322"/>
            <a:ext cx="10434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Neurologist at MS polyclinic</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cxnSp>
        <p:nvCxnSpPr>
          <p:cNvPr id="217" name="Straight Arrow Connector 216">
            <a:extLst>
              <a:ext uri="{FF2B5EF4-FFF2-40B4-BE49-F238E27FC236}">
                <a16:creationId xmlns:a16="http://schemas.microsoft.com/office/drawing/2014/main" id="{41471A6D-6907-2CF7-BAE8-6E411532D26C}"/>
              </a:ext>
            </a:extLst>
          </p:cNvPr>
          <p:cNvCxnSpPr>
            <a:cxnSpLocks/>
            <a:stCxn id="109" idx="2"/>
            <a:endCxn id="146" idx="0"/>
          </p:cNvCxnSpPr>
          <p:nvPr/>
        </p:nvCxnSpPr>
        <p:spPr>
          <a:xfrm>
            <a:off x="7157174" y="4774046"/>
            <a:ext cx="0" cy="274231"/>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96" name="Group 95">
            <a:extLst>
              <a:ext uri="{FF2B5EF4-FFF2-40B4-BE49-F238E27FC236}">
                <a16:creationId xmlns:a16="http://schemas.microsoft.com/office/drawing/2014/main" id="{21421A05-B0A2-9C16-099E-88E3F62B441D}"/>
              </a:ext>
            </a:extLst>
          </p:cNvPr>
          <p:cNvGrpSpPr/>
          <p:nvPr/>
        </p:nvGrpSpPr>
        <p:grpSpPr>
          <a:xfrm>
            <a:off x="7877152" y="4042526"/>
            <a:ext cx="1188720" cy="731520"/>
            <a:chOff x="8086333" y="4003375"/>
            <a:chExt cx="1188720" cy="731520"/>
          </a:xfrm>
        </p:grpSpPr>
        <p:sp>
          <p:nvSpPr>
            <p:cNvPr id="210" name="Rounded Rectangle 89">
              <a:extLst>
                <a:ext uri="{FF2B5EF4-FFF2-40B4-BE49-F238E27FC236}">
                  <a16:creationId xmlns:a16="http://schemas.microsoft.com/office/drawing/2014/main" id="{51139902-982E-B1E4-36A8-E8D0BC9705F5}"/>
                </a:ext>
              </a:extLst>
            </p:cNvPr>
            <p:cNvSpPr/>
            <p:nvPr/>
          </p:nvSpPr>
          <p:spPr>
            <a:xfrm>
              <a:off x="8086333" y="4003375"/>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app’t reminder with information via HN</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224" name="Picture 223">
              <a:extLst>
                <a:ext uri="{FF2B5EF4-FFF2-40B4-BE49-F238E27FC236}">
                  <a16:creationId xmlns:a16="http://schemas.microsoft.com/office/drawing/2014/main" id="{57DB0671-4FC7-8E34-E5AF-4A22E1A95E52}"/>
                </a:ext>
              </a:extLst>
            </p:cNvPr>
            <p:cNvPicPr>
              <a:picLocks noChangeAspect="1"/>
            </p:cNvPicPr>
            <p:nvPr/>
          </p:nvPicPr>
          <p:blipFill>
            <a:blip r:embed="rId6"/>
            <a:stretch>
              <a:fillRect/>
            </a:stretch>
          </p:blipFill>
          <p:spPr>
            <a:xfrm>
              <a:off x="8190214" y="4130452"/>
              <a:ext cx="215504" cy="220515"/>
            </a:xfrm>
            <a:prstGeom prst="rect">
              <a:avLst/>
            </a:prstGeom>
          </p:spPr>
        </p:pic>
      </p:grpSp>
      <p:grpSp>
        <p:nvGrpSpPr>
          <p:cNvPr id="89" name="Group 88">
            <a:extLst>
              <a:ext uri="{FF2B5EF4-FFF2-40B4-BE49-F238E27FC236}">
                <a16:creationId xmlns:a16="http://schemas.microsoft.com/office/drawing/2014/main" id="{9EB710F0-BFF4-EF2F-3FBE-5AF9939EF7A0}"/>
              </a:ext>
            </a:extLst>
          </p:cNvPr>
          <p:cNvGrpSpPr/>
          <p:nvPr/>
        </p:nvGrpSpPr>
        <p:grpSpPr>
          <a:xfrm>
            <a:off x="6562814" y="4042526"/>
            <a:ext cx="1188720" cy="731520"/>
            <a:chOff x="6465729" y="3995050"/>
            <a:chExt cx="1188720" cy="731520"/>
          </a:xfrm>
        </p:grpSpPr>
        <p:sp>
          <p:nvSpPr>
            <p:cNvPr id="109" name="Rounded Rectangle 89">
              <a:extLst>
                <a:ext uri="{FF2B5EF4-FFF2-40B4-BE49-F238E27FC236}">
                  <a16:creationId xmlns:a16="http://schemas.microsoft.com/office/drawing/2014/main" id="{214C8FE7-4859-5B88-E078-DCE88D0F4293}"/>
                </a:ext>
              </a:extLst>
            </p:cNvPr>
            <p:cNvSpPr/>
            <p:nvPr/>
          </p:nvSpPr>
          <p:spPr>
            <a:xfrm>
              <a:off x="6465729" y="3995050"/>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algn="ctr"/>
              <a:r>
                <a:rPr lang="en-GB" sz="1000"/>
                <a:t>Books for new patient visit via DIPS</a:t>
              </a:r>
            </a:p>
          </p:txBody>
        </p:sp>
        <p:pic>
          <p:nvPicPr>
            <p:cNvPr id="225" name="Picture 224">
              <a:extLst>
                <a:ext uri="{FF2B5EF4-FFF2-40B4-BE49-F238E27FC236}">
                  <a16:creationId xmlns:a16="http://schemas.microsoft.com/office/drawing/2014/main" id="{3ACE02A8-358C-DD89-22B7-EF49EED8EF93}"/>
                </a:ext>
              </a:extLst>
            </p:cNvPr>
            <p:cNvPicPr>
              <a:picLocks noChangeAspect="1"/>
            </p:cNvPicPr>
            <p:nvPr/>
          </p:nvPicPr>
          <p:blipFill>
            <a:blip r:embed="rId6"/>
            <a:stretch>
              <a:fillRect/>
            </a:stretch>
          </p:blipFill>
          <p:spPr>
            <a:xfrm>
              <a:off x="6563731" y="4141338"/>
              <a:ext cx="215504" cy="220515"/>
            </a:xfrm>
            <a:prstGeom prst="rect">
              <a:avLst/>
            </a:prstGeom>
          </p:spPr>
        </p:pic>
      </p:grpSp>
      <p:grpSp>
        <p:nvGrpSpPr>
          <p:cNvPr id="93" name="Group 92">
            <a:extLst>
              <a:ext uri="{FF2B5EF4-FFF2-40B4-BE49-F238E27FC236}">
                <a16:creationId xmlns:a16="http://schemas.microsoft.com/office/drawing/2014/main" id="{50A1ABD5-D5E5-8F7F-CEBA-F5271924D67D}"/>
              </a:ext>
            </a:extLst>
          </p:cNvPr>
          <p:cNvGrpSpPr/>
          <p:nvPr/>
        </p:nvGrpSpPr>
        <p:grpSpPr>
          <a:xfrm>
            <a:off x="6562814" y="5048277"/>
            <a:ext cx="1188720" cy="731520"/>
            <a:chOff x="6648276" y="5048277"/>
            <a:chExt cx="1188720" cy="731520"/>
          </a:xfrm>
        </p:grpSpPr>
        <p:sp>
          <p:nvSpPr>
            <p:cNvPr id="146" name="Rounded Rectangle 100">
              <a:extLst>
                <a:ext uri="{FF2B5EF4-FFF2-40B4-BE49-F238E27FC236}">
                  <a16:creationId xmlns:a16="http://schemas.microsoft.com/office/drawing/2014/main" id="{7CDE5B83-0C06-2571-DB52-498538057039}"/>
                </a:ext>
              </a:extLst>
            </p:cNvPr>
            <p:cNvSpPr/>
            <p:nvPr/>
          </p:nvSpPr>
          <p:spPr>
            <a:xfrm>
              <a:off x="6648276" y="5048277"/>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a:solidFill>
                    <a:prstClr val="black"/>
                  </a:solidFill>
                  <a:latin typeface="Calibri"/>
                </a:rPr>
                <a:t>Accepts appointment for new patient </a:t>
              </a:r>
              <a:r>
                <a:rPr kumimoji="0" lang="en-GB" sz="1000" b="0" i="0" u="none" strike="noStrike" kern="0" cap="none" spc="0" normalizeH="0" baseline="0" noProof="0">
                  <a:ln>
                    <a:noFill/>
                  </a:ln>
                  <a:solidFill>
                    <a:prstClr val="black"/>
                  </a:solidFill>
                  <a:effectLst/>
                  <a:uLnTx/>
                  <a:uFillTx/>
                  <a:latin typeface="Calibri"/>
                  <a:ea typeface="+mn-ea"/>
                  <a:cs typeface="+mn-cs"/>
                </a:rPr>
                <a:t>via </a:t>
              </a:r>
              <a:r>
                <a:rPr lang="en-GB" sz="1000" kern="0">
                  <a:solidFill>
                    <a:prstClr val="black"/>
                  </a:solidFill>
                  <a:latin typeface="Calibri"/>
                </a:rPr>
                <a:t>DIPS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47" name="Picture 146">
              <a:extLst>
                <a:ext uri="{FF2B5EF4-FFF2-40B4-BE49-F238E27FC236}">
                  <a16:creationId xmlns:a16="http://schemas.microsoft.com/office/drawing/2014/main" id="{3B456F8D-B30C-7E20-4CC9-3AF4883AA587}"/>
                </a:ext>
              </a:extLst>
            </p:cNvPr>
            <p:cNvPicPr>
              <a:picLocks noChangeAspect="1"/>
            </p:cNvPicPr>
            <p:nvPr/>
          </p:nvPicPr>
          <p:blipFill>
            <a:blip r:embed="rId6"/>
            <a:stretch>
              <a:fillRect/>
            </a:stretch>
          </p:blipFill>
          <p:spPr>
            <a:xfrm>
              <a:off x="6728539" y="5172775"/>
              <a:ext cx="215504" cy="220515"/>
            </a:xfrm>
            <a:prstGeom prst="rect">
              <a:avLst/>
            </a:prstGeom>
          </p:spPr>
        </p:pic>
      </p:grpSp>
      <p:cxnSp>
        <p:nvCxnSpPr>
          <p:cNvPr id="172" name="Straight Arrow Connector 171">
            <a:extLst>
              <a:ext uri="{FF2B5EF4-FFF2-40B4-BE49-F238E27FC236}">
                <a16:creationId xmlns:a16="http://schemas.microsoft.com/office/drawing/2014/main" id="{79989BF7-97D3-ABE2-AEA0-CFF6EC2667A1}"/>
              </a:ext>
            </a:extLst>
          </p:cNvPr>
          <p:cNvCxnSpPr>
            <a:cxnSpLocks/>
            <a:stCxn id="173" idx="0"/>
            <a:endCxn id="174" idx="2"/>
          </p:cNvCxnSpPr>
          <p:nvPr/>
        </p:nvCxnSpPr>
        <p:spPr>
          <a:xfrm flipV="1">
            <a:off x="9785850" y="2675591"/>
            <a:ext cx="0" cy="1366935"/>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104" name="Group 103">
            <a:extLst>
              <a:ext uri="{FF2B5EF4-FFF2-40B4-BE49-F238E27FC236}">
                <a16:creationId xmlns:a16="http://schemas.microsoft.com/office/drawing/2014/main" id="{EDABE504-B2A4-8EE2-51E1-9B5F0B605B7D}"/>
              </a:ext>
            </a:extLst>
          </p:cNvPr>
          <p:cNvGrpSpPr/>
          <p:nvPr/>
        </p:nvGrpSpPr>
        <p:grpSpPr>
          <a:xfrm>
            <a:off x="9191490" y="4042526"/>
            <a:ext cx="1188720" cy="731520"/>
            <a:chOff x="9788933" y="4020000"/>
            <a:chExt cx="1188720" cy="731520"/>
          </a:xfrm>
        </p:grpSpPr>
        <p:sp>
          <p:nvSpPr>
            <p:cNvPr id="173" name="Rounded Rectangle 89">
              <a:extLst>
                <a:ext uri="{FF2B5EF4-FFF2-40B4-BE49-F238E27FC236}">
                  <a16:creationId xmlns:a16="http://schemas.microsoft.com/office/drawing/2014/main" id="{5D037365-DEF9-4736-C45D-8433DD999048}"/>
                </a:ext>
              </a:extLst>
            </p:cNvPr>
            <p:cNvSpPr/>
            <p:nvPr/>
          </p:nvSpPr>
          <p:spPr>
            <a:xfrm>
              <a:off x="9788933" y="4020000"/>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Notification of referral acceptance  to specialist care sent</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75" name="Picture 174">
              <a:extLst>
                <a:ext uri="{FF2B5EF4-FFF2-40B4-BE49-F238E27FC236}">
                  <a16:creationId xmlns:a16="http://schemas.microsoft.com/office/drawing/2014/main" id="{A35E20A5-FD9A-C6B8-48A7-B9A0C716F5C2}"/>
                </a:ext>
              </a:extLst>
            </p:cNvPr>
            <p:cNvPicPr>
              <a:picLocks noChangeAspect="1"/>
            </p:cNvPicPr>
            <p:nvPr/>
          </p:nvPicPr>
          <p:blipFill>
            <a:blip r:embed="rId6"/>
            <a:stretch>
              <a:fillRect/>
            </a:stretch>
          </p:blipFill>
          <p:spPr>
            <a:xfrm>
              <a:off x="9871042" y="4119566"/>
              <a:ext cx="215504" cy="220515"/>
            </a:xfrm>
            <a:prstGeom prst="rect">
              <a:avLst/>
            </a:prstGeom>
          </p:spPr>
        </p:pic>
      </p:grpSp>
      <p:grpSp>
        <p:nvGrpSpPr>
          <p:cNvPr id="105" name="Group 104">
            <a:extLst>
              <a:ext uri="{FF2B5EF4-FFF2-40B4-BE49-F238E27FC236}">
                <a16:creationId xmlns:a16="http://schemas.microsoft.com/office/drawing/2014/main" id="{893CDD59-1129-E065-3B98-FC669E9D91E1}"/>
              </a:ext>
            </a:extLst>
          </p:cNvPr>
          <p:cNvGrpSpPr/>
          <p:nvPr/>
        </p:nvGrpSpPr>
        <p:grpSpPr>
          <a:xfrm>
            <a:off x="9191490" y="1944071"/>
            <a:ext cx="1188720" cy="731520"/>
            <a:chOff x="9266418" y="1960013"/>
            <a:chExt cx="1188720" cy="731520"/>
          </a:xfrm>
        </p:grpSpPr>
        <p:sp>
          <p:nvSpPr>
            <p:cNvPr id="174" name="Rounded Rectangle 100">
              <a:extLst>
                <a:ext uri="{FF2B5EF4-FFF2-40B4-BE49-F238E27FC236}">
                  <a16:creationId xmlns:a16="http://schemas.microsoft.com/office/drawing/2014/main" id="{57C88165-38C2-BE99-9E75-5B3A4F118830}"/>
                </a:ext>
              </a:extLst>
            </p:cNvPr>
            <p:cNvSpPr/>
            <p:nvPr/>
          </p:nvSpPr>
          <p:spPr>
            <a:xfrm>
              <a:off x="9266418" y="1960013"/>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Notification of referral acceptance received </a:t>
              </a:r>
            </a:p>
          </p:txBody>
        </p:sp>
        <p:pic>
          <p:nvPicPr>
            <p:cNvPr id="178" name="Picture 177">
              <a:extLst>
                <a:ext uri="{FF2B5EF4-FFF2-40B4-BE49-F238E27FC236}">
                  <a16:creationId xmlns:a16="http://schemas.microsoft.com/office/drawing/2014/main" id="{B1FF461E-734F-4B52-BCFC-F3EAC32E9A1F}"/>
                </a:ext>
              </a:extLst>
            </p:cNvPr>
            <p:cNvPicPr>
              <a:picLocks noChangeAspect="1"/>
            </p:cNvPicPr>
            <p:nvPr/>
          </p:nvPicPr>
          <p:blipFill>
            <a:blip r:embed="rId6"/>
            <a:stretch>
              <a:fillRect/>
            </a:stretch>
          </p:blipFill>
          <p:spPr>
            <a:xfrm>
              <a:off x="9314639" y="2062901"/>
              <a:ext cx="215504" cy="220515"/>
            </a:xfrm>
            <a:prstGeom prst="rect">
              <a:avLst/>
            </a:prstGeom>
          </p:spPr>
        </p:pic>
      </p:grpSp>
      <p:grpSp>
        <p:nvGrpSpPr>
          <p:cNvPr id="99" name="Group 98">
            <a:extLst>
              <a:ext uri="{FF2B5EF4-FFF2-40B4-BE49-F238E27FC236}">
                <a16:creationId xmlns:a16="http://schemas.microsoft.com/office/drawing/2014/main" id="{D8F6733E-2E1C-A3AA-6862-0D680401D5F2}"/>
              </a:ext>
            </a:extLst>
          </p:cNvPr>
          <p:cNvGrpSpPr/>
          <p:nvPr/>
        </p:nvGrpSpPr>
        <p:grpSpPr>
          <a:xfrm>
            <a:off x="7877152" y="781428"/>
            <a:ext cx="1188720" cy="731520"/>
            <a:chOff x="8086334" y="747561"/>
            <a:chExt cx="1188720" cy="731520"/>
          </a:xfrm>
        </p:grpSpPr>
        <p:sp>
          <p:nvSpPr>
            <p:cNvPr id="214" name="Rounded Rectangle 100">
              <a:extLst>
                <a:ext uri="{FF2B5EF4-FFF2-40B4-BE49-F238E27FC236}">
                  <a16:creationId xmlns:a16="http://schemas.microsoft.com/office/drawing/2014/main" id="{9ED6A9AC-2727-CCBB-51C6-17FB89B51A77}"/>
                </a:ext>
              </a:extLst>
            </p:cNvPr>
            <p:cNvSpPr/>
            <p:nvPr/>
          </p:nvSpPr>
          <p:spPr>
            <a:xfrm>
              <a:off x="8086334" y="747561"/>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app’t reminder with  information to a neurologist </a:t>
              </a:r>
            </a:p>
          </p:txBody>
        </p:sp>
        <p:pic>
          <p:nvPicPr>
            <p:cNvPr id="179" name="Picture 178">
              <a:extLst>
                <a:ext uri="{FF2B5EF4-FFF2-40B4-BE49-F238E27FC236}">
                  <a16:creationId xmlns:a16="http://schemas.microsoft.com/office/drawing/2014/main" id="{C1A4B21A-251A-620B-E56E-0EC8D4258E08}"/>
                </a:ext>
              </a:extLst>
            </p:cNvPr>
            <p:cNvPicPr>
              <a:picLocks noChangeAspect="1"/>
            </p:cNvPicPr>
            <p:nvPr/>
          </p:nvPicPr>
          <p:blipFill>
            <a:blip r:embed="rId6"/>
            <a:stretch>
              <a:fillRect/>
            </a:stretch>
          </p:blipFill>
          <p:spPr>
            <a:xfrm>
              <a:off x="8164821" y="874715"/>
              <a:ext cx="215504" cy="220515"/>
            </a:xfrm>
            <a:prstGeom prst="rect">
              <a:avLst/>
            </a:prstGeom>
          </p:spPr>
        </p:pic>
      </p:grpSp>
      <p:sp>
        <p:nvSpPr>
          <p:cNvPr id="180" name="Folded Corner 82">
            <a:extLst>
              <a:ext uri="{FF2B5EF4-FFF2-40B4-BE49-F238E27FC236}">
                <a16:creationId xmlns:a16="http://schemas.microsoft.com/office/drawing/2014/main" id="{C2470C51-48A8-73A7-6458-206BCDF51D99}"/>
              </a:ext>
            </a:extLst>
          </p:cNvPr>
          <p:cNvSpPr/>
          <p:nvPr/>
        </p:nvSpPr>
        <p:spPr>
          <a:xfrm>
            <a:off x="10503523" y="5960992"/>
            <a:ext cx="1343742" cy="666491"/>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Automated reminder is centrally managed for all appointments via HN (helsenorge)</a:t>
            </a:r>
          </a:p>
        </p:txBody>
      </p:sp>
      <p:sp>
        <p:nvSpPr>
          <p:cNvPr id="181" name="AutoShape 63">
            <a:extLst>
              <a:ext uri="{FF2B5EF4-FFF2-40B4-BE49-F238E27FC236}">
                <a16:creationId xmlns:a16="http://schemas.microsoft.com/office/drawing/2014/main" id="{0EC74609-5164-7FD8-9324-0C5EC225921B}"/>
              </a:ext>
            </a:extLst>
          </p:cNvPr>
          <p:cNvSpPr>
            <a:spLocks noChangeArrowheads="1"/>
          </p:cNvSpPr>
          <p:nvPr/>
        </p:nvSpPr>
        <p:spPr bwMode="auto">
          <a:xfrm>
            <a:off x="327576" y="469921"/>
            <a:ext cx="11338560" cy="18288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1: Referral processing </a:t>
            </a:r>
          </a:p>
        </p:txBody>
      </p:sp>
      <p:sp>
        <p:nvSpPr>
          <p:cNvPr id="186" name="AutoShape 63">
            <a:extLst>
              <a:ext uri="{FF2B5EF4-FFF2-40B4-BE49-F238E27FC236}">
                <a16:creationId xmlns:a16="http://schemas.microsoft.com/office/drawing/2014/main" id="{CE7D6F9B-FB9D-1750-D24C-27123074167D}"/>
              </a:ext>
            </a:extLst>
          </p:cNvPr>
          <p:cNvSpPr>
            <a:spLocks noChangeArrowheads="1"/>
          </p:cNvSpPr>
          <p:nvPr/>
        </p:nvSpPr>
        <p:spPr bwMode="auto">
          <a:xfrm>
            <a:off x="11666136" y="466213"/>
            <a:ext cx="365760" cy="182880"/>
          </a:xfrm>
          <a:prstGeom prst="chevron">
            <a:avLst>
              <a:gd name="adj" fmla="val 38168"/>
            </a:avLst>
          </a:prstGeom>
          <a:pattFill prst="wdUpDiag">
            <a:fgClr>
              <a:srgbClr val="8064A2">
                <a:lumMod val="40000"/>
                <a:lumOff val="60000"/>
              </a:srgbClr>
            </a:fgClr>
            <a:bgClr>
              <a:sysClr val="window" lastClr="FFFFFF"/>
            </a:bgClr>
          </a:patt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100" normalizeH="0" baseline="0" noProof="0">
              <a:ln>
                <a:noFill/>
              </a:ln>
              <a:solidFill>
                <a:prstClr val="black"/>
              </a:solidFill>
              <a:effectLst/>
              <a:uLnTx/>
              <a:uFillTx/>
              <a:cs typeface="Arial" charset="0"/>
            </a:endParaRPr>
          </a:p>
        </p:txBody>
      </p:sp>
      <p:grpSp>
        <p:nvGrpSpPr>
          <p:cNvPr id="77" name="Group 76">
            <a:extLst>
              <a:ext uri="{FF2B5EF4-FFF2-40B4-BE49-F238E27FC236}">
                <a16:creationId xmlns:a16="http://schemas.microsoft.com/office/drawing/2014/main" id="{172CBB3F-CA48-9B9F-28EB-BB5153C3C2C6}"/>
              </a:ext>
            </a:extLst>
          </p:cNvPr>
          <p:cNvGrpSpPr/>
          <p:nvPr/>
        </p:nvGrpSpPr>
        <p:grpSpPr>
          <a:xfrm>
            <a:off x="3934138" y="2958206"/>
            <a:ext cx="1188720" cy="731520"/>
            <a:chOff x="5121583" y="2937313"/>
            <a:chExt cx="1188720" cy="731520"/>
          </a:xfrm>
        </p:grpSpPr>
        <p:sp>
          <p:nvSpPr>
            <p:cNvPr id="78" name="Rounded Rectangle 89">
              <a:extLst>
                <a:ext uri="{FF2B5EF4-FFF2-40B4-BE49-F238E27FC236}">
                  <a16:creationId xmlns:a16="http://schemas.microsoft.com/office/drawing/2014/main" id="{2D966272-6B79-B6DA-49B4-4D7E33869718}"/>
                </a:ext>
              </a:extLst>
            </p:cNvPr>
            <p:cNvSpPr/>
            <p:nvPr/>
          </p:nvSpPr>
          <p:spPr>
            <a:xfrm>
              <a:off x="5121583" y="2937313"/>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referral to a dep’t with latest date for consultation</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79" name="Picture 78">
              <a:extLst>
                <a:ext uri="{FF2B5EF4-FFF2-40B4-BE49-F238E27FC236}">
                  <a16:creationId xmlns:a16="http://schemas.microsoft.com/office/drawing/2014/main" id="{CC9C77B7-81D8-8FF9-F63A-C0EF3E564C05}"/>
                </a:ext>
              </a:extLst>
            </p:cNvPr>
            <p:cNvPicPr>
              <a:picLocks noChangeAspect="1"/>
            </p:cNvPicPr>
            <p:nvPr/>
          </p:nvPicPr>
          <p:blipFill>
            <a:blip r:embed="rId6"/>
            <a:stretch>
              <a:fillRect/>
            </a:stretch>
          </p:blipFill>
          <p:spPr>
            <a:xfrm>
              <a:off x="5168132" y="3076042"/>
              <a:ext cx="215504" cy="220515"/>
            </a:xfrm>
            <a:prstGeom prst="rect">
              <a:avLst/>
            </a:prstGeom>
          </p:spPr>
        </p:pic>
      </p:grpSp>
      <p:grpSp>
        <p:nvGrpSpPr>
          <p:cNvPr id="85" name="Group 84">
            <a:extLst>
              <a:ext uri="{FF2B5EF4-FFF2-40B4-BE49-F238E27FC236}">
                <a16:creationId xmlns:a16="http://schemas.microsoft.com/office/drawing/2014/main" id="{497558A8-3C65-3D65-C36E-22086ED956FB}"/>
              </a:ext>
            </a:extLst>
          </p:cNvPr>
          <p:cNvGrpSpPr/>
          <p:nvPr/>
        </p:nvGrpSpPr>
        <p:grpSpPr>
          <a:xfrm>
            <a:off x="3934138" y="4042526"/>
            <a:ext cx="1188720" cy="731520"/>
            <a:chOff x="4533048" y="4019584"/>
            <a:chExt cx="1188720" cy="731520"/>
          </a:xfrm>
        </p:grpSpPr>
        <p:sp>
          <p:nvSpPr>
            <p:cNvPr id="45" name="Rounded Rectangle 100">
              <a:extLst>
                <a:ext uri="{FF2B5EF4-FFF2-40B4-BE49-F238E27FC236}">
                  <a16:creationId xmlns:a16="http://schemas.microsoft.com/office/drawing/2014/main" id="{A7264A71-31C4-BF54-8D4E-A94192D6D00C}"/>
                </a:ext>
              </a:extLst>
            </p:cNvPr>
            <p:cNvSpPr/>
            <p:nvPr/>
          </p:nvSpPr>
          <p:spPr>
            <a:xfrm>
              <a:off x="4533048" y="4019584"/>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Checks the referral with its </a:t>
              </a:r>
              <a:r>
                <a:rPr lang="en-GB" sz="1000" kern="0">
                  <a:solidFill>
                    <a:prstClr val="black"/>
                  </a:solidFill>
                  <a:latin typeface="Calibri"/>
                </a:rPr>
                <a:t>timing in the DIPS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80" name="Picture 79">
              <a:extLst>
                <a:ext uri="{FF2B5EF4-FFF2-40B4-BE49-F238E27FC236}">
                  <a16:creationId xmlns:a16="http://schemas.microsoft.com/office/drawing/2014/main" id="{47953C28-DBC5-8E42-E58E-D698EBF8BFB7}"/>
                </a:ext>
              </a:extLst>
            </p:cNvPr>
            <p:cNvPicPr>
              <a:picLocks noChangeAspect="1"/>
            </p:cNvPicPr>
            <p:nvPr/>
          </p:nvPicPr>
          <p:blipFill>
            <a:blip r:embed="rId6"/>
            <a:stretch>
              <a:fillRect/>
            </a:stretch>
          </p:blipFill>
          <p:spPr>
            <a:xfrm>
              <a:off x="4612064" y="4152224"/>
              <a:ext cx="215504" cy="220515"/>
            </a:xfrm>
            <a:prstGeom prst="rect">
              <a:avLst/>
            </a:prstGeom>
          </p:spPr>
        </p:pic>
      </p:grpSp>
      <p:sp>
        <p:nvSpPr>
          <p:cNvPr id="86" name="Rounded Rectangle 88">
            <a:extLst>
              <a:ext uri="{FF2B5EF4-FFF2-40B4-BE49-F238E27FC236}">
                <a16:creationId xmlns:a16="http://schemas.microsoft.com/office/drawing/2014/main" id="{6BB46EBC-F5A9-EB7F-AFC6-33AEFAA6802E}"/>
              </a:ext>
            </a:extLst>
          </p:cNvPr>
          <p:cNvSpPr/>
          <p:nvPr/>
        </p:nvSpPr>
        <p:spPr>
          <a:xfrm>
            <a:off x="5248476" y="4042526"/>
            <a:ext cx="1188720"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algn="ctr"/>
            <a:r>
              <a:rPr lang="en-GB" sz="900"/>
              <a:t>Finds a neurologist with earlier available time</a:t>
            </a:r>
          </a:p>
        </p:txBody>
      </p:sp>
      <p:grpSp>
        <p:nvGrpSpPr>
          <p:cNvPr id="129" name="Group 128">
            <a:extLst>
              <a:ext uri="{FF2B5EF4-FFF2-40B4-BE49-F238E27FC236}">
                <a16:creationId xmlns:a16="http://schemas.microsoft.com/office/drawing/2014/main" id="{B8182B60-438B-3EBC-9235-9DA6E8AD58FA}"/>
              </a:ext>
            </a:extLst>
          </p:cNvPr>
          <p:cNvGrpSpPr/>
          <p:nvPr/>
        </p:nvGrpSpPr>
        <p:grpSpPr>
          <a:xfrm>
            <a:off x="10505827" y="4042526"/>
            <a:ext cx="1188720" cy="731520"/>
            <a:chOff x="9788933" y="4020000"/>
            <a:chExt cx="1188720" cy="731520"/>
          </a:xfrm>
        </p:grpSpPr>
        <p:sp>
          <p:nvSpPr>
            <p:cNvPr id="130" name="Rounded Rectangle 89">
              <a:extLst>
                <a:ext uri="{FF2B5EF4-FFF2-40B4-BE49-F238E27FC236}">
                  <a16:creationId xmlns:a16="http://schemas.microsoft.com/office/drawing/2014/main" id="{6C7B295B-5D00-9855-C8B4-AE24F132274F}"/>
                </a:ext>
              </a:extLst>
            </p:cNvPr>
            <p:cNvSpPr/>
            <p:nvPr/>
          </p:nvSpPr>
          <p:spPr>
            <a:xfrm>
              <a:off x="9788933" y="4020000"/>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Automated reminder is sent via HN 4 and 1 days before the app’t date</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31" name="Picture 130">
              <a:extLst>
                <a:ext uri="{FF2B5EF4-FFF2-40B4-BE49-F238E27FC236}">
                  <a16:creationId xmlns:a16="http://schemas.microsoft.com/office/drawing/2014/main" id="{56BD05FA-19DF-2E2F-627B-1053DC021588}"/>
                </a:ext>
              </a:extLst>
            </p:cNvPr>
            <p:cNvPicPr>
              <a:picLocks noChangeAspect="1"/>
            </p:cNvPicPr>
            <p:nvPr/>
          </p:nvPicPr>
          <p:blipFill>
            <a:blip r:embed="rId6"/>
            <a:stretch>
              <a:fillRect/>
            </a:stretch>
          </p:blipFill>
          <p:spPr>
            <a:xfrm>
              <a:off x="9871042" y="4119566"/>
              <a:ext cx="215504" cy="220515"/>
            </a:xfrm>
            <a:prstGeom prst="rect">
              <a:avLst/>
            </a:prstGeom>
          </p:spPr>
        </p:pic>
      </p:grpSp>
      <p:grpSp>
        <p:nvGrpSpPr>
          <p:cNvPr id="136" name="Group 135">
            <a:extLst>
              <a:ext uri="{FF2B5EF4-FFF2-40B4-BE49-F238E27FC236}">
                <a16:creationId xmlns:a16="http://schemas.microsoft.com/office/drawing/2014/main" id="{2A045F4F-60D2-D730-4970-26123AD57371}"/>
              </a:ext>
            </a:extLst>
          </p:cNvPr>
          <p:cNvGrpSpPr/>
          <p:nvPr/>
        </p:nvGrpSpPr>
        <p:grpSpPr>
          <a:xfrm>
            <a:off x="10505827" y="781428"/>
            <a:ext cx="1188720" cy="731520"/>
            <a:chOff x="10526289" y="780013"/>
            <a:chExt cx="1188720" cy="731520"/>
          </a:xfrm>
        </p:grpSpPr>
        <p:sp>
          <p:nvSpPr>
            <p:cNvPr id="133" name="Rounded Rectangle 100">
              <a:extLst>
                <a:ext uri="{FF2B5EF4-FFF2-40B4-BE49-F238E27FC236}">
                  <a16:creationId xmlns:a16="http://schemas.microsoft.com/office/drawing/2014/main" id="{5A85C22A-01D4-6222-E325-937DA3CED2EE}"/>
                </a:ext>
              </a:extLst>
            </p:cNvPr>
            <p:cNvSpPr/>
            <p:nvPr/>
          </p:nvSpPr>
          <p:spPr>
            <a:xfrm>
              <a:off x="10526289" y="780013"/>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Notification of referral acceptance received </a:t>
              </a:r>
            </a:p>
          </p:txBody>
        </p:sp>
        <p:pic>
          <p:nvPicPr>
            <p:cNvPr id="135" name="Picture 134">
              <a:extLst>
                <a:ext uri="{FF2B5EF4-FFF2-40B4-BE49-F238E27FC236}">
                  <a16:creationId xmlns:a16="http://schemas.microsoft.com/office/drawing/2014/main" id="{120C9661-4236-8AA8-0A33-4589E4D6EDEF}"/>
                </a:ext>
              </a:extLst>
            </p:cNvPr>
            <p:cNvPicPr>
              <a:picLocks noChangeAspect="1"/>
            </p:cNvPicPr>
            <p:nvPr/>
          </p:nvPicPr>
          <p:blipFill>
            <a:blip r:embed="rId11" cstate="print">
              <a:biLevel thresh="25000"/>
              <a:extLst>
                <a:ext uri="{28A0092B-C50C-407E-A947-70E740481C1C}">
                  <a14:useLocalDpi xmlns:a14="http://schemas.microsoft.com/office/drawing/2010/main" val="0"/>
                </a:ext>
              </a:extLst>
            </a:blip>
            <a:stretch>
              <a:fillRect/>
            </a:stretch>
          </p:blipFill>
          <p:spPr>
            <a:xfrm>
              <a:off x="10587936" y="852306"/>
              <a:ext cx="287007" cy="293467"/>
            </a:xfrm>
            <a:prstGeom prst="rect">
              <a:avLst/>
            </a:prstGeom>
          </p:spPr>
        </p:pic>
      </p:grpSp>
      <p:cxnSp>
        <p:nvCxnSpPr>
          <p:cNvPr id="137" name="Straight Arrow Connector 136">
            <a:extLst>
              <a:ext uri="{FF2B5EF4-FFF2-40B4-BE49-F238E27FC236}">
                <a16:creationId xmlns:a16="http://schemas.microsoft.com/office/drawing/2014/main" id="{6D335AF6-D0EC-D0E3-55EF-F195E033D83A}"/>
              </a:ext>
            </a:extLst>
          </p:cNvPr>
          <p:cNvCxnSpPr>
            <a:cxnSpLocks/>
            <a:stCxn id="130" idx="0"/>
            <a:endCxn id="133" idx="2"/>
          </p:cNvCxnSpPr>
          <p:nvPr/>
        </p:nvCxnSpPr>
        <p:spPr>
          <a:xfrm flipV="1">
            <a:off x="11100187" y="1512948"/>
            <a:ext cx="0" cy="2529578"/>
          </a:xfrm>
          <a:prstGeom prst="straightConnector1">
            <a:avLst/>
          </a:prstGeom>
          <a:noFill/>
          <a:ln w="22225" cap="flat" cmpd="sng" algn="ctr">
            <a:solidFill>
              <a:sysClr val="window" lastClr="FFFFFF">
                <a:lumMod val="50000"/>
              </a:sysClr>
            </a:solidFill>
            <a:prstDash val="sysDash"/>
            <a:tailEnd type="triangle" w="med" len="med"/>
          </a:ln>
          <a:effectLst/>
        </p:spPr>
      </p:cxnSp>
      <p:pic>
        <p:nvPicPr>
          <p:cNvPr id="3" name="Picture 2">
            <a:extLst>
              <a:ext uri="{FF2B5EF4-FFF2-40B4-BE49-F238E27FC236}">
                <a16:creationId xmlns:a16="http://schemas.microsoft.com/office/drawing/2014/main" id="{F382D835-EE00-6DBE-5C04-46F0E1EC6FA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9054" y="1915728"/>
            <a:ext cx="640080" cy="505326"/>
          </a:xfrm>
          <a:prstGeom prst="rect">
            <a:avLst/>
          </a:prstGeom>
        </p:spPr>
      </p:pic>
    </p:spTree>
    <p:extLst>
      <p:ext uri="{BB962C8B-B14F-4D97-AF65-F5344CB8AC3E}">
        <p14:creationId xmlns:p14="http://schemas.microsoft.com/office/powerpoint/2010/main" val="51858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5B47A1-D7F4-58F1-963B-6BD86AF41F2C}"/>
              </a:ext>
            </a:extLst>
          </p:cNvPr>
          <p:cNvSpPr>
            <a:spLocks noGrp="1"/>
          </p:cNvSpPr>
          <p:nvPr>
            <p:ph type="sldNum" sz="quarter" idx="12"/>
          </p:nvPr>
        </p:nvSpPr>
        <p:spPr/>
        <p:txBody>
          <a:bodyPr/>
          <a:lstStyle/>
          <a:p>
            <a:fld id="{5751DFAA-887F-4071-8EAD-E8CA316FCF06}" type="slidenum">
              <a:rPr lang="en-GB" smtClean="0"/>
              <a:t>11</a:t>
            </a:fld>
            <a:endParaRPr lang="en-GB"/>
          </a:p>
        </p:txBody>
      </p:sp>
      <p:pic>
        <p:nvPicPr>
          <p:cNvPr id="13" name="Picture 12">
            <a:extLst>
              <a:ext uri="{FF2B5EF4-FFF2-40B4-BE49-F238E27FC236}">
                <a16:creationId xmlns:a16="http://schemas.microsoft.com/office/drawing/2014/main" id="{0B39020A-81DC-63E8-DC0D-F7237C2A44A2}"/>
              </a:ext>
            </a:extLst>
          </p:cNvPr>
          <p:cNvPicPr>
            <a:picLocks noChangeAspect="1"/>
          </p:cNvPicPr>
          <p:nvPr/>
        </p:nvPicPr>
        <p:blipFill>
          <a:blip r:embed="rId3"/>
          <a:stretch>
            <a:fillRect/>
          </a:stretch>
        </p:blipFill>
        <p:spPr>
          <a:xfrm>
            <a:off x="160196" y="603410"/>
            <a:ext cx="11978640" cy="993859"/>
          </a:xfrm>
          <a:prstGeom prst="rect">
            <a:avLst/>
          </a:prstGeom>
        </p:spPr>
      </p:pic>
      <p:pic>
        <p:nvPicPr>
          <p:cNvPr id="15" name="Picture 14">
            <a:extLst>
              <a:ext uri="{FF2B5EF4-FFF2-40B4-BE49-F238E27FC236}">
                <a16:creationId xmlns:a16="http://schemas.microsoft.com/office/drawing/2014/main" id="{518E9058-614D-98EF-9C50-3B782A8618FE}"/>
              </a:ext>
            </a:extLst>
          </p:cNvPr>
          <p:cNvPicPr>
            <a:picLocks noChangeAspect="1"/>
          </p:cNvPicPr>
          <p:nvPr/>
        </p:nvPicPr>
        <p:blipFill>
          <a:blip r:embed="rId3"/>
          <a:stretch>
            <a:fillRect/>
          </a:stretch>
        </p:blipFill>
        <p:spPr>
          <a:xfrm>
            <a:off x="160196" y="1684903"/>
            <a:ext cx="11978640" cy="1002658"/>
          </a:xfrm>
          <a:prstGeom prst="rect">
            <a:avLst/>
          </a:prstGeom>
        </p:spPr>
      </p:pic>
      <p:pic>
        <p:nvPicPr>
          <p:cNvPr id="19" name="Picture 18">
            <a:extLst>
              <a:ext uri="{FF2B5EF4-FFF2-40B4-BE49-F238E27FC236}">
                <a16:creationId xmlns:a16="http://schemas.microsoft.com/office/drawing/2014/main" id="{AE07F76E-619B-3439-4884-E4DCD7A33C90}"/>
              </a:ext>
            </a:extLst>
          </p:cNvPr>
          <p:cNvPicPr>
            <a:picLocks noChangeAspect="1"/>
          </p:cNvPicPr>
          <p:nvPr/>
        </p:nvPicPr>
        <p:blipFill>
          <a:blip r:embed="rId3"/>
          <a:stretch>
            <a:fillRect/>
          </a:stretch>
        </p:blipFill>
        <p:spPr>
          <a:xfrm>
            <a:off x="160196" y="2775127"/>
            <a:ext cx="11978640" cy="1008330"/>
          </a:xfrm>
          <a:prstGeom prst="rect">
            <a:avLst/>
          </a:prstGeom>
        </p:spPr>
      </p:pic>
      <p:pic>
        <p:nvPicPr>
          <p:cNvPr id="20" name="Picture 19">
            <a:extLst>
              <a:ext uri="{FF2B5EF4-FFF2-40B4-BE49-F238E27FC236}">
                <a16:creationId xmlns:a16="http://schemas.microsoft.com/office/drawing/2014/main" id="{17AA526C-263E-1608-D33E-FDB3A59A8F29}"/>
              </a:ext>
            </a:extLst>
          </p:cNvPr>
          <p:cNvPicPr>
            <a:picLocks noChangeAspect="1"/>
          </p:cNvPicPr>
          <p:nvPr/>
        </p:nvPicPr>
        <p:blipFill>
          <a:blip r:embed="rId3"/>
          <a:stretch>
            <a:fillRect/>
          </a:stretch>
        </p:blipFill>
        <p:spPr>
          <a:xfrm>
            <a:off x="154286" y="3870982"/>
            <a:ext cx="11978640" cy="950663"/>
          </a:xfrm>
          <a:prstGeom prst="rect">
            <a:avLst/>
          </a:prstGeom>
        </p:spPr>
      </p:pic>
      <p:sp>
        <p:nvSpPr>
          <p:cNvPr id="22" name="TextBox 157">
            <a:extLst>
              <a:ext uri="{FF2B5EF4-FFF2-40B4-BE49-F238E27FC236}">
                <a16:creationId xmlns:a16="http://schemas.microsoft.com/office/drawing/2014/main" id="{78FB45F6-461F-6A75-C20D-EC8C1FB83294}"/>
              </a:ext>
            </a:extLst>
          </p:cNvPr>
          <p:cNvSpPr txBox="1">
            <a:spLocks noChangeArrowheads="1"/>
          </p:cNvSpPr>
          <p:nvPr/>
        </p:nvSpPr>
        <p:spPr bwMode="auto">
          <a:xfrm>
            <a:off x="298713" y="1392813"/>
            <a:ext cx="6583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Patient</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5" name="TextBox 157">
            <a:extLst>
              <a:ext uri="{FF2B5EF4-FFF2-40B4-BE49-F238E27FC236}">
                <a16:creationId xmlns:a16="http://schemas.microsoft.com/office/drawing/2014/main" id="{C423A876-AC8C-9344-72A6-5A3758B7237A}"/>
              </a:ext>
            </a:extLst>
          </p:cNvPr>
          <p:cNvSpPr txBox="1">
            <a:spLocks noChangeArrowheads="1"/>
          </p:cNvSpPr>
          <p:nvPr/>
        </p:nvSpPr>
        <p:spPr bwMode="auto">
          <a:xfrm>
            <a:off x="261187" y="2379817"/>
            <a:ext cx="10434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Neurologist/ MS specialist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8" name="TextBox 157">
            <a:extLst>
              <a:ext uri="{FF2B5EF4-FFF2-40B4-BE49-F238E27FC236}">
                <a16:creationId xmlns:a16="http://schemas.microsoft.com/office/drawing/2014/main" id="{927D6C46-1F7A-89B7-8DA7-9A6A90D0F6C6}"/>
              </a:ext>
            </a:extLst>
          </p:cNvPr>
          <p:cNvSpPr txBox="1">
            <a:spLocks noChangeArrowheads="1"/>
          </p:cNvSpPr>
          <p:nvPr/>
        </p:nvSpPr>
        <p:spPr bwMode="auto">
          <a:xfrm>
            <a:off x="197792" y="4608094"/>
            <a:ext cx="14132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Neurology polyclinic</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grpSp>
        <p:nvGrpSpPr>
          <p:cNvPr id="34" name="Group 33">
            <a:extLst>
              <a:ext uri="{FF2B5EF4-FFF2-40B4-BE49-F238E27FC236}">
                <a16:creationId xmlns:a16="http://schemas.microsoft.com/office/drawing/2014/main" id="{00A1B676-F76C-E26A-A710-C88786D97955}"/>
              </a:ext>
            </a:extLst>
          </p:cNvPr>
          <p:cNvGrpSpPr/>
          <p:nvPr/>
        </p:nvGrpSpPr>
        <p:grpSpPr>
          <a:xfrm>
            <a:off x="2750721" y="1820472"/>
            <a:ext cx="1188720" cy="731520"/>
            <a:chOff x="2652400" y="1913859"/>
            <a:chExt cx="1188720" cy="731520"/>
          </a:xfrm>
        </p:grpSpPr>
        <p:sp>
          <p:nvSpPr>
            <p:cNvPr id="122" name="Rounded Rectangle 89">
              <a:extLst>
                <a:ext uri="{FF2B5EF4-FFF2-40B4-BE49-F238E27FC236}">
                  <a16:creationId xmlns:a16="http://schemas.microsoft.com/office/drawing/2014/main" id="{16FC6B06-4714-605B-2ECF-345FC3047D26}"/>
                </a:ext>
              </a:extLst>
            </p:cNvPr>
            <p:cNvSpPr/>
            <p:nvPr/>
          </p:nvSpPr>
          <p:spPr>
            <a:xfrm>
              <a:off x="2652400" y="1913859"/>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Places an order for MRI, indicating the emergency level (flagged yellow note)</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23" name="Picture 122">
              <a:extLst>
                <a:ext uri="{FF2B5EF4-FFF2-40B4-BE49-F238E27FC236}">
                  <a16:creationId xmlns:a16="http://schemas.microsoft.com/office/drawing/2014/main" id="{1B0BD0BD-AD78-8EB0-E820-855FFA581D55}"/>
                </a:ext>
              </a:extLst>
            </p:cNvPr>
            <p:cNvPicPr>
              <a:picLocks noChangeAspect="1"/>
            </p:cNvPicPr>
            <p:nvPr/>
          </p:nvPicPr>
          <p:blipFill>
            <a:blip r:embed="rId4"/>
            <a:stretch>
              <a:fillRect/>
            </a:stretch>
          </p:blipFill>
          <p:spPr>
            <a:xfrm>
              <a:off x="2716359" y="2016344"/>
              <a:ext cx="215504" cy="220515"/>
            </a:xfrm>
            <a:prstGeom prst="rect">
              <a:avLst/>
            </a:prstGeom>
          </p:spPr>
        </p:pic>
      </p:grpSp>
      <p:grpSp>
        <p:nvGrpSpPr>
          <p:cNvPr id="227" name="Group 226">
            <a:extLst>
              <a:ext uri="{FF2B5EF4-FFF2-40B4-BE49-F238E27FC236}">
                <a16:creationId xmlns:a16="http://schemas.microsoft.com/office/drawing/2014/main" id="{D9789209-44B3-C95C-7FF2-6184BD4DD0A5}"/>
              </a:ext>
            </a:extLst>
          </p:cNvPr>
          <p:cNvGrpSpPr/>
          <p:nvPr/>
        </p:nvGrpSpPr>
        <p:grpSpPr>
          <a:xfrm>
            <a:off x="1381865" y="1820472"/>
            <a:ext cx="1220115" cy="731520"/>
            <a:chOff x="1403531" y="1873640"/>
            <a:chExt cx="1220115" cy="731520"/>
          </a:xfrm>
        </p:grpSpPr>
        <p:sp>
          <p:nvSpPr>
            <p:cNvPr id="4" name="Rounded Rectangle 89">
              <a:extLst>
                <a:ext uri="{FF2B5EF4-FFF2-40B4-BE49-F238E27FC236}">
                  <a16:creationId xmlns:a16="http://schemas.microsoft.com/office/drawing/2014/main" id="{F4D577DB-52EC-6C94-7296-77FF37B6F1F4}"/>
                </a:ext>
              </a:extLst>
            </p:cNvPr>
            <p:cNvSpPr/>
            <p:nvPr/>
          </p:nvSpPr>
          <p:spPr>
            <a:xfrm>
              <a:off x="1434926" y="1873640"/>
              <a:ext cx="1188720" cy="731520"/>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Neurological examination, confirms the MS suspicion</a:t>
              </a:r>
            </a:p>
          </p:txBody>
        </p:sp>
        <p:pic>
          <p:nvPicPr>
            <p:cNvPr id="5" name="Picture 4">
              <a:extLst>
                <a:ext uri="{FF2B5EF4-FFF2-40B4-BE49-F238E27FC236}">
                  <a16:creationId xmlns:a16="http://schemas.microsoft.com/office/drawing/2014/main" id="{15D48484-D0E0-9B73-DE57-0F98465997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531" y="1997779"/>
              <a:ext cx="375027" cy="417194"/>
            </a:xfrm>
            <a:prstGeom prst="rect">
              <a:avLst/>
            </a:prstGeom>
          </p:spPr>
        </p:pic>
      </p:grpSp>
      <p:pic>
        <p:nvPicPr>
          <p:cNvPr id="113" name="Picture 112">
            <a:extLst>
              <a:ext uri="{FF2B5EF4-FFF2-40B4-BE49-F238E27FC236}">
                <a16:creationId xmlns:a16="http://schemas.microsoft.com/office/drawing/2014/main" id="{FED957AC-C2B5-3A62-51D4-B4B681494566}"/>
              </a:ext>
            </a:extLst>
          </p:cNvPr>
          <p:cNvPicPr>
            <a:picLocks noChangeAspect="1"/>
          </p:cNvPicPr>
          <p:nvPr/>
        </p:nvPicPr>
        <p:blipFill>
          <a:blip r:embed="rId3"/>
          <a:stretch>
            <a:fillRect/>
          </a:stretch>
        </p:blipFill>
        <p:spPr>
          <a:xfrm>
            <a:off x="160196" y="5948237"/>
            <a:ext cx="11978640" cy="908720"/>
          </a:xfrm>
          <a:prstGeom prst="rect">
            <a:avLst/>
          </a:prstGeom>
        </p:spPr>
      </p:pic>
      <p:cxnSp>
        <p:nvCxnSpPr>
          <p:cNvPr id="152" name="Straight Arrow Connector 151">
            <a:extLst>
              <a:ext uri="{FF2B5EF4-FFF2-40B4-BE49-F238E27FC236}">
                <a16:creationId xmlns:a16="http://schemas.microsoft.com/office/drawing/2014/main" id="{DCCF58EF-920C-D514-9DA1-DC625CF44095}"/>
              </a:ext>
            </a:extLst>
          </p:cNvPr>
          <p:cNvCxnSpPr>
            <a:cxnSpLocks/>
            <a:stCxn id="115" idx="2"/>
            <a:endCxn id="4" idx="0"/>
          </p:cNvCxnSpPr>
          <p:nvPr/>
        </p:nvCxnSpPr>
        <p:spPr>
          <a:xfrm flipH="1">
            <a:off x="2007620" y="1466099"/>
            <a:ext cx="1876" cy="354373"/>
          </a:xfrm>
          <a:prstGeom prst="straightConnector1">
            <a:avLst/>
          </a:prstGeom>
          <a:noFill/>
          <a:ln w="22225" cap="flat" cmpd="sng" algn="ctr">
            <a:solidFill>
              <a:sysClr val="window" lastClr="FFFFFF">
                <a:lumMod val="50000"/>
              </a:sysClr>
            </a:solidFill>
            <a:prstDash val="sysDash"/>
            <a:tailEnd type="triangle" w="med" len="med"/>
          </a:ln>
          <a:effectLst/>
        </p:spPr>
      </p:cxnSp>
      <p:pic>
        <p:nvPicPr>
          <p:cNvPr id="191" name="Picture 190">
            <a:extLst>
              <a:ext uri="{FF2B5EF4-FFF2-40B4-BE49-F238E27FC236}">
                <a16:creationId xmlns:a16="http://schemas.microsoft.com/office/drawing/2014/main" id="{CB5D5FE0-4505-7510-0A2B-38DFFA487D32}"/>
              </a:ext>
            </a:extLst>
          </p:cNvPr>
          <p:cNvPicPr>
            <a:picLocks noChangeAspect="1"/>
          </p:cNvPicPr>
          <p:nvPr/>
        </p:nvPicPr>
        <p:blipFill>
          <a:blip r:embed="rId3"/>
          <a:stretch>
            <a:fillRect/>
          </a:stretch>
        </p:blipFill>
        <p:spPr>
          <a:xfrm>
            <a:off x="154288" y="4909609"/>
            <a:ext cx="11978640" cy="950663"/>
          </a:xfrm>
          <a:prstGeom prst="rect">
            <a:avLst/>
          </a:prstGeom>
        </p:spPr>
      </p:pic>
      <p:cxnSp>
        <p:nvCxnSpPr>
          <p:cNvPr id="159" name="Straight Arrow Connector 158">
            <a:extLst>
              <a:ext uri="{FF2B5EF4-FFF2-40B4-BE49-F238E27FC236}">
                <a16:creationId xmlns:a16="http://schemas.microsoft.com/office/drawing/2014/main" id="{736543AD-4774-A69E-C97D-7B9EBAEA4EA6}"/>
              </a:ext>
            </a:extLst>
          </p:cNvPr>
          <p:cNvCxnSpPr>
            <a:cxnSpLocks/>
          </p:cNvCxnSpPr>
          <p:nvPr/>
        </p:nvCxnSpPr>
        <p:spPr>
          <a:xfrm flipV="1">
            <a:off x="8573675" y="1490668"/>
            <a:ext cx="0" cy="3539720"/>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187" name="Rectangle 76">
            <a:extLst>
              <a:ext uri="{FF2B5EF4-FFF2-40B4-BE49-F238E27FC236}">
                <a16:creationId xmlns:a16="http://schemas.microsoft.com/office/drawing/2014/main" id="{34420759-77B2-A337-B296-52AA571BA87C}"/>
              </a:ext>
            </a:extLst>
          </p:cNvPr>
          <p:cNvSpPr/>
          <p:nvPr/>
        </p:nvSpPr>
        <p:spPr>
          <a:xfrm flipH="1">
            <a:off x="9289094" y="603411"/>
            <a:ext cx="255099" cy="6253546"/>
          </a:xfrm>
          <a:prstGeom prst="rect">
            <a:avLst/>
          </a:prstGeom>
          <a:pattFill prst="wdUpDiag">
            <a:fgClr>
              <a:srgbClr val="8064A2">
                <a:lumMod val="40000"/>
                <a:lumOff val="60000"/>
              </a:srgbClr>
            </a:fgClr>
            <a:bgClr>
              <a:sysClr val="window" lastClr="FFFFFF"/>
            </a:bgClr>
          </a:pattFill>
          <a:ln w="12700" cap="flat" cmpd="sng" algn="ctr">
            <a:solidFill>
              <a:srgbClr val="8064A2">
                <a:lumMod val="40000"/>
                <a:lumOff val="60000"/>
              </a:srgbClr>
            </a:solidFill>
            <a:prstDash val="solid"/>
          </a:ln>
          <a:effectLst/>
        </p:spPr>
        <p:txBody>
          <a:bodyPr vert="wordArtVert"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a:ln>
                  <a:noFill/>
                </a:ln>
                <a:effectLst/>
                <a:uLnTx/>
                <a:uFillTx/>
                <a:ea typeface="+mn-ea"/>
                <a:cs typeface="+mn-cs"/>
              </a:rPr>
              <a:t>WAITING TIME</a:t>
            </a:r>
          </a:p>
        </p:txBody>
      </p:sp>
      <p:pic>
        <p:nvPicPr>
          <p:cNvPr id="192" name="Picture 191">
            <a:extLst>
              <a:ext uri="{FF2B5EF4-FFF2-40B4-BE49-F238E27FC236}">
                <a16:creationId xmlns:a16="http://schemas.microsoft.com/office/drawing/2014/main" id="{D1EAAE64-5D4B-453B-A614-47292E40A94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580" t="16790" r="19966" b="13000"/>
          <a:stretch/>
        </p:blipFill>
        <p:spPr>
          <a:xfrm>
            <a:off x="282494" y="2997503"/>
            <a:ext cx="548640" cy="563579"/>
          </a:xfrm>
          <a:prstGeom prst="rect">
            <a:avLst/>
          </a:prstGeom>
        </p:spPr>
      </p:pic>
      <p:pic>
        <p:nvPicPr>
          <p:cNvPr id="193" name="Picture 192">
            <a:extLst>
              <a:ext uri="{FF2B5EF4-FFF2-40B4-BE49-F238E27FC236}">
                <a16:creationId xmlns:a16="http://schemas.microsoft.com/office/drawing/2014/main" id="{D89C43CA-B4A3-4E5E-A41E-1BCB47376A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548" y="1756228"/>
            <a:ext cx="548640" cy="594501"/>
          </a:xfrm>
          <a:prstGeom prst="rect">
            <a:avLst/>
          </a:prstGeom>
        </p:spPr>
      </p:pic>
      <p:sp>
        <p:nvSpPr>
          <p:cNvPr id="194" name="TextBox 157">
            <a:extLst>
              <a:ext uri="{FF2B5EF4-FFF2-40B4-BE49-F238E27FC236}">
                <a16:creationId xmlns:a16="http://schemas.microsoft.com/office/drawing/2014/main" id="{F4980263-BCEF-5E91-C10A-CE319F0ADFFF}"/>
              </a:ext>
            </a:extLst>
          </p:cNvPr>
          <p:cNvSpPr txBox="1">
            <a:spLocks noChangeArrowheads="1"/>
          </p:cNvSpPr>
          <p:nvPr/>
        </p:nvSpPr>
        <p:spPr bwMode="auto">
          <a:xfrm>
            <a:off x="150295" y="5569276"/>
            <a:ext cx="15783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Radiology department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 name="TextBox 157">
            <a:extLst>
              <a:ext uri="{FF2B5EF4-FFF2-40B4-BE49-F238E27FC236}">
                <a16:creationId xmlns:a16="http://schemas.microsoft.com/office/drawing/2014/main" id="{5E4D9E0B-C76D-D4F7-1A29-BF85F1324BA0}"/>
              </a:ext>
            </a:extLst>
          </p:cNvPr>
          <p:cNvSpPr txBox="1">
            <a:spLocks noChangeArrowheads="1"/>
          </p:cNvSpPr>
          <p:nvPr/>
        </p:nvSpPr>
        <p:spPr bwMode="auto">
          <a:xfrm>
            <a:off x="186804" y="3560806"/>
            <a:ext cx="1121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Health secretary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grpSp>
        <p:nvGrpSpPr>
          <p:cNvPr id="40" name="Group 39">
            <a:extLst>
              <a:ext uri="{FF2B5EF4-FFF2-40B4-BE49-F238E27FC236}">
                <a16:creationId xmlns:a16="http://schemas.microsoft.com/office/drawing/2014/main" id="{37749E06-1868-A4B6-A611-497664F09D0C}"/>
              </a:ext>
            </a:extLst>
          </p:cNvPr>
          <p:cNvGrpSpPr/>
          <p:nvPr/>
        </p:nvGrpSpPr>
        <p:grpSpPr>
          <a:xfrm>
            <a:off x="4078440" y="2913532"/>
            <a:ext cx="1188720" cy="731520"/>
            <a:chOff x="4274828" y="3109525"/>
            <a:chExt cx="1188720" cy="731520"/>
          </a:xfrm>
        </p:grpSpPr>
        <p:sp>
          <p:nvSpPr>
            <p:cNvPr id="30" name="Rounded Rectangle 100">
              <a:extLst>
                <a:ext uri="{FF2B5EF4-FFF2-40B4-BE49-F238E27FC236}">
                  <a16:creationId xmlns:a16="http://schemas.microsoft.com/office/drawing/2014/main" id="{82651ECF-89CC-CA1B-04C7-87998F42C08A}"/>
                </a:ext>
              </a:extLst>
            </p:cNvPr>
            <p:cNvSpPr/>
            <p:nvPr/>
          </p:nvSpPr>
          <p:spPr>
            <a:xfrm>
              <a:off x="4274828" y="3109525"/>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a:solidFill>
                    <a:prstClr val="black"/>
                  </a:solidFill>
                  <a:latin typeface="Calibri"/>
                </a:rPr>
                <a:t>Receives request and process app’t based on the urgency level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31" name="Picture 30">
              <a:extLst>
                <a:ext uri="{FF2B5EF4-FFF2-40B4-BE49-F238E27FC236}">
                  <a16:creationId xmlns:a16="http://schemas.microsoft.com/office/drawing/2014/main" id="{EACCCBC7-BAA3-D6C9-AD82-12CFE7A42C38}"/>
                </a:ext>
              </a:extLst>
            </p:cNvPr>
            <p:cNvPicPr>
              <a:picLocks noChangeAspect="1"/>
            </p:cNvPicPr>
            <p:nvPr/>
          </p:nvPicPr>
          <p:blipFill>
            <a:blip r:embed="rId4"/>
            <a:stretch>
              <a:fillRect/>
            </a:stretch>
          </p:blipFill>
          <p:spPr>
            <a:xfrm>
              <a:off x="4349788" y="3185411"/>
              <a:ext cx="227313" cy="257072"/>
            </a:xfrm>
            <a:prstGeom prst="rect">
              <a:avLst/>
            </a:prstGeom>
          </p:spPr>
        </p:pic>
      </p:grpSp>
      <p:grpSp>
        <p:nvGrpSpPr>
          <p:cNvPr id="48" name="Group 47">
            <a:extLst>
              <a:ext uri="{FF2B5EF4-FFF2-40B4-BE49-F238E27FC236}">
                <a16:creationId xmlns:a16="http://schemas.microsoft.com/office/drawing/2014/main" id="{5AB17A52-D514-136B-904A-B57561A3D591}"/>
              </a:ext>
            </a:extLst>
          </p:cNvPr>
          <p:cNvGrpSpPr/>
          <p:nvPr/>
        </p:nvGrpSpPr>
        <p:grpSpPr>
          <a:xfrm>
            <a:off x="7979315" y="5019180"/>
            <a:ext cx="1188720" cy="731520"/>
            <a:chOff x="4392824" y="5156426"/>
            <a:chExt cx="1188720" cy="731520"/>
          </a:xfrm>
        </p:grpSpPr>
        <p:sp>
          <p:nvSpPr>
            <p:cNvPr id="43" name="Rounded Rectangle 89">
              <a:extLst>
                <a:ext uri="{FF2B5EF4-FFF2-40B4-BE49-F238E27FC236}">
                  <a16:creationId xmlns:a16="http://schemas.microsoft.com/office/drawing/2014/main" id="{84A28993-317C-BE07-B5E6-FA84F62D5381}"/>
                </a:ext>
              </a:extLst>
            </p:cNvPr>
            <p:cNvSpPr/>
            <p:nvPr/>
          </p:nvSpPr>
          <p:spPr>
            <a:xfrm>
              <a:off x="4392824" y="5156426"/>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an app’t details  to the patient via HN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44" name="Picture 43">
              <a:extLst>
                <a:ext uri="{FF2B5EF4-FFF2-40B4-BE49-F238E27FC236}">
                  <a16:creationId xmlns:a16="http://schemas.microsoft.com/office/drawing/2014/main" id="{5A43CD28-8D34-580C-3335-6DB5A2F6EBB0}"/>
                </a:ext>
              </a:extLst>
            </p:cNvPr>
            <p:cNvPicPr>
              <a:picLocks noChangeAspect="1"/>
            </p:cNvPicPr>
            <p:nvPr/>
          </p:nvPicPr>
          <p:blipFill>
            <a:blip r:embed="rId4"/>
            <a:stretch>
              <a:fillRect/>
            </a:stretch>
          </p:blipFill>
          <p:spPr>
            <a:xfrm>
              <a:off x="4463445" y="5233238"/>
              <a:ext cx="215504" cy="220515"/>
            </a:xfrm>
            <a:prstGeom prst="rect">
              <a:avLst/>
            </a:prstGeom>
          </p:spPr>
        </p:pic>
      </p:grpSp>
      <p:pic>
        <p:nvPicPr>
          <p:cNvPr id="9" name="Picture 8">
            <a:extLst>
              <a:ext uri="{FF2B5EF4-FFF2-40B4-BE49-F238E27FC236}">
                <a16:creationId xmlns:a16="http://schemas.microsoft.com/office/drawing/2014/main" id="{5BE5998F-1FC0-3E6F-47FA-C1A3F3B3AC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8694" y="4027786"/>
            <a:ext cx="712584" cy="562566"/>
          </a:xfrm>
          <a:prstGeom prst="rect">
            <a:avLst/>
          </a:prstGeom>
        </p:spPr>
      </p:pic>
      <p:pic>
        <p:nvPicPr>
          <p:cNvPr id="12" name="Picture 11">
            <a:extLst>
              <a:ext uri="{FF2B5EF4-FFF2-40B4-BE49-F238E27FC236}">
                <a16:creationId xmlns:a16="http://schemas.microsoft.com/office/drawing/2014/main" id="{3943BEAC-8BFF-CE79-C208-0A19FC96C4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9696" y="4930751"/>
            <a:ext cx="657409" cy="638525"/>
          </a:xfrm>
          <a:prstGeom prst="rect">
            <a:avLst/>
          </a:prstGeom>
        </p:spPr>
      </p:pic>
      <p:grpSp>
        <p:nvGrpSpPr>
          <p:cNvPr id="84" name="Group 83">
            <a:extLst>
              <a:ext uri="{FF2B5EF4-FFF2-40B4-BE49-F238E27FC236}">
                <a16:creationId xmlns:a16="http://schemas.microsoft.com/office/drawing/2014/main" id="{9DE3EB08-3816-9FED-7B47-791B7EA19861}"/>
              </a:ext>
            </a:extLst>
          </p:cNvPr>
          <p:cNvGrpSpPr/>
          <p:nvPr/>
        </p:nvGrpSpPr>
        <p:grpSpPr>
          <a:xfrm>
            <a:off x="4078440" y="1820472"/>
            <a:ext cx="1188720" cy="731520"/>
            <a:chOff x="4078440" y="1908728"/>
            <a:chExt cx="1188720" cy="731520"/>
          </a:xfrm>
        </p:grpSpPr>
        <p:sp>
          <p:nvSpPr>
            <p:cNvPr id="17" name="Rounded Rectangle 89">
              <a:extLst>
                <a:ext uri="{FF2B5EF4-FFF2-40B4-BE49-F238E27FC236}">
                  <a16:creationId xmlns:a16="http://schemas.microsoft.com/office/drawing/2014/main" id="{F130DDA4-D76D-D7BD-85B9-4C790B4F80D5}"/>
                </a:ext>
              </a:extLst>
            </p:cNvPr>
            <p:cNvSpPr/>
            <p:nvPr/>
          </p:nvSpPr>
          <p:spPr>
            <a:xfrm>
              <a:off x="4078440" y="1908728"/>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Places a request to book for LP via DIPS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5D3D9C8C-0E04-C4EA-B139-D41E9CB8C9F7}"/>
                </a:ext>
              </a:extLst>
            </p:cNvPr>
            <p:cNvPicPr>
              <a:picLocks noChangeAspect="1"/>
            </p:cNvPicPr>
            <p:nvPr/>
          </p:nvPicPr>
          <p:blipFill>
            <a:blip r:embed="rId4"/>
            <a:stretch>
              <a:fillRect/>
            </a:stretch>
          </p:blipFill>
          <p:spPr>
            <a:xfrm>
              <a:off x="4165626" y="2016343"/>
              <a:ext cx="215504" cy="220515"/>
            </a:xfrm>
            <a:prstGeom prst="rect">
              <a:avLst/>
            </a:prstGeom>
          </p:spPr>
        </p:pic>
      </p:grpSp>
      <p:cxnSp>
        <p:nvCxnSpPr>
          <p:cNvPr id="21" name="Straight Arrow Connector 20">
            <a:extLst>
              <a:ext uri="{FF2B5EF4-FFF2-40B4-BE49-F238E27FC236}">
                <a16:creationId xmlns:a16="http://schemas.microsoft.com/office/drawing/2014/main" id="{3C74257E-19CE-C6E3-BA33-4059C300C4E7}"/>
              </a:ext>
            </a:extLst>
          </p:cNvPr>
          <p:cNvCxnSpPr>
            <a:cxnSpLocks/>
            <a:stCxn id="17" idx="2"/>
            <a:endCxn id="30" idx="0"/>
          </p:cNvCxnSpPr>
          <p:nvPr/>
        </p:nvCxnSpPr>
        <p:spPr>
          <a:xfrm>
            <a:off x="4672800" y="2551992"/>
            <a:ext cx="0" cy="361540"/>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47" name="Straight Arrow Connector 46">
            <a:extLst>
              <a:ext uri="{FF2B5EF4-FFF2-40B4-BE49-F238E27FC236}">
                <a16:creationId xmlns:a16="http://schemas.microsoft.com/office/drawing/2014/main" id="{7E2AA71F-4706-4A58-D73D-D3D4799EEED8}"/>
              </a:ext>
            </a:extLst>
          </p:cNvPr>
          <p:cNvCxnSpPr>
            <a:cxnSpLocks/>
            <a:stCxn id="117" idx="0"/>
            <a:endCxn id="104" idx="2"/>
          </p:cNvCxnSpPr>
          <p:nvPr/>
        </p:nvCxnSpPr>
        <p:spPr>
          <a:xfrm flipV="1">
            <a:off x="7309030" y="1490668"/>
            <a:ext cx="0" cy="1422864"/>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53" name="Group 52">
            <a:extLst>
              <a:ext uri="{FF2B5EF4-FFF2-40B4-BE49-F238E27FC236}">
                <a16:creationId xmlns:a16="http://schemas.microsoft.com/office/drawing/2014/main" id="{23C77617-45EF-1A9E-A20F-7888725F1B18}"/>
              </a:ext>
            </a:extLst>
          </p:cNvPr>
          <p:cNvGrpSpPr/>
          <p:nvPr/>
        </p:nvGrpSpPr>
        <p:grpSpPr>
          <a:xfrm>
            <a:off x="6714670" y="2913532"/>
            <a:ext cx="1188720" cy="731520"/>
            <a:chOff x="7323621" y="3112453"/>
            <a:chExt cx="1188720" cy="731520"/>
          </a:xfrm>
        </p:grpSpPr>
        <p:sp>
          <p:nvSpPr>
            <p:cNvPr id="117" name="Rounded Rectangle 89">
              <a:extLst>
                <a:ext uri="{FF2B5EF4-FFF2-40B4-BE49-F238E27FC236}">
                  <a16:creationId xmlns:a16="http://schemas.microsoft.com/office/drawing/2014/main" id="{98FD9E96-D6A4-0E25-50BD-0F57BD2F8B8F}"/>
                </a:ext>
              </a:extLst>
            </p:cNvPr>
            <p:cNvSpPr/>
            <p:nvPr/>
          </p:nvSpPr>
          <p:spPr>
            <a:xfrm>
              <a:off x="7323621" y="3112453"/>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an appointment notification with information  for LP via HN</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20" name="Picture 119">
              <a:extLst>
                <a:ext uri="{FF2B5EF4-FFF2-40B4-BE49-F238E27FC236}">
                  <a16:creationId xmlns:a16="http://schemas.microsoft.com/office/drawing/2014/main" id="{0B63060B-7512-F15C-D171-E5D73C51ADF7}"/>
                </a:ext>
              </a:extLst>
            </p:cNvPr>
            <p:cNvPicPr>
              <a:picLocks noChangeAspect="1"/>
            </p:cNvPicPr>
            <p:nvPr/>
          </p:nvPicPr>
          <p:blipFill>
            <a:blip r:embed="rId4"/>
            <a:stretch>
              <a:fillRect/>
            </a:stretch>
          </p:blipFill>
          <p:spPr>
            <a:xfrm>
              <a:off x="7396457" y="3231885"/>
              <a:ext cx="215504" cy="220515"/>
            </a:xfrm>
            <a:prstGeom prst="rect">
              <a:avLst/>
            </a:prstGeom>
          </p:spPr>
        </p:pic>
      </p:grpSp>
      <p:sp>
        <p:nvSpPr>
          <p:cNvPr id="157" name="AutoShape 63">
            <a:extLst>
              <a:ext uri="{FF2B5EF4-FFF2-40B4-BE49-F238E27FC236}">
                <a16:creationId xmlns:a16="http://schemas.microsoft.com/office/drawing/2014/main" id="{B8797250-FD8E-740B-D85F-A11CE90CF6C4}"/>
              </a:ext>
            </a:extLst>
          </p:cNvPr>
          <p:cNvSpPr>
            <a:spLocks noChangeArrowheads="1"/>
          </p:cNvSpPr>
          <p:nvPr/>
        </p:nvSpPr>
        <p:spPr bwMode="auto">
          <a:xfrm>
            <a:off x="235409" y="260239"/>
            <a:ext cx="9052560" cy="27432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2: Diagnosis –visit for first consultation and investigations </a:t>
            </a:r>
          </a:p>
        </p:txBody>
      </p:sp>
      <p:sp>
        <p:nvSpPr>
          <p:cNvPr id="158" name="AutoShape 63">
            <a:extLst>
              <a:ext uri="{FF2B5EF4-FFF2-40B4-BE49-F238E27FC236}">
                <a16:creationId xmlns:a16="http://schemas.microsoft.com/office/drawing/2014/main" id="{4D857138-FDD8-C9F6-1D94-BA1BB37C0AB9}"/>
              </a:ext>
            </a:extLst>
          </p:cNvPr>
          <p:cNvSpPr>
            <a:spLocks noChangeArrowheads="1"/>
          </p:cNvSpPr>
          <p:nvPr/>
        </p:nvSpPr>
        <p:spPr bwMode="auto">
          <a:xfrm>
            <a:off x="9515150" y="260239"/>
            <a:ext cx="2651760" cy="27432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2: Diagnosis –visit for investigations </a:t>
            </a:r>
          </a:p>
        </p:txBody>
      </p:sp>
      <p:sp>
        <p:nvSpPr>
          <p:cNvPr id="160" name="AutoShape 63">
            <a:extLst>
              <a:ext uri="{FF2B5EF4-FFF2-40B4-BE49-F238E27FC236}">
                <a16:creationId xmlns:a16="http://schemas.microsoft.com/office/drawing/2014/main" id="{95CDA65E-6C79-7C74-8FF3-4DA41741A1DF}"/>
              </a:ext>
            </a:extLst>
          </p:cNvPr>
          <p:cNvSpPr>
            <a:spLocks noChangeArrowheads="1"/>
          </p:cNvSpPr>
          <p:nvPr/>
        </p:nvSpPr>
        <p:spPr bwMode="auto">
          <a:xfrm>
            <a:off x="9269878" y="260239"/>
            <a:ext cx="274320" cy="274320"/>
          </a:xfrm>
          <a:prstGeom prst="chevron">
            <a:avLst>
              <a:gd name="adj" fmla="val 38168"/>
            </a:avLst>
          </a:prstGeom>
          <a:pattFill prst="wdUpDiag">
            <a:fgClr>
              <a:srgbClr val="8064A2">
                <a:lumMod val="40000"/>
                <a:lumOff val="60000"/>
              </a:srgbClr>
            </a:fgClr>
            <a:bgClr>
              <a:sysClr val="window" lastClr="FFFFFF"/>
            </a:bgClr>
          </a:patt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100" normalizeH="0" baseline="0" noProof="0">
              <a:ln>
                <a:noFill/>
              </a:ln>
              <a:solidFill>
                <a:prstClr val="black"/>
              </a:solidFill>
              <a:effectLst/>
              <a:uLnTx/>
              <a:uFillTx/>
              <a:cs typeface="Arial" charset="0"/>
            </a:endParaRPr>
          </a:p>
        </p:txBody>
      </p:sp>
      <p:pic>
        <p:nvPicPr>
          <p:cNvPr id="25" name="Picture 24" descr="Shape&#10;&#10;Description automatically generated with medium confidence">
            <a:extLst>
              <a:ext uri="{FF2B5EF4-FFF2-40B4-BE49-F238E27FC236}">
                <a16:creationId xmlns:a16="http://schemas.microsoft.com/office/drawing/2014/main" id="{369C9DE7-78FB-43BF-A3EA-2603C18E10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271" y="6007804"/>
            <a:ext cx="701422" cy="646494"/>
          </a:xfrm>
          <a:prstGeom prst="rect">
            <a:avLst/>
          </a:prstGeom>
        </p:spPr>
      </p:pic>
      <p:grpSp>
        <p:nvGrpSpPr>
          <p:cNvPr id="134" name="Group 133">
            <a:extLst>
              <a:ext uri="{FF2B5EF4-FFF2-40B4-BE49-F238E27FC236}">
                <a16:creationId xmlns:a16="http://schemas.microsoft.com/office/drawing/2014/main" id="{F26C6FC6-9B97-FD10-2CAD-DDE41DA86473}"/>
              </a:ext>
            </a:extLst>
          </p:cNvPr>
          <p:cNvGrpSpPr/>
          <p:nvPr/>
        </p:nvGrpSpPr>
        <p:grpSpPr>
          <a:xfrm>
            <a:off x="2750721" y="5019180"/>
            <a:ext cx="1188720" cy="731520"/>
            <a:chOff x="2750721" y="5030388"/>
            <a:chExt cx="1188720" cy="731520"/>
          </a:xfrm>
        </p:grpSpPr>
        <p:sp>
          <p:nvSpPr>
            <p:cNvPr id="7" name="Rounded Rectangle 100">
              <a:extLst>
                <a:ext uri="{FF2B5EF4-FFF2-40B4-BE49-F238E27FC236}">
                  <a16:creationId xmlns:a16="http://schemas.microsoft.com/office/drawing/2014/main" id="{EECE2B7B-819A-FC89-A36B-2690A3FA6C53}"/>
                </a:ext>
              </a:extLst>
            </p:cNvPr>
            <p:cNvSpPr/>
            <p:nvPr/>
          </p:nvSpPr>
          <p:spPr>
            <a:xfrm>
              <a:off x="2750721" y="5030388"/>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the MRI request via DIPS </a:t>
              </a:r>
            </a:p>
          </p:txBody>
        </p:sp>
        <p:pic>
          <p:nvPicPr>
            <p:cNvPr id="8" name="Picture 7">
              <a:extLst>
                <a:ext uri="{FF2B5EF4-FFF2-40B4-BE49-F238E27FC236}">
                  <a16:creationId xmlns:a16="http://schemas.microsoft.com/office/drawing/2014/main" id="{4B6DE1CB-E4F5-B5F8-6829-501ECED947E7}"/>
                </a:ext>
              </a:extLst>
            </p:cNvPr>
            <p:cNvPicPr>
              <a:picLocks noChangeAspect="1"/>
            </p:cNvPicPr>
            <p:nvPr/>
          </p:nvPicPr>
          <p:blipFill>
            <a:blip r:embed="rId4"/>
            <a:stretch>
              <a:fillRect/>
            </a:stretch>
          </p:blipFill>
          <p:spPr>
            <a:xfrm>
              <a:off x="2793119" y="5101337"/>
              <a:ext cx="215504" cy="220515"/>
            </a:xfrm>
            <a:prstGeom prst="rect">
              <a:avLst/>
            </a:prstGeom>
          </p:spPr>
        </p:pic>
      </p:grpSp>
      <p:cxnSp>
        <p:nvCxnSpPr>
          <p:cNvPr id="155" name="Straight Arrow Connector 154">
            <a:extLst>
              <a:ext uri="{FF2B5EF4-FFF2-40B4-BE49-F238E27FC236}">
                <a16:creationId xmlns:a16="http://schemas.microsoft.com/office/drawing/2014/main" id="{0FF16E7C-895A-7CAF-7B88-90249D231391}"/>
              </a:ext>
            </a:extLst>
          </p:cNvPr>
          <p:cNvCxnSpPr>
            <a:cxnSpLocks/>
          </p:cNvCxnSpPr>
          <p:nvPr/>
        </p:nvCxnSpPr>
        <p:spPr>
          <a:xfrm>
            <a:off x="3345081" y="2605160"/>
            <a:ext cx="0" cy="2425228"/>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50" name="Rounded Rectangle 88">
            <a:extLst>
              <a:ext uri="{FF2B5EF4-FFF2-40B4-BE49-F238E27FC236}">
                <a16:creationId xmlns:a16="http://schemas.microsoft.com/office/drawing/2014/main" id="{CD628583-F8C7-CDB5-F6C4-57BFD90E44B0}"/>
              </a:ext>
            </a:extLst>
          </p:cNvPr>
          <p:cNvSpPr/>
          <p:nvPr/>
        </p:nvSpPr>
        <p:spPr>
          <a:xfrm>
            <a:off x="5365018" y="5019180"/>
            <a:ext cx="1188720"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r>
              <a:rPr lang="en-GB" sz="900"/>
              <a:t>Finds available time, based on the priority level compared to other orders to the department </a:t>
            </a:r>
          </a:p>
        </p:txBody>
      </p:sp>
      <p:grpSp>
        <p:nvGrpSpPr>
          <p:cNvPr id="54" name="Group 53">
            <a:extLst>
              <a:ext uri="{FF2B5EF4-FFF2-40B4-BE49-F238E27FC236}">
                <a16:creationId xmlns:a16="http://schemas.microsoft.com/office/drawing/2014/main" id="{442971CE-69B1-A136-0844-2B2B7E8ECD86}"/>
              </a:ext>
            </a:extLst>
          </p:cNvPr>
          <p:cNvGrpSpPr/>
          <p:nvPr/>
        </p:nvGrpSpPr>
        <p:grpSpPr>
          <a:xfrm>
            <a:off x="5410007" y="2913532"/>
            <a:ext cx="1188720" cy="731520"/>
            <a:chOff x="7323621" y="3112453"/>
            <a:chExt cx="1188720" cy="731520"/>
          </a:xfrm>
        </p:grpSpPr>
        <p:sp>
          <p:nvSpPr>
            <p:cNvPr id="55" name="Rounded Rectangle 89">
              <a:extLst>
                <a:ext uri="{FF2B5EF4-FFF2-40B4-BE49-F238E27FC236}">
                  <a16:creationId xmlns:a16="http://schemas.microsoft.com/office/drawing/2014/main" id="{882D79F7-9644-A223-F588-9CB3DC816CAB}"/>
                </a:ext>
              </a:extLst>
            </p:cNvPr>
            <p:cNvSpPr/>
            <p:nvPr/>
          </p:nvSpPr>
          <p:spPr>
            <a:xfrm>
              <a:off x="7323621" y="3112453"/>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r>
                <a:rPr lang="en-GB" sz="1000"/>
                <a:t>Finds available time and books for LP procedure </a:t>
              </a:r>
            </a:p>
          </p:txBody>
        </p:sp>
        <p:pic>
          <p:nvPicPr>
            <p:cNvPr id="56" name="Picture 55">
              <a:extLst>
                <a:ext uri="{FF2B5EF4-FFF2-40B4-BE49-F238E27FC236}">
                  <a16:creationId xmlns:a16="http://schemas.microsoft.com/office/drawing/2014/main" id="{60726FDB-D222-7583-F8B4-2F11CDAD018E}"/>
                </a:ext>
              </a:extLst>
            </p:cNvPr>
            <p:cNvPicPr>
              <a:picLocks noChangeAspect="1"/>
            </p:cNvPicPr>
            <p:nvPr/>
          </p:nvPicPr>
          <p:blipFill>
            <a:blip r:embed="rId4"/>
            <a:stretch>
              <a:fillRect/>
            </a:stretch>
          </p:blipFill>
          <p:spPr>
            <a:xfrm>
              <a:off x="7396457" y="3231885"/>
              <a:ext cx="215504" cy="220515"/>
            </a:xfrm>
            <a:prstGeom prst="rect">
              <a:avLst/>
            </a:prstGeom>
          </p:spPr>
        </p:pic>
      </p:grpSp>
      <p:grpSp>
        <p:nvGrpSpPr>
          <p:cNvPr id="57" name="Group 56">
            <a:extLst>
              <a:ext uri="{FF2B5EF4-FFF2-40B4-BE49-F238E27FC236}">
                <a16:creationId xmlns:a16="http://schemas.microsoft.com/office/drawing/2014/main" id="{A07D6412-6008-537B-FE04-52CB4C3D5FFE}"/>
              </a:ext>
            </a:extLst>
          </p:cNvPr>
          <p:cNvGrpSpPr/>
          <p:nvPr/>
        </p:nvGrpSpPr>
        <p:grpSpPr>
          <a:xfrm>
            <a:off x="5410007" y="3980553"/>
            <a:ext cx="1188720" cy="731520"/>
            <a:chOff x="4274828" y="3109525"/>
            <a:chExt cx="1188720" cy="731520"/>
          </a:xfrm>
        </p:grpSpPr>
        <p:sp>
          <p:nvSpPr>
            <p:cNvPr id="58" name="Rounded Rectangle 100">
              <a:extLst>
                <a:ext uri="{FF2B5EF4-FFF2-40B4-BE49-F238E27FC236}">
                  <a16:creationId xmlns:a16="http://schemas.microsoft.com/office/drawing/2014/main" id="{2793A247-F9A4-C884-BC31-350314EC58A7}"/>
                </a:ext>
              </a:extLst>
            </p:cNvPr>
            <p:cNvSpPr/>
            <p:nvPr/>
          </p:nvSpPr>
          <p:spPr>
            <a:xfrm>
              <a:off x="4274828" y="3109525"/>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a:solidFill>
                    <a:prstClr val="black"/>
                  </a:solidFill>
                  <a:latin typeface="Calibri"/>
                </a:rPr>
                <a:t>Receives request for LP procedure via DIPS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59" name="Picture 58">
              <a:extLst>
                <a:ext uri="{FF2B5EF4-FFF2-40B4-BE49-F238E27FC236}">
                  <a16:creationId xmlns:a16="http://schemas.microsoft.com/office/drawing/2014/main" id="{B1653FA7-1E8F-659C-78B0-39DCDF23B7C2}"/>
                </a:ext>
              </a:extLst>
            </p:cNvPr>
            <p:cNvPicPr>
              <a:picLocks noChangeAspect="1"/>
            </p:cNvPicPr>
            <p:nvPr/>
          </p:nvPicPr>
          <p:blipFill>
            <a:blip r:embed="rId4"/>
            <a:stretch>
              <a:fillRect/>
            </a:stretch>
          </p:blipFill>
          <p:spPr>
            <a:xfrm>
              <a:off x="4349788" y="3185411"/>
              <a:ext cx="227313" cy="257072"/>
            </a:xfrm>
            <a:prstGeom prst="rect">
              <a:avLst/>
            </a:prstGeom>
          </p:spPr>
        </p:pic>
      </p:grpSp>
      <p:cxnSp>
        <p:nvCxnSpPr>
          <p:cNvPr id="67" name="Straight Arrow Connector 66">
            <a:extLst>
              <a:ext uri="{FF2B5EF4-FFF2-40B4-BE49-F238E27FC236}">
                <a16:creationId xmlns:a16="http://schemas.microsoft.com/office/drawing/2014/main" id="{B7C2325C-A317-D321-94D4-31D41394B661}"/>
              </a:ext>
            </a:extLst>
          </p:cNvPr>
          <p:cNvCxnSpPr>
            <a:cxnSpLocks/>
            <a:stCxn id="55" idx="2"/>
            <a:endCxn id="58" idx="0"/>
          </p:cNvCxnSpPr>
          <p:nvPr/>
        </p:nvCxnSpPr>
        <p:spPr>
          <a:xfrm>
            <a:off x="6004367" y="3645052"/>
            <a:ext cx="0" cy="335501"/>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106" name="Group 105">
            <a:extLst>
              <a:ext uri="{FF2B5EF4-FFF2-40B4-BE49-F238E27FC236}">
                <a16:creationId xmlns:a16="http://schemas.microsoft.com/office/drawing/2014/main" id="{FA08AA81-41C8-10A3-5FAA-03CDDA14855A}"/>
              </a:ext>
            </a:extLst>
          </p:cNvPr>
          <p:cNvGrpSpPr/>
          <p:nvPr/>
        </p:nvGrpSpPr>
        <p:grpSpPr>
          <a:xfrm>
            <a:off x="6714670" y="759148"/>
            <a:ext cx="1188720" cy="731520"/>
            <a:chOff x="6714670" y="716435"/>
            <a:chExt cx="1188720" cy="731520"/>
          </a:xfrm>
        </p:grpSpPr>
        <p:sp>
          <p:nvSpPr>
            <p:cNvPr id="104" name="Rounded Rectangle 100">
              <a:extLst>
                <a:ext uri="{FF2B5EF4-FFF2-40B4-BE49-F238E27FC236}">
                  <a16:creationId xmlns:a16="http://schemas.microsoft.com/office/drawing/2014/main" id="{12F517F9-EDF2-ED09-BFB3-FFA7BA5ED1F8}"/>
                </a:ext>
              </a:extLst>
            </p:cNvPr>
            <p:cNvSpPr/>
            <p:nvPr/>
          </p:nvSpPr>
          <p:spPr>
            <a:xfrm>
              <a:off x="6714670" y="716435"/>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appointment information  for LP via HN</a:t>
              </a:r>
            </a:p>
          </p:txBody>
        </p:sp>
        <p:pic>
          <p:nvPicPr>
            <p:cNvPr id="105" name="Picture 104">
              <a:extLst>
                <a:ext uri="{FF2B5EF4-FFF2-40B4-BE49-F238E27FC236}">
                  <a16:creationId xmlns:a16="http://schemas.microsoft.com/office/drawing/2014/main" id="{9D427FB7-80C1-B89B-42A2-8DCDB86EFD70}"/>
                </a:ext>
              </a:extLst>
            </p:cNvPr>
            <p:cNvPicPr>
              <a:picLocks noChangeAspect="1"/>
            </p:cNvPicPr>
            <p:nvPr/>
          </p:nvPicPr>
          <p:blipFill>
            <a:blip r:embed="rId4"/>
            <a:stretch>
              <a:fillRect/>
            </a:stretch>
          </p:blipFill>
          <p:spPr>
            <a:xfrm>
              <a:off x="6760525" y="807689"/>
              <a:ext cx="215504" cy="220515"/>
            </a:xfrm>
            <a:prstGeom prst="rect">
              <a:avLst/>
            </a:prstGeom>
          </p:spPr>
        </p:pic>
      </p:grpSp>
      <p:grpSp>
        <p:nvGrpSpPr>
          <p:cNvPr id="109" name="Group 108">
            <a:extLst>
              <a:ext uri="{FF2B5EF4-FFF2-40B4-BE49-F238E27FC236}">
                <a16:creationId xmlns:a16="http://schemas.microsoft.com/office/drawing/2014/main" id="{B493843D-EE66-193D-EF85-9AAF42E1336C}"/>
              </a:ext>
            </a:extLst>
          </p:cNvPr>
          <p:cNvGrpSpPr/>
          <p:nvPr/>
        </p:nvGrpSpPr>
        <p:grpSpPr>
          <a:xfrm>
            <a:off x="7979315" y="734579"/>
            <a:ext cx="1188720" cy="731520"/>
            <a:chOff x="6714670" y="716435"/>
            <a:chExt cx="1188720" cy="731520"/>
          </a:xfrm>
        </p:grpSpPr>
        <p:sp>
          <p:nvSpPr>
            <p:cNvPr id="110" name="Rounded Rectangle 100">
              <a:extLst>
                <a:ext uri="{FF2B5EF4-FFF2-40B4-BE49-F238E27FC236}">
                  <a16:creationId xmlns:a16="http://schemas.microsoft.com/office/drawing/2014/main" id="{E978990B-4726-3180-AFE6-15DC237DC06D}"/>
                </a:ext>
              </a:extLst>
            </p:cNvPr>
            <p:cNvSpPr/>
            <p:nvPr/>
          </p:nvSpPr>
          <p:spPr>
            <a:xfrm>
              <a:off x="6714670" y="716435"/>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appointment information  for MRI via HN</a:t>
              </a:r>
            </a:p>
          </p:txBody>
        </p:sp>
        <p:pic>
          <p:nvPicPr>
            <p:cNvPr id="111" name="Picture 110">
              <a:extLst>
                <a:ext uri="{FF2B5EF4-FFF2-40B4-BE49-F238E27FC236}">
                  <a16:creationId xmlns:a16="http://schemas.microsoft.com/office/drawing/2014/main" id="{3C701093-F10A-A75E-9F6C-93CAEC1BB8D2}"/>
                </a:ext>
              </a:extLst>
            </p:cNvPr>
            <p:cNvPicPr>
              <a:picLocks noChangeAspect="1"/>
            </p:cNvPicPr>
            <p:nvPr/>
          </p:nvPicPr>
          <p:blipFill>
            <a:blip r:embed="rId4"/>
            <a:stretch>
              <a:fillRect/>
            </a:stretch>
          </p:blipFill>
          <p:spPr>
            <a:xfrm>
              <a:off x="6760525" y="807689"/>
              <a:ext cx="215504" cy="220515"/>
            </a:xfrm>
            <a:prstGeom prst="rect">
              <a:avLst/>
            </a:prstGeom>
          </p:spPr>
        </p:pic>
      </p:grpSp>
      <p:pic>
        <p:nvPicPr>
          <p:cNvPr id="161" name="Picture 160">
            <a:extLst>
              <a:ext uri="{FF2B5EF4-FFF2-40B4-BE49-F238E27FC236}">
                <a16:creationId xmlns:a16="http://schemas.microsoft.com/office/drawing/2014/main" id="{3B1E3F9A-1786-C0EA-84F2-A42DEA381D0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8717" y="792209"/>
            <a:ext cx="548640" cy="616261"/>
          </a:xfrm>
          <a:prstGeom prst="rect">
            <a:avLst/>
          </a:prstGeom>
        </p:spPr>
      </p:pic>
      <p:grpSp>
        <p:nvGrpSpPr>
          <p:cNvPr id="218" name="Group 217">
            <a:extLst>
              <a:ext uri="{FF2B5EF4-FFF2-40B4-BE49-F238E27FC236}">
                <a16:creationId xmlns:a16="http://schemas.microsoft.com/office/drawing/2014/main" id="{3B4E9B23-0BF5-168F-9FBC-D68485C97B81}"/>
              </a:ext>
            </a:extLst>
          </p:cNvPr>
          <p:cNvGrpSpPr/>
          <p:nvPr/>
        </p:nvGrpSpPr>
        <p:grpSpPr>
          <a:xfrm>
            <a:off x="1415136" y="734579"/>
            <a:ext cx="1188720" cy="731520"/>
            <a:chOff x="1403531" y="779281"/>
            <a:chExt cx="1188720" cy="731520"/>
          </a:xfrm>
        </p:grpSpPr>
        <p:sp>
          <p:nvSpPr>
            <p:cNvPr id="115" name="Rounded Rectangle 89">
              <a:extLst>
                <a:ext uri="{FF2B5EF4-FFF2-40B4-BE49-F238E27FC236}">
                  <a16:creationId xmlns:a16="http://schemas.microsoft.com/office/drawing/2014/main" id="{C8AF145F-AF97-B739-FC65-EF62BFC3297B}"/>
                </a:ext>
              </a:extLst>
            </p:cNvPr>
            <p:cNvSpPr/>
            <p:nvPr/>
          </p:nvSpPr>
          <p:spPr>
            <a:xfrm>
              <a:off x="1403531" y="779281"/>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 Visits</a:t>
              </a:r>
              <a:r>
                <a:rPr lang="en-GB" sz="1000" kern="0">
                  <a:solidFill>
                    <a:prstClr val="black"/>
                  </a:solidFill>
                  <a:latin typeface="Calibri"/>
                </a:rPr>
                <a:t> a neurologist at MS polyclinic</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71" name="Picture 170">
              <a:extLst>
                <a:ext uri="{FF2B5EF4-FFF2-40B4-BE49-F238E27FC236}">
                  <a16:creationId xmlns:a16="http://schemas.microsoft.com/office/drawing/2014/main" id="{7445BFAD-7399-20E5-DC1F-24FDE1E534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4926" y="837260"/>
              <a:ext cx="374229" cy="467314"/>
            </a:xfrm>
            <a:prstGeom prst="rect">
              <a:avLst/>
            </a:prstGeom>
          </p:spPr>
        </p:pic>
      </p:grpSp>
      <p:grpSp>
        <p:nvGrpSpPr>
          <p:cNvPr id="172" name="Group 171">
            <a:extLst>
              <a:ext uri="{FF2B5EF4-FFF2-40B4-BE49-F238E27FC236}">
                <a16:creationId xmlns:a16="http://schemas.microsoft.com/office/drawing/2014/main" id="{CFF1AC42-F38D-3C24-559E-7181077AC73E}"/>
              </a:ext>
            </a:extLst>
          </p:cNvPr>
          <p:cNvGrpSpPr/>
          <p:nvPr/>
        </p:nvGrpSpPr>
        <p:grpSpPr>
          <a:xfrm>
            <a:off x="6714670" y="734579"/>
            <a:ext cx="1188720" cy="731520"/>
            <a:chOff x="6714670" y="716435"/>
            <a:chExt cx="1188720" cy="731520"/>
          </a:xfrm>
        </p:grpSpPr>
        <p:sp>
          <p:nvSpPr>
            <p:cNvPr id="173" name="Rounded Rectangle 100">
              <a:extLst>
                <a:ext uri="{FF2B5EF4-FFF2-40B4-BE49-F238E27FC236}">
                  <a16:creationId xmlns:a16="http://schemas.microsoft.com/office/drawing/2014/main" id="{9640A2B3-71D2-8A9F-9350-D09BEF907A9C}"/>
                </a:ext>
              </a:extLst>
            </p:cNvPr>
            <p:cNvSpPr/>
            <p:nvPr/>
          </p:nvSpPr>
          <p:spPr>
            <a:xfrm>
              <a:off x="6714670" y="716435"/>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appointment information  for LP via HN</a:t>
              </a:r>
            </a:p>
          </p:txBody>
        </p:sp>
        <p:pic>
          <p:nvPicPr>
            <p:cNvPr id="174" name="Picture 173">
              <a:extLst>
                <a:ext uri="{FF2B5EF4-FFF2-40B4-BE49-F238E27FC236}">
                  <a16:creationId xmlns:a16="http://schemas.microsoft.com/office/drawing/2014/main" id="{132E658D-C061-AE3E-6586-1F8EE52C7484}"/>
                </a:ext>
              </a:extLst>
            </p:cNvPr>
            <p:cNvPicPr>
              <a:picLocks noChangeAspect="1"/>
            </p:cNvPicPr>
            <p:nvPr/>
          </p:nvPicPr>
          <p:blipFill>
            <a:blip r:embed="rId4"/>
            <a:stretch>
              <a:fillRect/>
            </a:stretch>
          </p:blipFill>
          <p:spPr>
            <a:xfrm>
              <a:off x="6760525" y="807689"/>
              <a:ext cx="215504" cy="220515"/>
            </a:xfrm>
            <a:prstGeom prst="rect">
              <a:avLst/>
            </a:prstGeom>
          </p:spPr>
        </p:pic>
      </p:grpSp>
      <p:sp>
        <p:nvSpPr>
          <p:cNvPr id="202" name="TextBox 157">
            <a:extLst>
              <a:ext uri="{FF2B5EF4-FFF2-40B4-BE49-F238E27FC236}">
                <a16:creationId xmlns:a16="http://schemas.microsoft.com/office/drawing/2014/main" id="{207FB2AE-CD46-7906-4AE5-84A803A83275}"/>
              </a:ext>
            </a:extLst>
          </p:cNvPr>
          <p:cNvSpPr txBox="1">
            <a:spLocks noChangeArrowheads="1"/>
          </p:cNvSpPr>
          <p:nvPr/>
        </p:nvSpPr>
        <p:spPr bwMode="auto">
          <a:xfrm>
            <a:off x="195995" y="6615106"/>
            <a:ext cx="15783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Medical Laboratory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grpSp>
        <p:nvGrpSpPr>
          <p:cNvPr id="219" name="Group 218">
            <a:extLst>
              <a:ext uri="{FF2B5EF4-FFF2-40B4-BE49-F238E27FC236}">
                <a16:creationId xmlns:a16="http://schemas.microsoft.com/office/drawing/2014/main" id="{363F3458-83DB-47DA-DFA6-F5276D0AED7F}"/>
              </a:ext>
            </a:extLst>
          </p:cNvPr>
          <p:cNvGrpSpPr/>
          <p:nvPr/>
        </p:nvGrpSpPr>
        <p:grpSpPr>
          <a:xfrm>
            <a:off x="9630444" y="734579"/>
            <a:ext cx="1188720" cy="731520"/>
            <a:chOff x="1403531" y="779281"/>
            <a:chExt cx="1188720" cy="731520"/>
          </a:xfrm>
        </p:grpSpPr>
        <p:sp>
          <p:nvSpPr>
            <p:cNvPr id="220" name="Rounded Rectangle 89">
              <a:extLst>
                <a:ext uri="{FF2B5EF4-FFF2-40B4-BE49-F238E27FC236}">
                  <a16:creationId xmlns:a16="http://schemas.microsoft.com/office/drawing/2014/main" id="{7C33B919-0F95-0258-28DC-68A9E608AA1B}"/>
                </a:ext>
              </a:extLst>
            </p:cNvPr>
            <p:cNvSpPr/>
            <p:nvPr/>
          </p:nvSpPr>
          <p:spPr>
            <a:xfrm>
              <a:off x="1403531" y="779281"/>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 Visits</a:t>
              </a:r>
              <a:r>
                <a:rPr lang="en-GB" sz="1000" kern="0">
                  <a:solidFill>
                    <a:prstClr val="black"/>
                  </a:solidFill>
                  <a:latin typeface="Calibri"/>
                </a:rPr>
                <a:t> neurology  polyclinic for LP</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221" name="Picture 220">
              <a:extLst>
                <a:ext uri="{FF2B5EF4-FFF2-40B4-BE49-F238E27FC236}">
                  <a16:creationId xmlns:a16="http://schemas.microsoft.com/office/drawing/2014/main" id="{522850DD-C54E-EE13-C8A9-0B62CE1A43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4926" y="837260"/>
              <a:ext cx="374229" cy="467314"/>
            </a:xfrm>
            <a:prstGeom prst="rect">
              <a:avLst/>
            </a:prstGeom>
          </p:spPr>
        </p:pic>
      </p:grpSp>
      <p:grpSp>
        <p:nvGrpSpPr>
          <p:cNvPr id="222" name="Group 221">
            <a:extLst>
              <a:ext uri="{FF2B5EF4-FFF2-40B4-BE49-F238E27FC236}">
                <a16:creationId xmlns:a16="http://schemas.microsoft.com/office/drawing/2014/main" id="{C09D36F5-A3C8-D051-6C93-06AEF16AC6EC}"/>
              </a:ext>
            </a:extLst>
          </p:cNvPr>
          <p:cNvGrpSpPr/>
          <p:nvPr/>
        </p:nvGrpSpPr>
        <p:grpSpPr>
          <a:xfrm>
            <a:off x="10917727" y="734579"/>
            <a:ext cx="1188720" cy="731520"/>
            <a:chOff x="1403531" y="779281"/>
            <a:chExt cx="1188720" cy="731520"/>
          </a:xfrm>
        </p:grpSpPr>
        <p:sp>
          <p:nvSpPr>
            <p:cNvPr id="223" name="Rounded Rectangle 89">
              <a:extLst>
                <a:ext uri="{FF2B5EF4-FFF2-40B4-BE49-F238E27FC236}">
                  <a16:creationId xmlns:a16="http://schemas.microsoft.com/office/drawing/2014/main" id="{23654E98-40C9-700E-E3ED-3377AC70BC6F}"/>
                </a:ext>
              </a:extLst>
            </p:cNvPr>
            <p:cNvSpPr/>
            <p:nvPr/>
          </p:nvSpPr>
          <p:spPr>
            <a:xfrm>
              <a:off x="1403531" y="779281"/>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 Visits</a:t>
              </a:r>
              <a:r>
                <a:rPr lang="en-GB" sz="1000" kern="0">
                  <a:solidFill>
                    <a:prstClr val="black"/>
                  </a:solidFill>
                  <a:latin typeface="Calibri"/>
                </a:rPr>
                <a:t> radiology department for MRI</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224" name="Picture 223">
              <a:extLst>
                <a:ext uri="{FF2B5EF4-FFF2-40B4-BE49-F238E27FC236}">
                  <a16:creationId xmlns:a16="http://schemas.microsoft.com/office/drawing/2014/main" id="{784FC228-ED5F-B9C9-BEBA-539DAB9EDF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4926" y="837260"/>
              <a:ext cx="374229" cy="467314"/>
            </a:xfrm>
            <a:prstGeom prst="rect">
              <a:avLst/>
            </a:prstGeom>
          </p:spPr>
        </p:pic>
      </p:grpSp>
      <p:grpSp>
        <p:nvGrpSpPr>
          <p:cNvPr id="228" name="Group 227">
            <a:extLst>
              <a:ext uri="{FF2B5EF4-FFF2-40B4-BE49-F238E27FC236}">
                <a16:creationId xmlns:a16="http://schemas.microsoft.com/office/drawing/2014/main" id="{C3BE7CCD-6B6E-A401-EFD6-29C7BA0D4BE9}"/>
              </a:ext>
            </a:extLst>
          </p:cNvPr>
          <p:cNvGrpSpPr/>
          <p:nvPr/>
        </p:nvGrpSpPr>
        <p:grpSpPr>
          <a:xfrm>
            <a:off x="10886332" y="5019180"/>
            <a:ext cx="1220115" cy="731520"/>
            <a:chOff x="1403531" y="1873640"/>
            <a:chExt cx="1220115" cy="731520"/>
          </a:xfrm>
        </p:grpSpPr>
        <p:sp>
          <p:nvSpPr>
            <p:cNvPr id="229" name="Rounded Rectangle 89">
              <a:extLst>
                <a:ext uri="{FF2B5EF4-FFF2-40B4-BE49-F238E27FC236}">
                  <a16:creationId xmlns:a16="http://schemas.microsoft.com/office/drawing/2014/main" id="{7CA9576F-73DE-50DC-BEF2-86257590E03F}"/>
                </a:ext>
              </a:extLst>
            </p:cNvPr>
            <p:cNvSpPr/>
            <p:nvPr/>
          </p:nvSpPr>
          <p:spPr>
            <a:xfrm>
              <a:off x="1434926" y="1873640"/>
              <a:ext cx="1188720" cy="731520"/>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MRI taken</a:t>
              </a:r>
            </a:p>
          </p:txBody>
        </p:sp>
        <p:pic>
          <p:nvPicPr>
            <p:cNvPr id="230" name="Picture 229">
              <a:extLst>
                <a:ext uri="{FF2B5EF4-FFF2-40B4-BE49-F238E27FC236}">
                  <a16:creationId xmlns:a16="http://schemas.microsoft.com/office/drawing/2014/main" id="{62F37869-9840-54BF-A4FB-E6AA21830E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531" y="1997779"/>
              <a:ext cx="375027" cy="417194"/>
            </a:xfrm>
            <a:prstGeom prst="rect">
              <a:avLst/>
            </a:prstGeom>
          </p:spPr>
        </p:pic>
      </p:grpSp>
      <p:grpSp>
        <p:nvGrpSpPr>
          <p:cNvPr id="231" name="Group 230">
            <a:extLst>
              <a:ext uri="{FF2B5EF4-FFF2-40B4-BE49-F238E27FC236}">
                <a16:creationId xmlns:a16="http://schemas.microsoft.com/office/drawing/2014/main" id="{B1906FE9-A1EC-7BBD-39F5-08C6D76E595F}"/>
              </a:ext>
            </a:extLst>
          </p:cNvPr>
          <p:cNvGrpSpPr/>
          <p:nvPr/>
        </p:nvGrpSpPr>
        <p:grpSpPr>
          <a:xfrm>
            <a:off x="9599049" y="3980553"/>
            <a:ext cx="1220115" cy="731520"/>
            <a:chOff x="1403531" y="1873640"/>
            <a:chExt cx="1220115" cy="731520"/>
          </a:xfrm>
        </p:grpSpPr>
        <p:sp>
          <p:nvSpPr>
            <p:cNvPr id="232" name="Rounded Rectangle 89">
              <a:extLst>
                <a:ext uri="{FF2B5EF4-FFF2-40B4-BE49-F238E27FC236}">
                  <a16:creationId xmlns:a16="http://schemas.microsoft.com/office/drawing/2014/main" id="{D51CC9C8-F623-F24A-B836-4CB0ADE94D93}"/>
                </a:ext>
              </a:extLst>
            </p:cNvPr>
            <p:cNvSpPr/>
            <p:nvPr/>
          </p:nvSpPr>
          <p:spPr>
            <a:xfrm>
              <a:off x="1434926" y="1873640"/>
              <a:ext cx="1188720" cy="731520"/>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LP procedure done, sample ready to be sent to the medical lab</a:t>
              </a:r>
            </a:p>
          </p:txBody>
        </p:sp>
        <p:pic>
          <p:nvPicPr>
            <p:cNvPr id="233" name="Picture 232">
              <a:extLst>
                <a:ext uri="{FF2B5EF4-FFF2-40B4-BE49-F238E27FC236}">
                  <a16:creationId xmlns:a16="http://schemas.microsoft.com/office/drawing/2014/main" id="{E39F48DF-0BA4-AF94-3BF1-B0A3E06A9E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531" y="1997779"/>
              <a:ext cx="375027" cy="417194"/>
            </a:xfrm>
            <a:prstGeom prst="rect">
              <a:avLst/>
            </a:prstGeom>
          </p:spPr>
        </p:pic>
      </p:grpSp>
      <p:cxnSp>
        <p:nvCxnSpPr>
          <p:cNvPr id="234" name="Straight Arrow Connector 233">
            <a:extLst>
              <a:ext uri="{FF2B5EF4-FFF2-40B4-BE49-F238E27FC236}">
                <a16:creationId xmlns:a16="http://schemas.microsoft.com/office/drawing/2014/main" id="{0BD60156-5873-1F6B-1C96-AA25DC762A7E}"/>
              </a:ext>
            </a:extLst>
          </p:cNvPr>
          <p:cNvCxnSpPr>
            <a:cxnSpLocks/>
            <a:stCxn id="220" idx="2"/>
            <a:endCxn id="232" idx="0"/>
          </p:cNvCxnSpPr>
          <p:nvPr/>
        </p:nvCxnSpPr>
        <p:spPr>
          <a:xfrm>
            <a:off x="10224804" y="1466099"/>
            <a:ext cx="0" cy="2514454"/>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237" name="Straight Arrow Connector 236">
            <a:extLst>
              <a:ext uri="{FF2B5EF4-FFF2-40B4-BE49-F238E27FC236}">
                <a16:creationId xmlns:a16="http://schemas.microsoft.com/office/drawing/2014/main" id="{9C4D4430-F080-B046-F4D1-01FF8DE63465}"/>
              </a:ext>
            </a:extLst>
          </p:cNvPr>
          <p:cNvCxnSpPr>
            <a:cxnSpLocks/>
            <a:stCxn id="223" idx="2"/>
            <a:endCxn id="229" idx="0"/>
          </p:cNvCxnSpPr>
          <p:nvPr/>
        </p:nvCxnSpPr>
        <p:spPr>
          <a:xfrm>
            <a:off x="11512087" y="1466099"/>
            <a:ext cx="0" cy="3553081"/>
          </a:xfrm>
          <a:prstGeom prst="straightConnector1">
            <a:avLst/>
          </a:prstGeom>
          <a:noFill/>
          <a:ln w="22225" cap="flat" cmpd="sng" algn="ctr">
            <a:solidFill>
              <a:sysClr val="window" lastClr="FFFFFF">
                <a:lumMod val="50000"/>
              </a:sysClr>
            </a:solidFill>
            <a:prstDash val="sysDash"/>
            <a:tailEnd type="triangle" w="med" len="med"/>
          </a:ln>
          <a:effectLst/>
        </p:spPr>
      </p:cxnSp>
    </p:spTree>
    <p:extLst>
      <p:ext uri="{BB962C8B-B14F-4D97-AF65-F5344CB8AC3E}">
        <p14:creationId xmlns:p14="http://schemas.microsoft.com/office/powerpoint/2010/main" val="2162652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5B47A1-D7F4-58F1-963B-6BD86AF41F2C}"/>
              </a:ext>
            </a:extLst>
          </p:cNvPr>
          <p:cNvSpPr>
            <a:spLocks noGrp="1"/>
          </p:cNvSpPr>
          <p:nvPr>
            <p:ph type="sldNum" sz="quarter" idx="12"/>
          </p:nvPr>
        </p:nvSpPr>
        <p:spPr/>
        <p:txBody>
          <a:bodyPr/>
          <a:lstStyle/>
          <a:p>
            <a:fld id="{5751DFAA-887F-4071-8EAD-E8CA316FCF06}" type="slidenum">
              <a:rPr lang="en-GB" smtClean="0"/>
              <a:t>12</a:t>
            </a:fld>
            <a:endParaRPr lang="en-GB"/>
          </a:p>
        </p:txBody>
      </p:sp>
      <p:pic>
        <p:nvPicPr>
          <p:cNvPr id="13" name="Picture 12">
            <a:extLst>
              <a:ext uri="{FF2B5EF4-FFF2-40B4-BE49-F238E27FC236}">
                <a16:creationId xmlns:a16="http://schemas.microsoft.com/office/drawing/2014/main" id="{0B39020A-81DC-63E8-DC0D-F7237C2A44A2}"/>
              </a:ext>
            </a:extLst>
          </p:cNvPr>
          <p:cNvPicPr>
            <a:picLocks noChangeAspect="1"/>
          </p:cNvPicPr>
          <p:nvPr/>
        </p:nvPicPr>
        <p:blipFill>
          <a:blip r:embed="rId3"/>
          <a:stretch>
            <a:fillRect/>
          </a:stretch>
        </p:blipFill>
        <p:spPr>
          <a:xfrm>
            <a:off x="160196" y="603410"/>
            <a:ext cx="11978640" cy="993859"/>
          </a:xfrm>
          <a:prstGeom prst="rect">
            <a:avLst/>
          </a:prstGeom>
        </p:spPr>
      </p:pic>
      <p:pic>
        <p:nvPicPr>
          <p:cNvPr id="15" name="Picture 14">
            <a:extLst>
              <a:ext uri="{FF2B5EF4-FFF2-40B4-BE49-F238E27FC236}">
                <a16:creationId xmlns:a16="http://schemas.microsoft.com/office/drawing/2014/main" id="{518E9058-614D-98EF-9C50-3B782A8618FE}"/>
              </a:ext>
            </a:extLst>
          </p:cNvPr>
          <p:cNvPicPr>
            <a:picLocks noChangeAspect="1"/>
          </p:cNvPicPr>
          <p:nvPr/>
        </p:nvPicPr>
        <p:blipFill>
          <a:blip r:embed="rId3"/>
          <a:stretch>
            <a:fillRect/>
          </a:stretch>
        </p:blipFill>
        <p:spPr>
          <a:xfrm>
            <a:off x="160196" y="1684903"/>
            <a:ext cx="11978640" cy="1002658"/>
          </a:xfrm>
          <a:prstGeom prst="rect">
            <a:avLst/>
          </a:prstGeom>
        </p:spPr>
      </p:pic>
      <p:pic>
        <p:nvPicPr>
          <p:cNvPr id="19" name="Picture 18">
            <a:extLst>
              <a:ext uri="{FF2B5EF4-FFF2-40B4-BE49-F238E27FC236}">
                <a16:creationId xmlns:a16="http://schemas.microsoft.com/office/drawing/2014/main" id="{AE07F76E-619B-3439-4884-E4DCD7A33C90}"/>
              </a:ext>
            </a:extLst>
          </p:cNvPr>
          <p:cNvPicPr>
            <a:picLocks noChangeAspect="1"/>
          </p:cNvPicPr>
          <p:nvPr/>
        </p:nvPicPr>
        <p:blipFill>
          <a:blip r:embed="rId3"/>
          <a:stretch>
            <a:fillRect/>
          </a:stretch>
        </p:blipFill>
        <p:spPr>
          <a:xfrm>
            <a:off x="160196" y="2775127"/>
            <a:ext cx="11978640" cy="1008330"/>
          </a:xfrm>
          <a:prstGeom prst="rect">
            <a:avLst/>
          </a:prstGeom>
        </p:spPr>
      </p:pic>
      <p:pic>
        <p:nvPicPr>
          <p:cNvPr id="20" name="Picture 19">
            <a:extLst>
              <a:ext uri="{FF2B5EF4-FFF2-40B4-BE49-F238E27FC236}">
                <a16:creationId xmlns:a16="http://schemas.microsoft.com/office/drawing/2014/main" id="{17AA526C-263E-1608-D33E-FDB3A59A8F29}"/>
              </a:ext>
            </a:extLst>
          </p:cNvPr>
          <p:cNvPicPr>
            <a:picLocks noChangeAspect="1"/>
          </p:cNvPicPr>
          <p:nvPr/>
        </p:nvPicPr>
        <p:blipFill>
          <a:blip r:embed="rId3"/>
          <a:stretch>
            <a:fillRect/>
          </a:stretch>
        </p:blipFill>
        <p:spPr>
          <a:xfrm>
            <a:off x="154286" y="3870982"/>
            <a:ext cx="11978640" cy="950663"/>
          </a:xfrm>
          <a:prstGeom prst="rect">
            <a:avLst/>
          </a:prstGeom>
        </p:spPr>
      </p:pic>
      <p:sp>
        <p:nvSpPr>
          <p:cNvPr id="22" name="TextBox 157">
            <a:extLst>
              <a:ext uri="{FF2B5EF4-FFF2-40B4-BE49-F238E27FC236}">
                <a16:creationId xmlns:a16="http://schemas.microsoft.com/office/drawing/2014/main" id="{78FB45F6-461F-6A75-C20D-EC8C1FB83294}"/>
              </a:ext>
            </a:extLst>
          </p:cNvPr>
          <p:cNvSpPr txBox="1">
            <a:spLocks noChangeArrowheads="1"/>
          </p:cNvSpPr>
          <p:nvPr/>
        </p:nvSpPr>
        <p:spPr bwMode="auto">
          <a:xfrm>
            <a:off x="298713" y="1392813"/>
            <a:ext cx="6583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Patient</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5" name="TextBox 157">
            <a:extLst>
              <a:ext uri="{FF2B5EF4-FFF2-40B4-BE49-F238E27FC236}">
                <a16:creationId xmlns:a16="http://schemas.microsoft.com/office/drawing/2014/main" id="{C423A876-AC8C-9344-72A6-5A3758B7237A}"/>
              </a:ext>
            </a:extLst>
          </p:cNvPr>
          <p:cNvSpPr txBox="1">
            <a:spLocks noChangeArrowheads="1"/>
          </p:cNvSpPr>
          <p:nvPr/>
        </p:nvSpPr>
        <p:spPr bwMode="auto">
          <a:xfrm>
            <a:off x="184985" y="2358049"/>
            <a:ext cx="10434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Neurologist/ MS specialist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8" name="TextBox 157">
            <a:extLst>
              <a:ext uri="{FF2B5EF4-FFF2-40B4-BE49-F238E27FC236}">
                <a16:creationId xmlns:a16="http://schemas.microsoft.com/office/drawing/2014/main" id="{927D6C46-1F7A-89B7-8DA7-9A6A90D0F6C6}"/>
              </a:ext>
            </a:extLst>
          </p:cNvPr>
          <p:cNvSpPr txBox="1">
            <a:spLocks noChangeArrowheads="1"/>
          </p:cNvSpPr>
          <p:nvPr/>
        </p:nvSpPr>
        <p:spPr bwMode="auto">
          <a:xfrm>
            <a:off x="197792" y="4601066"/>
            <a:ext cx="1779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Neurology polyclinic</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pic>
        <p:nvPicPr>
          <p:cNvPr id="113" name="Picture 112">
            <a:extLst>
              <a:ext uri="{FF2B5EF4-FFF2-40B4-BE49-F238E27FC236}">
                <a16:creationId xmlns:a16="http://schemas.microsoft.com/office/drawing/2014/main" id="{FED957AC-C2B5-3A62-51D4-B4B681494566}"/>
              </a:ext>
            </a:extLst>
          </p:cNvPr>
          <p:cNvPicPr>
            <a:picLocks noChangeAspect="1"/>
          </p:cNvPicPr>
          <p:nvPr/>
        </p:nvPicPr>
        <p:blipFill>
          <a:blip r:embed="rId3"/>
          <a:stretch>
            <a:fillRect/>
          </a:stretch>
        </p:blipFill>
        <p:spPr>
          <a:xfrm>
            <a:off x="160196" y="5948237"/>
            <a:ext cx="11978640" cy="908720"/>
          </a:xfrm>
          <a:prstGeom prst="rect">
            <a:avLst/>
          </a:prstGeom>
        </p:spPr>
      </p:pic>
      <p:pic>
        <p:nvPicPr>
          <p:cNvPr id="191" name="Picture 190">
            <a:extLst>
              <a:ext uri="{FF2B5EF4-FFF2-40B4-BE49-F238E27FC236}">
                <a16:creationId xmlns:a16="http://schemas.microsoft.com/office/drawing/2014/main" id="{CB5D5FE0-4505-7510-0A2B-38DFFA487D32}"/>
              </a:ext>
            </a:extLst>
          </p:cNvPr>
          <p:cNvPicPr>
            <a:picLocks noChangeAspect="1"/>
          </p:cNvPicPr>
          <p:nvPr/>
        </p:nvPicPr>
        <p:blipFill>
          <a:blip r:embed="rId3"/>
          <a:stretch>
            <a:fillRect/>
          </a:stretch>
        </p:blipFill>
        <p:spPr>
          <a:xfrm>
            <a:off x="154288" y="4909609"/>
            <a:ext cx="11978640" cy="950663"/>
          </a:xfrm>
          <a:prstGeom prst="rect">
            <a:avLst/>
          </a:prstGeom>
        </p:spPr>
      </p:pic>
      <p:pic>
        <p:nvPicPr>
          <p:cNvPr id="192" name="Picture 191">
            <a:extLst>
              <a:ext uri="{FF2B5EF4-FFF2-40B4-BE49-F238E27FC236}">
                <a16:creationId xmlns:a16="http://schemas.microsoft.com/office/drawing/2014/main" id="{D1EAAE64-5D4B-453B-A614-47292E40A9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80" t="16790" r="19966" b="13000"/>
          <a:stretch/>
        </p:blipFill>
        <p:spPr>
          <a:xfrm>
            <a:off x="260722" y="2826843"/>
            <a:ext cx="640080" cy="657509"/>
          </a:xfrm>
          <a:prstGeom prst="rect">
            <a:avLst/>
          </a:prstGeom>
        </p:spPr>
      </p:pic>
      <p:pic>
        <p:nvPicPr>
          <p:cNvPr id="193" name="Picture 192">
            <a:extLst>
              <a:ext uri="{FF2B5EF4-FFF2-40B4-BE49-F238E27FC236}">
                <a16:creationId xmlns:a16="http://schemas.microsoft.com/office/drawing/2014/main" id="{D89C43CA-B4A3-4E5E-A41E-1BCB47376A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548" y="1823666"/>
            <a:ext cx="548640" cy="594501"/>
          </a:xfrm>
          <a:prstGeom prst="rect">
            <a:avLst/>
          </a:prstGeom>
        </p:spPr>
      </p:pic>
      <p:sp>
        <p:nvSpPr>
          <p:cNvPr id="194" name="TextBox 157">
            <a:extLst>
              <a:ext uri="{FF2B5EF4-FFF2-40B4-BE49-F238E27FC236}">
                <a16:creationId xmlns:a16="http://schemas.microsoft.com/office/drawing/2014/main" id="{F4980263-BCEF-5E91-C10A-CE319F0ADFFF}"/>
              </a:ext>
            </a:extLst>
          </p:cNvPr>
          <p:cNvSpPr txBox="1">
            <a:spLocks noChangeArrowheads="1"/>
          </p:cNvSpPr>
          <p:nvPr/>
        </p:nvSpPr>
        <p:spPr bwMode="auto">
          <a:xfrm>
            <a:off x="150295" y="5569276"/>
            <a:ext cx="15783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Radiology department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 name="TextBox 157">
            <a:extLst>
              <a:ext uri="{FF2B5EF4-FFF2-40B4-BE49-F238E27FC236}">
                <a16:creationId xmlns:a16="http://schemas.microsoft.com/office/drawing/2014/main" id="{5E4D9E0B-C76D-D4F7-1A29-BF85F1324BA0}"/>
              </a:ext>
            </a:extLst>
          </p:cNvPr>
          <p:cNvSpPr txBox="1">
            <a:spLocks noChangeArrowheads="1"/>
          </p:cNvSpPr>
          <p:nvPr/>
        </p:nvSpPr>
        <p:spPr bwMode="auto">
          <a:xfrm>
            <a:off x="186804" y="3506376"/>
            <a:ext cx="1121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Health secretary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grpSp>
        <p:nvGrpSpPr>
          <p:cNvPr id="48" name="Group 47">
            <a:extLst>
              <a:ext uri="{FF2B5EF4-FFF2-40B4-BE49-F238E27FC236}">
                <a16:creationId xmlns:a16="http://schemas.microsoft.com/office/drawing/2014/main" id="{5AB17A52-D514-136B-904A-B57561A3D591}"/>
              </a:ext>
            </a:extLst>
          </p:cNvPr>
          <p:cNvGrpSpPr/>
          <p:nvPr/>
        </p:nvGrpSpPr>
        <p:grpSpPr>
          <a:xfrm>
            <a:off x="7172403" y="5019180"/>
            <a:ext cx="1188720" cy="731520"/>
            <a:chOff x="4392824" y="5156426"/>
            <a:chExt cx="1188720" cy="731520"/>
          </a:xfrm>
        </p:grpSpPr>
        <p:sp>
          <p:nvSpPr>
            <p:cNvPr id="43" name="Rounded Rectangle 89">
              <a:extLst>
                <a:ext uri="{FF2B5EF4-FFF2-40B4-BE49-F238E27FC236}">
                  <a16:creationId xmlns:a16="http://schemas.microsoft.com/office/drawing/2014/main" id="{84A28993-317C-BE07-B5E6-FA84F62D5381}"/>
                </a:ext>
              </a:extLst>
            </p:cNvPr>
            <p:cNvSpPr/>
            <p:nvPr/>
          </p:nvSpPr>
          <p:spPr>
            <a:xfrm>
              <a:off x="4392824" y="5156426"/>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MRI and the report to the neurologist via DIPS</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44" name="Picture 43">
              <a:extLst>
                <a:ext uri="{FF2B5EF4-FFF2-40B4-BE49-F238E27FC236}">
                  <a16:creationId xmlns:a16="http://schemas.microsoft.com/office/drawing/2014/main" id="{5A43CD28-8D34-580C-3335-6DB5A2F6EBB0}"/>
                </a:ext>
              </a:extLst>
            </p:cNvPr>
            <p:cNvPicPr>
              <a:picLocks noChangeAspect="1"/>
            </p:cNvPicPr>
            <p:nvPr/>
          </p:nvPicPr>
          <p:blipFill>
            <a:blip r:embed="rId6"/>
            <a:stretch>
              <a:fillRect/>
            </a:stretch>
          </p:blipFill>
          <p:spPr>
            <a:xfrm>
              <a:off x="4463445" y="5233238"/>
              <a:ext cx="215504" cy="220515"/>
            </a:xfrm>
            <a:prstGeom prst="rect">
              <a:avLst/>
            </a:prstGeom>
          </p:spPr>
        </p:pic>
      </p:grpSp>
      <p:pic>
        <p:nvPicPr>
          <p:cNvPr id="9" name="Picture 8">
            <a:extLst>
              <a:ext uri="{FF2B5EF4-FFF2-40B4-BE49-F238E27FC236}">
                <a16:creationId xmlns:a16="http://schemas.microsoft.com/office/drawing/2014/main" id="{5BE5998F-1FC0-3E6F-47FA-C1A3F3B3AC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694" y="4027786"/>
            <a:ext cx="712584" cy="562566"/>
          </a:xfrm>
          <a:prstGeom prst="rect">
            <a:avLst/>
          </a:prstGeom>
        </p:spPr>
      </p:pic>
      <p:pic>
        <p:nvPicPr>
          <p:cNvPr id="12" name="Picture 11">
            <a:extLst>
              <a:ext uri="{FF2B5EF4-FFF2-40B4-BE49-F238E27FC236}">
                <a16:creationId xmlns:a16="http://schemas.microsoft.com/office/drawing/2014/main" id="{3943BEAC-8BFF-CE79-C208-0A19FC96C4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696" y="4974296"/>
            <a:ext cx="640080" cy="621695"/>
          </a:xfrm>
          <a:prstGeom prst="rect">
            <a:avLst/>
          </a:prstGeom>
        </p:spPr>
      </p:pic>
      <p:cxnSp>
        <p:nvCxnSpPr>
          <p:cNvPr id="47" name="Straight Arrow Connector 46">
            <a:extLst>
              <a:ext uri="{FF2B5EF4-FFF2-40B4-BE49-F238E27FC236}">
                <a16:creationId xmlns:a16="http://schemas.microsoft.com/office/drawing/2014/main" id="{7E2AA71F-4706-4A58-D73D-D3D4799EEED8}"/>
              </a:ext>
            </a:extLst>
          </p:cNvPr>
          <p:cNvCxnSpPr>
            <a:cxnSpLocks/>
            <a:stCxn id="117" idx="0"/>
          </p:cNvCxnSpPr>
          <p:nvPr/>
        </p:nvCxnSpPr>
        <p:spPr>
          <a:xfrm flipV="1">
            <a:off x="11514686" y="1589366"/>
            <a:ext cx="0" cy="1324166"/>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53" name="Group 52">
            <a:extLst>
              <a:ext uri="{FF2B5EF4-FFF2-40B4-BE49-F238E27FC236}">
                <a16:creationId xmlns:a16="http://schemas.microsoft.com/office/drawing/2014/main" id="{23C77617-45EF-1A9E-A20F-7888725F1B18}"/>
              </a:ext>
            </a:extLst>
          </p:cNvPr>
          <p:cNvGrpSpPr/>
          <p:nvPr/>
        </p:nvGrpSpPr>
        <p:grpSpPr>
          <a:xfrm>
            <a:off x="10920326" y="2913532"/>
            <a:ext cx="1188720" cy="731520"/>
            <a:chOff x="7323621" y="3112453"/>
            <a:chExt cx="1188720" cy="731520"/>
          </a:xfrm>
        </p:grpSpPr>
        <p:sp>
          <p:nvSpPr>
            <p:cNvPr id="117" name="Rounded Rectangle 89">
              <a:extLst>
                <a:ext uri="{FF2B5EF4-FFF2-40B4-BE49-F238E27FC236}">
                  <a16:creationId xmlns:a16="http://schemas.microsoft.com/office/drawing/2014/main" id="{98FD9E96-D6A4-0E25-50BD-0F57BD2F8B8F}"/>
                </a:ext>
              </a:extLst>
            </p:cNvPr>
            <p:cNvSpPr/>
            <p:nvPr/>
          </p:nvSpPr>
          <p:spPr>
            <a:xfrm>
              <a:off x="7323621" y="3112453"/>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an appointment notification &amp; information for 2</a:t>
              </a:r>
              <a:r>
                <a:rPr lang="en-GB" sz="1000" kern="0" baseline="30000">
                  <a:solidFill>
                    <a:prstClr val="black"/>
                  </a:solidFill>
                  <a:latin typeface="Calibri"/>
                </a:rPr>
                <a:t>nd</a:t>
              </a:r>
              <a:r>
                <a:rPr lang="en-GB" sz="1000" kern="0">
                  <a:solidFill>
                    <a:prstClr val="black"/>
                  </a:solidFill>
                  <a:latin typeface="Calibri"/>
                </a:rPr>
                <a:t> visit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20" name="Picture 119">
              <a:extLst>
                <a:ext uri="{FF2B5EF4-FFF2-40B4-BE49-F238E27FC236}">
                  <a16:creationId xmlns:a16="http://schemas.microsoft.com/office/drawing/2014/main" id="{0B63060B-7512-F15C-D171-E5D73C51ADF7}"/>
                </a:ext>
              </a:extLst>
            </p:cNvPr>
            <p:cNvPicPr>
              <a:picLocks noChangeAspect="1"/>
            </p:cNvPicPr>
            <p:nvPr/>
          </p:nvPicPr>
          <p:blipFill>
            <a:blip r:embed="rId6"/>
            <a:stretch>
              <a:fillRect/>
            </a:stretch>
          </p:blipFill>
          <p:spPr>
            <a:xfrm>
              <a:off x="7396457" y="3231885"/>
              <a:ext cx="215504" cy="220515"/>
            </a:xfrm>
            <a:prstGeom prst="rect">
              <a:avLst/>
            </a:prstGeom>
          </p:spPr>
        </p:pic>
      </p:grpSp>
      <p:sp>
        <p:nvSpPr>
          <p:cNvPr id="158" name="AutoShape 63">
            <a:extLst>
              <a:ext uri="{FF2B5EF4-FFF2-40B4-BE49-F238E27FC236}">
                <a16:creationId xmlns:a16="http://schemas.microsoft.com/office/drawing/2014/main" id="{4D857138-FDD8-C9F6-1D94-BA1BB37C0AB9}"/>
              </a:ext>
            </a:extLst>
          </p:cNvPr>
          <p:cNvSpPr>
            <a:spLocks noChangeArrowheads="1"/>
          </p:cNvSpPr>
          <p:nvPr/>
        </p:nvSpPr>
        <p:spPr bwMode="auto">
          <a:xfrm>
            <a:off x="5145075" y="277452"/>
            <a:ext cx="7021835" cy="27432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2: Diagnosis –establishing diagnosis </a:t>
            </a:r>
          </a:p>
        </p:txBody>
      </p:sp>
      <p:sp>
        <p:nvSpPr>
          <p:cNvPr id="160" name="AutoShape 63">
            <a:extLst>
              <a:ext uri="{FF2B5EF4-FFF2-40B4-BE49-F238E27FC236}">
                <a16:creationId xmlns:a16="http://schemas.microsoft.com/office/drawing/2014/main" id="{95CDA65E-6C79-7C74-8FF3-4DA41741A1DF}"/>
              </a:ext>
            </a:extLst>
          </p:cNvPr>
          <p:cNvSpPr>
            <a:spLocks noChangeArrowheads="1"/>
          </p:cNvSpPr>
          <p:nvPr/>
        </p:nvSpPr>
        <p:spPr bwMode="auto">
          <a:xfrm>
            <a:off x="4864158" y="277452"/>
            <a:ext cx="274320" cy="274320"/>
          </a:xfrm>
          <a:prstGeom prst="chevron">
            <a:avLst>
              <a:gd name="adj" fmla="val 38168"/>
            </a:avLst>
          </a:prstGeom>
          <a:pattFill prst="wdUpDiag">
            <a:fgClr>
              <a:srgbClr val="8064A2">
                <a:lumMod val="40000"/>
                <a:lumOff val="60000"/>
              </a:srgbClr>
            </a:fgClr>
            <a:bgClr>
              <a:sysClr val="window" lastClr="FFFFFF"/>
            </a:bgClr>
          </a:patt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100" normalizeH="0" baseline="0" noProof="0">
              <a:ln>
                <a:noFill/>
              </a:ln>
              <a:solidFill>
                <a:prstClr val="black"/>
              </a:solidFill>
              <a:effectLst/>
              <a:uLnTx/>
              <a:uFillTx/>
              <a:cs typeface="Arial" charset="0"/>
            </a:endParaRPr>
          </a:p>
        </p:txBody>
      </p:sp>
      <p:pic>
        <p:nvPicPr>
          <p:cNvPr id="25" name="Picture 24" descr="Shape&#10;&#10;Description automatically generated with medium confidence">
            <a:extLst>
              <a:ext uri="{FF2B5EF4-FFF2-40B4-BE49-F238E27FC236}">
                <a16:creationId xmlns:a16="http://schemas.microsoft.com/office/drawing/2014/main" id="{369C9DE7-78FB-43BF-A3EA-2603C18E10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2271" y="6007805"/>
            <a:ext cx="640080" cy="589957"/>
          </a:xfrm>
          <a:prstGeom prst="rect">
            <a:avLst/>
          </a:prstGeom>
        </p:spPr>
      </p:pic>
      <p:grpSp>
        <p:nvGrpSpPr>
          <p:cNvPr id="134" name="Group 133">
            <a:extLst>
              <a:ext uri="{FF2B5EF4-FFF2-40B4-BE49-F238E27FC236}">
                <a16:creationId xmlns:a16="http://schemas.microsoft.com/office/drawing/2014/main" id="{F26C6FC6-9B97-FD10-2CAD-DDE41DA86473}"/>
              </a:ext>
            </a:extLst>
          </p:cNvPr>
          <p:cNvGrpSpPr/>
          <p:nvPr/>
        </p:nvGrpSpPr>
        <p:grpSpPr>
          <a:xfrm>
            <a:off x="9648145" y="2913532"/>
            <a:ext cx="1188720" cy="731520"/>
            <a:chOff x="2750721" y="5030388"/>
            <a:chExt cx="1188720" cy="731520"/>
          </a:xfrm>
        </p:grpSpPr>
        <p:sp>
          <p:nvSpPr>
            <p:cNvPr id="7" name="Rounded Rectangle 100">
              <a:extLst>
                <a:ext uri="{FF2B5EF4-FFF2-40B4-BE49-F238E27FC236}">
                  <a16:creationId xmlns:a16="http://schemas.microsoft.com/office/drawing/2014/main" id="{EECE2B7B-819A-FC89-A36B-2690A3FA6C53}"/>
                </a:ext>
              </a:extLst>
            </p:cNvPr>
            <p:cNvSpPr/>
            <p:nvPr/>
          </p:nvSpPr>
          <p:spPr>
            <a:xfrm>
              <a:off x="2750721" y="5030388"/>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Finds dates for </a:t>
              </a:r>
              <a:r>
                <a:rPr lang="en-GB" sz="1000" kern="0">
                  <a:solidFill>
                    <a:prstClr val="black"/>
                  </a:solidFill>
                  <a:latin typeface="Calibri"/>
                </a:rPr>
                <a:t>the same </a:t>
              </a:r>
              <a:r>
                <a:rPr kumimoji="0" lang="en-GB" sz="1000" b="0" i="0" u="none" strike="noStrike" kern="0" cap="none" spc="0" normalizeH="0" baseline="0" noProof="0">
                  <a:ln>
                    <a:noFill/>
                  </a:ln>
                  <a:solidFill>
                    <a:prstClr val="black"/>
                  </a:solidFill>
                  <a:effectLst/>
                  <a:uLnTx/>
                  <a:uFillTx/>
                  <a:latin typeface="Calibri"/>
                  <a:ea typeface="+mn-ea"/>
                  <a:cs typeface="+mn-cs"/>
                </a:rPr>
                <a:t> neurologist, if not books another </a:t>
              </a:r>
            </a:p>
          </p:txBody>
        </p:sp>
        <p:pic>
          <p:nvPicPr>
            <p:cNvPr id="8" name="Picture 7">
              <a:extLst>
                <a:ext uri="{FF2B5EF4-FFF2-40B4-BE49-F238E27FC236}">
                  <a16:creationId xmlns:a16="http://schemas.microsoft.com/office/drawing/2014/main" id="{4B6DE1CB-E4F5-B5F8-6829-501ECED947E7}"/>
                </a:ext>
              </a:extLst>
            </p:cNvPr>
            <p:cNvPicPr>
              <a:picLocks noChangeAspect="1"/>
            </p:cNvPicPr>
            <p:nvPr/>
          </p:nvPicPr>
          <p:blipFill>
            <a:blip r:embed="rId6"/>
            <a:stretch>
              <a:fillRect/>
            </a:stretch>
          </p:blipFill>
          <p:spPr>
            <a:xfrm>
              <a:off x="2793119" y="5101337"/>
              <a:ext cx="215504" cy="220515"/>
            </a:xfrm>
            <a:prstGeom prst="rect">
              <a:avLst/>
            </a:prstGeom>
          </p:spPr>
        </p:pic>
      </p:grpSp>
      <p:sp>
        <p:nvSpPr>
          <p:cNvPr id="50" name="Rounded Rectangle 88">
            <a:extLst>
              <a:ext uri="{FF2B5EF4-FFF2-40B4-BE49-F238E27FC236}">
                <a16:creationId xmlns:a16="http://schemas.microsoft.com/office/drawing/2014/main" id="{CD628583-F8C7-CDB5-F6C4-57BFD90E44B0}"/>
              </a:ext>
            </a:extLst>
          </p:cNvPr>
          <p:cNvSpPr/>
          <p:nvPr/>
        </p:nvSpPr>
        <p:spPr>
          <a:xfrm>
            <a:off x="5908865" y="5021885"/>
            <a:ext cx="1188720"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r>
              <a:rPr lang="en-GB" sz="900"/>
              <a:t>Neuroradiologist reads the MRI and prepares the summary of the results and diagnosis</a:t>
            </a:r>
          </a:p>
        </p:txBody>
      </p:sp>
      <p:grpSp>
        <p:nvGrpSpPr>
          <p:cNvPr id="54" name="Group 53">
            <a:extLst>
              <a:ext uri="{FF2B5EF4-FFF2-40B4-BE49-F238E27FC236}">
                <a16:creationId xmlns:a16="http://schemas.microsoft.com/office/drawing/2014/main" id="{442971CE-69B1-A136-0844-2B2B7E8ECD86}"/>
              </a:ext>
            </a:extLst>
          </p:cNvPr>
          <p:cNvGrpSpPr/>
          <p:nvPr/>
        </p:nvGrpSpPr>
        <p:grpSpPr>
          <a:xfrm>
            <a:off x="5242911" y="6005066"/>
            <a:ext cx="1188720" cy="731520"/>
            <a:chOff x="7323621" y="3112453"/>
            <a:chExt cx="1188720" cy="731520"/>
          </a:xfrm>
        </p:grpSpPr>
        <p:sp>
          <p:nvSpPr>
            <p:cNvPr id="55" name="Rounded Rectangle 89">
              <a:extLst>
                <a:ext uri="{FF2B5EF4-FFF2-40B4-BE49-F238E27FC236}">
                  <a16:creationId xmlns:a16="http://schemas.microsoft.com/office/drawing/2014/main" id="{882D79F7-9644-A223-F588-9CB3DC816CAB}"/>
                </a:ext>
              </a:extLst>
            </p:cNvPr>
            <p:cNvSpPr/>
            <p:nvPr/>
          </p:nvSpPr>
          <p:spPr>
            <a:xfrm>
              <a:off x="7323621" y="3112453"/>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r>
                <a:rPr lang="en-GB" sz="1000"/>
                <a:t>Sends complete LP analysis result via DIPS </a:t>
              </a:r>
            </a:p>
          </p:txBody>
        </p:sp>
        <p:pic>
          <p:nvPicPr>
            <p:cNvPr id="56" name="Picture 55">
              <a:extLst>
                <a:ext uri="{FF2B5EF4-FFF2-40B4-BE49-F238E27FC236}">
                  <a16:creationId xmlns:a16="http://schemas.microsoft.com/office/drawing/2014/main" id="{60726FDB-D222-7583-F8B4-2F11CDAD018E}"/>
                </a:ext>
              </a:extLst>
            </p:cNvPr>
            <p:cNvPicPr>
              <a:picLocks noChangeAspect="1"/>
            </p:cNvPicPr>
            <p:nvPr/>
          </p:nvPicPr>
          <p:blipFill>
            <a:blip r:embed="rId6"/>
            <a:stretch>
              <a:fillRect/>
            </a:stretch>
          </p:blipFill>
          <p:spPr>
            <a:xfrm>
              <a:off x="7396457" y="3231885"/>
              <a:ext cx="215504" cy="220515"/>
            </a:xfrm>
            <a:prstGeom prst="rect">
              <a:avLst/>
            </a:prstGeom>
          </p:spPr>
        </p:pic>
      </p:grpSp>
      <p:grpSp>
        <p:nvGrpSpPr>
          <p:cNvPr id="57" name="Group 56">
            <a:extLst>
              <a:ext uri="{FF2B5EF4-FFF2-40B4-BE49-F238E27FC236}">
                <a16:creationId xmlns:a16="http://schemas.microsoft.com/office/drawing/2014/main" id="{A07D6412-6008-537B-FE04-52CB4C3D5FFE}"/>
              </a:ext>
            </a:extLst>
          </p:cNvPr>
          <p:cNvGrpSpPr/>
          <p:nvPr/>
        </p:nvGrpSpPr>
        <p:grpSpPr>
          <a:xfrm>
            <a:off x="5242911" y="1820472"/>
            <a:ext cx="1188720" cy="731520"/>
            <a:chOff x="4274828" y="3109525"/>
            <a:chExt cx="1188720" cy="731520"/>
          </a:xfrm>
        </p:grpSpPr>
        <p:sp>
          <p:nvSpPr>
            <p:cNvPr id="58" name="Rounded Rectangle 100">
              <a:extLst>
                <a:ext uri="{FF2B5EF4-FFF2-40B4-BE49-F238E27FC236}">
                  <a16:creationId xmlns:a16="http://schemas.microsoft.com/office/drawing/2014/main" id="{2793A247-F9A4-C884-BC31-350314EC58A7}"/>
                </a:ext>
              </a:extLst>
            </p:cNvPr>
            <p:cNvSpPr/>
            <p:nvPr/>
          </p:nvSpPr>
          <p:spPr>
            <a:xfrm>
              <a:off x="4274828" y="3109525"/>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a:solidFill>
                    <a:prstClr val="black"/>
                  </a:solidFill>
                  <a:latin typeface="Calibri"/>
                </a:rPr>
                <a:t>Receives LP results via DIPS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59" name="Picture 58">
              <a:extLst>
                <a:ext uri="{FF2B5EF4-FFF2-40B4-BE49-F238E27FC236}">
                  <a16:creationId xmlns:a16="http://schemas.microsoft.com/office/drawing/2014/main" id="{B1653FA7-1E8F-659C-78B0-39DCDF23B7C2}"/>
                </a:ext>
              </a:extLst>
            </p:cNvPr>
            <p:cNvPicPr>
              <a:picLocks noChangeAspect="1"/>
            </p:cNvPicPr>
            <p:nvPr/>
          </p:nvPicPr>
          <p:blipFill>
            <a:blip r:embed="rId6"/>
            <a:stretch>
              <a:fillRect/>
            </a:stretch>
          </p:blipFill>
          <p:spPr>
            <a:xfrm>
              <a:off x="4349788" y="3185411"/>
              <a:ext cx="227313" cy="257072"/>
            </a:xfrm>
            <a:prstGeom prst="rect">
              <a:avLst/>
            </a:prstGeom>
          </p:spPr>
        </p:pic>
      </p:grpSp>
      <p:grpSp>
        <p:nvGrpSpPr>
          <p:cNvPr id="109" name="Group 108">
            <a:extLst>
              <a:ext uri="{FF2B5EF4-FFF2-40B4-BE49-F238E27FC236}">
                <a16:creationId xmlns:a16="http://schemas.microsoft.com/office/drawing/2014/main" id="{B493843D-EE66-193D-EF85-9AAF42E1336C}"/>
              </a:ext>
            </a:extLst>
          </p:cNvPr>
          <p:cNvGrpSpPr/>
          <p:nvPr/>
        </p:nvGrpSpPr>
        <p:grpSpPr>
          <a:xfrm>
            <a:off x="7172403" y="1820472"/>
            <a:ext cx="1188720" cy="731520"/>
            <a:chOff x="6714670" y="716435"/>
            <a:chExt cx="1188720" cy="731520"/>
          </a:xfrm>
        </p:grpSpPr>
        <p:sp>
          <p:nvSpPr>
            <p:cNvPr id="110" name="Rounded Rectangle 100">
              <a:extLst>
                <a:ext uri="{FF2B5EF4-FFF2-40B4-BE49-F238E27FC236}">
                  <a16:creationId xmlns:a16="http://schemas.microsoft.com/office/drawing/2014/main" id="{E978990B-4726-3180-AFE6-15DC237DC06D}"/>
                </a:ext>
              </a:extLst>
            </p:cNvPr>
            <p:cNvSpPr/>
            <p:nvPr/>
          </p:nvSpPr>
          <p:spPr>
            <a:xfrm>
              <a:off x="6714670" y="716435"/>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appointment information  for MRI via HN</a:t>
              </a:r>
            </a:p>
          </p:txBody>
        </p:sp>
        <p:pic>
          <p:nvPicPr>
            <p:cNvPr id="111" name="Picture 110">
              <a:extLst>
                <a:ext uri="{FF2B5EF4-FFF2-40B4-BE49-F238E27FC236}">
                  <a16:creationId xmlns:a16="http://schemas.microsoft.com/office/drawing/2014/main" id="{3C701093-F10A-A75E-9F6C-93CAEC1BB8D2}"/>
                </a:ext>
              </a:extLst>
            </p:cNvPr>
            <p:cNvPicPr>
              <a:picLocks noChangeAspect="1"/>
            </p:cNvPicPr>
            <p:nvPr/>
          </p:nvPicPr>
          <p:blipFill>
            <a:blip r:embed="rId6"/>
            <a:stretch>
              <a:fillRect/>
            </a:stretch>
          </p:blipFill>
          <p:spPr>
            <a:xfrm>
              <a:off x="6760525" y="807689"/>
              <a:ext cx="215504" cy="220515"/>
            </a:xfrm>
            <a:prstGeom prst="rect">
              <a:avLst/>
            </a:prstGeom>
          </p:spPr>
        </p:pic>
      </p:grpSp>
      <p:pic>
        <p:nvPicPr>
          <p:cNvPr id="161" name="Picture 160">
            <a:extLst>
              <a:ext uri="{FF2B5EF4-FFF2-40B4-BE49-F238E27FC236}">
                <a16:creationId xmlns:a16="http://schemas.microsoft.com/office/drawing/2014/main" id="{3B1E3F9A-1786-C0EA-84F2-A42DEA381D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8717" y="792209"/>
            <a:ext cx="548640" cy="616261"/>
          </a:xfrm>
          <a:prstGeom prst="rect">
            <a:avLst/>
          </a:prstGeom>
        </p:spPr>
      </p:pic>
      <p:grpSp>
        <p:nvGrpSpPr>
          <p:cNvPr id="172" name="Group 171">
            <a:extLst>
              <a:ext uri="{FF2B5EF4-FFF2-40B4-BE49-F238E27FC236}">
                <a16:creationId xmlns:a16="http://schemas.microsoft.com/office/drawing/2014/main" id="{CFF1AC42-F38D-3C24-559E-7181077AC73E}"/>
              </a:ext>
            </a:extLst>
          </p:cNvPr>
          <p:cNvGrpSpPr/>
          <p:nvPr/>
        </p:nvGrpSpPr>
        <p:grpSpPr>
          <a:xfrm>
            <a:off x="10920326" y="734579"/>
            <a:ext cx="1188720" cy="731520"/>
            <a:chOff x="6714670" y="716435"/>
            <a:chExt cx="1188720" cy="731520"/>
          </a:xfrm>
        </p:grpSpPr>
        <p:sp>
          <p:nvSpPr>
            <p:cNvPr id="173" name="Rounded Rectangle 100">
              <a:extLst>
                <a:ext uri="{FF2B5EF4-FFF2-40B4-BE49-F238E27FC236}">
                  <a16:creationId xmlns:a16="http://schemas.microsoft.com/office/drawing/2014/main" id="{9640A2B3-71D2-8A9F-9350-D09BEF907A9C}"/>
                </a:ext>
              </a:extLst>
            </p:cNvPr>
            <p:cNvSpPr/>
            <p:nvPr/>
          </p:nvSpPr>
          <p:spPr>
            <a:xfrm>
              <a:off x="6714670" y="716435"/>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appointment information  via HN, or a call from the neurologist </a:t>
              </a:r>
            </a:p>
          </p:txBody>
        </p:sp>
        <p:pic>
          <p:nvPicPr>
            <p:cNvPr id="174" name="Picture 173">
              <a:extLst>
                <a:ext uri="{FF2B5EF4-FFF2-40B4-BE49-F238E27FC236}">
                  <a16:creationId xmlns:a16="http://schemas.microsoft.com/office/drawing/2014/main" id="{132E658D-C061-AE3E-6586-1F8EE52C7484}"/>
                </a:ext>
              </a:extLst>
            </p:cNvPr>
            <p:cNvPicPr>
              <a:picLocks noChangeAspect="1"/>
            </p:cNvPicPr>
            <p:nvPr/>
          </p:nvPicPr>
          <p:blipFill>
            <a:blip r:embed="rId6"/>
            <a:stretch>
              <a:fillRect/>
            </a:stretch>
          </p:blipFill>
          <p:spPr>
            <a:xfrm>
              <a:off x="6760525" y="807689"/>
              <a:ext cx="215504" cy="220515"/>
            </a:xfrm>
            <a:prstGeom prst="rect">
              <a:avLst/>
            </a:prstGeom>
          </p:spPr>
        </p:pic>
      </p:grpSp>
      <p:sp>
        <p:nvSpPr>
          <p:cNvPr id="202" name="TextBox 157">
            <a:extLst>
              <a:ext uri="{FF2B5EF4-FFF2-40B4-BE49-F238E27FC236}">
                <a16:creationId xmlns:a16="http://schemas.microsoft.com/office/drawing/2014/main" id="{207FB2AE-CD46-7906-4AE5-84A803A83275}"/>
              </a:ext>
            </a:extLst>
          </p:cNvPr>
          <p:cNvSpPr txBox="1">
            <a:spLocks noChangeArrowheads="1"/>
          </p:cNvSpPr>
          <p:nvPr/>
        </p:nvSpPr>
        <p:spPr bwMode="auto">
          <a:xfrm>
            <a:off x="195995" y="6615106"/>
            <a:ext cx="15783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Medical Laboratory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grpSp>
        <p:nvGrpSpPr>
          <p:cNvPr id="219" name="Group 218">
            <a:extLst>
              <a:ext uri="{FF2B5EF4-FFF2-40B4-BE49-F238E27FC236}">
                <a16:creationId xmlns:a16="http://schemas.microsoft.com/office/drawing/2014/main" id="{363F3458-83DB-47DA-DFA6-F5276D0AED7F}"/>
              </a:ext>
            </a:extLst>
          </p:cNvPr>
          <p:cNvGrpSpPr/>
          <p:nvPr/>
        </p:nvGrpSpPr>
        <p:grpSpPr>
          <a:xfrm>
            <a:off x="1438955" y="734579"/>
            <a:ext cx="1188720" cy="731520"/>
            <a:chOff x="1403531" y="779281"/>
            <a:chExt cx="1188720" cy="731520"/>
          </a:xfrm>
        </p:grpSpPr>
        <p:sp>
          <p:nvSpPr>
            <p:cNvPr id="220" name="Rounded Rectangle 89">
              <a:extLst>
                <a:ext uri="{FF2B5EF4-FFF2-40B4-BE49-F238E27FC236}">
                  <a16:creationId xmlns:a16="http://schemas.microsoft.com/office/drawing/2014/main" id="{7C33B919-0F95-0258-28DC-68A9E608AA1B}"/>
                </a:ext>
              </a:extLst>
            </p:cNvPr>
            <p:cNvSpPr/>
            <p:nvPr/>
          </p:nvSpPr>
          <p:spPr>
            <a:xfrm>
              <a:off x="1403531" y="779281"/>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 Visits</a:t>
              </a:r>
              <a:r>
                <a:rPr lang="en-GB" sz="1000" kern="0">
                  <a:solidFill>
                    <a:prstClr val="black"/>
                  </a:solidFill>
                  <a:latin typeface="Calibri"/>
                </a:rPr>
                <a:t> neurology  polyclinic for LP</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221" name="Picture 220">
              <a:extLst>
                <a:ext uri="{FF2B5EF4-FFF2-40B4-BE49-F238E27FC236}">
                  <a16:creationId xmlns:a16="http://schemas.microsoft.com/office/drawing/2014/main" id="{522850DD-C54E-EE13-C8A9-0B62CE1A43B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34926" y="837260"/>
              <a:ext cx="374229" cy="467314"/>
            </a:xfrm>
            <a:prstGeom prst="rect">
              <a:avLst/>
            </a:prstGeom>
          </p:spPr>
        </p:pic>
      </p:grpSp>
      <p:grpSp>
        <p:nvGrpSpPr>
          <p:cNvPr id="231" name="Group 230">
            <a:extLst>
              <a:ext uri="{FF2B5EF4-FFF2-40B4-BE49-F238E27FC236}">
                <a16:creationId xmlns:a16="http://schemas.microsoft.com/office/drawing/2014/main" id="{B1906FE9-A1EC-7BBD-39F5-08C6D76E595F}"/>
              </a:ext>
            </a:extLst>
          </p:cNvPr>
          <p:cNvGrpSpPr/>
          <p:nvPr/>
        </p:nvGrpSpPr>
        <p:grpSpPr>
          <a:xfrm>
            <a:off x="1407560" y="4000351"/>
            <a:ext cx="1220115" cy="731520"/>
            <a:chOff x="1403531" y="1873640"/>
            <a:chExt cx="1220115" cy="731520"/>
          </a:xfrm>
        </p:grpSpPr>
        <p:sp>
          <p:nvSpPr>
            <p:cNvPr id="232" name="Rounded Rectangle 89">
              <a:extLst>
                <a:ext uri="{FF2B5EF4-FFF2-40B4-BE49-F238E27FC236}">
                  <a16:creationId xmlns:a16="http://schemas.microsoft.com/office/drawing/2014/main" id="{D51CC9C8-F623-F24A-B836-4CB0ADE94D93}"/>
                </a:ext>
              </a:extLst>
            </p:cNvPr>
            <p:cNvSpPr/>
            <p:nvPr/>
          </p:nvSpPr>
          <p:spPr>
            <a:xfrm>
              <a:off x="1434926" y="1873640"/>
              <a:ext cx="1188720" cy="731520"/>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LP procedure done, sample ready to be sent to the medical lab</a:t>
              </a:r>
            </a:p>
          </p:txBody>
        </p:sp>
        <p:pic>
          <p:nvPicPr>
            <p:cNvPr id="233" name="Picture 232">
              <a:extLst>
                <a:ext uri="{FF2B5EF4-FFF2-40B4-BE49-F238E27FC236}">
                  <a16:creationId xmlns:a16="http://schemas.microsoft.com/office/drawing/2014/main" id="{E39F48DF-0BA4-AF94-3BF1-B0A3E06A9E2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03531" y="1997779"/>
              <a:ext cx="375027" cy="417194"/>
            </a:xfrm>
            <a:prstGeom prst="rect">
              <a:avLst/>
            </a:prstGeom>
          </p:spPr>
        </p:pic>
      </p:grpSp>
      <p:grpSp>
        <p:nvGrpSpPr>
          <p:cNvPr id="222" name="Group 221">
            <a:extLst>
              <a:ext uri="{FF2B5EF4-FFF2-40B4-BE49-F238E27FC236}">
                <a16:creationId xmlns:a16="http://schemas.microsoft.com/office/drawing/2014/main" id="{C09D36F5-A3C8-D051-6C93-06AEF16AC6EC}"/>
              </a:ext>
            </a:extLst>
          </p:cNvPr>
          <p:cNvGrpSpPr/>
          <p:nvPr/>
        </p:nvGrpSpPr>
        <p:grpSpPr>
          <a:xfrm>
            <a:off x="2727601" y="734579"/>
            <a:ext cx="1188720" cy="731520"/>
            <a:chOff x="1403531" y="779281"/>
            <a:chExt cx="1188720" cy="731520"/>
          </a:xfrm>
        </p:grpSpPr>
        <p:sp>
          <p:nvSpPr>
            <p:cNvPr id="223" name="Rounded Rectangle 89">
              <a:extLst>
                <a:ext uri="{FF2B5EF4-FFF2-40B4-BE49-F238E27FC236}">
                  <a16:creationId xmlns:a16="http://schemas.microsoft.com/office/drawing/2014/main" id="{23654E98-40C9-700E-E3ED-3377AC70BC6F}"/>
                </a:ext>
              </a:extLst>
            </p:cNvPr>
            <p:cNvSpPr/>
            <p:nvPr/>
          </p:nvSpPr>
          <p:spPr>
            <a:xfrm>
              <a:off x="1403531" y="779281"/>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 Visits</a:t>
              </a:r>
              <a:r>
                <a:rPr lang="en-GB" sz="1000" kern="0">
                  <a:solidFill>
                    <a:prstClr val="black"/>
                  </a:solidFill>
                  <a:latin typeface="Calibri"/>
                </a:rPr>
                <a:t> radiology department for MRI</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224" name="Picture 223">
              <a:extLst>
                <a:ext uri="{FF2B5EF4-FFF2-40B4-BE49-F238E27FC236}">
                  <a16:creationId xmlns:a16="http://schemas.microsoft.com/office/drawing/2014/main" id="{784FC228-ED5F-B9C9-BEBA-539DAB9EDFB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34926" y="837260"/>
              <a:ext cx="374229" cy="467314"/>
            </a:xfrm>
            <a:prstGeom prst="rect">
              <a:avLst/>
            </a:prstGeom>
          </p:spPr>
        </p:pic>
      </p:grpSp>
      <p:grpSp>
        <p:nvGrpSpPr>
          <p:cNvPr id="228" name="Group 227">
            <a:extLst>
              <a:ext uri="{FF2B5EF4-FFF2-40B4-BE49-F238E27FC236}">
                <a16:creationId xmlns:a16="http://schemas.microsoft.com/office/drawing/2014/main" id="{C3BE7CCD-6B6E-A401-EFD6-29C7BA0D4BE9}"/>
              </a:ext>
            </a:extLst>
          </p:cNvPr>
          <p:cNvGrpSpPr/>
          <p:nvPr/>
        </p:nvGrpSpPr>
        <p:grpSpPr>
          <a:xfrm>
            <a:off x="2696206" y="5007475"/>
            <a:ext cx="1220115" cy="731520"/>
            <a:chOff x="1403531" y="1873640"/>
            <a:chExt cx="1220115" cy="731520"/>
          </a:xfrm>
        </p:grpSpPr>
        <p:sp>
          <p:nvSpPr>
            <p:cNvPr id="229" name="Rounded Rectangle 89">
              <a:extLst>
                <a:ext uri="{FF2B5EF4-FFF2-40B4-BE49-F238E27FC236}">
                  <a16:creationId xmlns:a16="http://schemas.microsoft.com/office/drawing/2014/main" id="{7CA9576F-73DE-50DC-BEF2-86257590E03F}"/>
                </a:ext>
              </a:extLst>
            </p:cNvPr>
            <p:cNvSpPr/>
            <p:nvPr/>
          </p:nvSpPr>
          <p:spPr>
            <a:xfrm>
              <a:off x="1434926" y="1873640"/>
              <a:ext cx="1188720" cy="731520"/>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MRI taken</a:t>
              </a:r>
            </a:p>
          </p:txBody>
        </p:sp>
        <p:pic>
          <p:nvPicPr>
            <p:cNvPr id="230" name="Picture 229">
              <a:extLst>
                <a:ext uri="{FF2B5EF4-FFF2-40B4-BE49-F238E27FC236}">
                  <a16:creationId xmlns:a16="http://schemas.microsoft.com/office/drawing/2014/main" id="{62F37869-9840-54BF-A4FB-E6AA21830E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03531" y="1997779"/>
              <a:ext cx="375027" cy="417194"/>
            </a:xfrm>
            <a:prstGeom prst="rect">
              <a:avLst/>
            </a:prstGeom>
          </p:spPr>
        </p:pic>
      </p:grpSp>
      <p:grpSp>
        <p:nvGrpSpPr>
          <p:cNvPr id="62" name="Group 61">
            <a:extLst>
              <a:ext uri="{FF2B5EF4-FFF2-40B4-BE49-F238E27FC236}">
                <a16:creationId xmlns:a16="http://schemas.microsoft.com/office/drawing/2014/main" id="{6BC1B2D9-0EBE-9855-AA86-BA7DDD25D62A}"/>
              </a:ext>
            </a:extLst>
          </p:cNvPr>
          <p:cNvGrpSpPr/>
          <p:nvPr/>
        </p:nvGrpSpPr>
        <p:grpSpPr>
          <a:xfrm>
            <a:off x="3501162" y="4017943"/>
            <a:ext cx="1188720" cy="731520"/>
            <a:chOff x="1403531" y="779281"/>
            <a:chExt cx="1188720" cy="731520"/>
          </a:xfrm>
        </p:grpSpPr>
        <p:sp>
          <p:nvSpPr>
            <p:cNvPr id="63" name="Rounded Rectangle 89">
              <a:extLst>
                <a:ext uri="{FF2B5EF4-FFF2-40B4-BE49-F238E27FC236}">
                  <a16:creationId xmlns:a16="http://schemas.microsoft.com/office/drawing/2014/main" id="{E94B0D37-7DAB-F997-C0EB-4A7A8411B660}"/>
                </a:ext>
              </a:extLst>
            </p:cNvPr>
            <p:cNvSpPr/>
            <p:nvPr/>
          </p:nvSpPr>
          <p:spPr>
            <a:xfrm>
              <a:off x="1403531" y="779281"/>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 Spinal fluid is sent for analysis at the medical laboratory</a:t>
              </a:r>
            </a:p>
          </p:txBody>
        </p:sp>
        <p:pic>
          <p:nvPicPr>
            <p:cNvPr id="64" name="Picture 63">
              <a:extLst>
                <a:ext uri="{FF2B5EF4-FFF2-40B4-BE49-F238E27FC236}">
                  <a16:creationId xmlns:a16="http://schemas.microsoft.com/office/drawing/2014/main" id="{4FC4327E-DD1C-B431-6C86-4B91E0FE6A0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34926" y="837260"/>
              <a:ext cx="374229" cy="467314"/>
            </a:xfrm>
            <a:prstGeom prst="rect">
              <a:avLst/>
            </a:prstGeom>
          </p:spPr>
        </p:pic>
      </p:grpSp>
      <p:grpSp>
        <p:nvGrpSpPr>
          <p:cNvPr id="65" name="Group 64">
            <a:extLst>
              <a:ext uri="{FF2B5EF4-FFF2-40B4-BE49-F238E27FC236}">
                <a16:creationId xmlns:a16="http://schemas.microsoft.com/office/drawing/2014/main" id="{E271080C-C6A6-11AD-7C39-0FEC2BD0645F}"/>
              </a:ext>
            </a:extLst>
          </p:cNvPr>
          <p:cNvGrpSpPr/>
          <p:nvPr/>
        </p:nvGrpSpPr>
        <p:grpSpPr>
          <a:xfrm>
            <a:off x="3501162" y="6036837"/>
            <a:ext cx="1220115" cy="731520"/>
            <a:chOff x="1403531" y="1873640"/>
            <a:chExt cx="1220115" cy="731520"/>
          </a:xfrm>
        </p:grpSpPr>
        <p:sp>
          <p:nvSpPr>
            <p:cNvPr id="66" name="Rounded Rectangle 89">
              <a:extLst>
                <a:ext uri="{FF2B5EF4-FFF2-40B4-BE49-F238E27FC236}">
                  <a16:creationId xmlns:a16="http://schemas.microsoft.com/office/drawing/2014/main" id="{FA06CD98-51B8-36B0-9342-93E0D6400A1F}"/>
                </a:ext>
              </a:extLst>
            </p:cNvPr>
            <p:cNvSpPr/>
            <p:nvPr/>
          </p:nvSpPr>
          <p:spPr>
            <a:xfrm>
              <a:off x="1434926" y="1873640"/>
              <a:ext cx="1188720" cy="731520"/>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Received and analyse the spinal fluid </a:t>
              </a:r>
            </a:p>
          </p:txBody>
        </p:sp>
        <p:pic>
          <p:nvPicPr>
            <p:cNvPr id="68" name="Picture 67">
              <a:extLst>
                <a:ext uri="{FF2B5EF4-FFF2-40B4-BE49-F238E27FC236}">
                  <a16:creationId xmlns:a16="http://schemas.microsoft.com/office/drawing/2014/main" id="{F22FC502-129D-AA0F-F80F-7A0F9A2487F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03531" y="1997779"/>
              <a:ext cx="375027" cy="417194"/>
            </a:xfrm>
            <a:prstGeom prst="rect">
              <a:avLst/>
            </a:prstGeom>
          </p:spPr>
        </p:pic>
      </p:grpSp>
      <p:sp>
        <p:nvSpPr>
          <p:cNvPr id="77" name="Rounded Rectangle 88">
            <a:extLst>
              <a:ext uri="{FF2B5EF4-FFF2-40B4-BE49-F238E27FC236}">
                <a16:creationId xmlns:a16="http://schemas.microsoft.com/office/drawing/2014/main" id="{848CCABB-476A-C4CB-96D7-7B7A391FC72B}"/>
              </a:ext>
            </a:extLst>
          </p:cNvPr>
          <p:cNvSpPr/>
          <p:nvPr/>
        </p:nvSpPr>
        <p:spPr>
          <a:xfrm>
            <a:off x="8441325" y="1820472"/>
            <a:ext cx="1097280"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r>
              <a:rPr lang="en-GB" sz="900"/>
              <a:t>MS diagnosis established, consulting seniors if necessary </a:t>
            </a:r>
          </a:p>
        </p:txBody>
      </p:sp>
      <p:grpSp>
        <p:nvGrpSpPr>
          <p:cNvPr id="78" name="Group 77">
            <a:extLst>
              <a:ext uri="{FF2B5EF4-FFF2-40B4-BE49-F238E27FC236}">
                <a16:creationId xmlns:a16="http://schemas.microsoft.com/office/drawing/2014/main" id="{6A738D9D-7226-8AD7-ED65-DD2C95C81503}"/>
              </a:ext>
            </a:extLst>
          </p:cNvPr>
          <p:cNvGrpSpPr/>
          <p:nvPr/>
        </p:nvGrpSpPr>
        <p:grpSpPr>
          <a:xfrm>
            <a:off x="9648145" y="1820472"/>
            <a:ext cx="1188720" cy="731520"/>
            <a:chOff x="7323621" y="3112453"/>
            <a:chExt cx="1188720" cy="731520"/>
          </a:xfrm>
        </p:grpSpPr>
        <p:sp>
          <p:nvSpPr>
            <p:cNvPr id="79" name="Rounded Rectangle 89">
              <a:extLst>
                <a:ext uri="{FF2B5EF4-FFF2-40B4-BE49-F238E27FC236}">
                  <a16:creationId xmlns:a16="http://schemas.microsoft.com/office/drawing/2014/main" id="{2049A9CC-2051-5DF2-CAE9-E5AD8D10D122}"/>
                </a:ext>
              </a:extLst>
            </p:cNvPr>
            <p:cNvSpPr/>
            <p:nvPr/>
          </p:nvSpPr>
          <p:spPr>
            <a:xfrm>
              <a:off x="7323621" y="3112453"/>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Requests </a:t>
              </a:r>
              <a:r>
                <a:rPr lang="en-GB" sz="1000" kern="0">
                  <a:solidFill>
                    <a:prstClr val="black"/>
                  </a:solidFill>
                  <a:latin typeface="Calibri"/>
                </a:rPr>
                <a:t>the health secretary to schedule appointment, or calls the pt</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80" name="Picture 79">
              <a:extLst>
                <a:ext uri="{FF2B5EF4-FFF2-40B4-BE49-F238E27FC236}">
                  <a16:creationId xmlns:a16="http://schemas.microsoft.com/office/drawing/2014/main" id="{1FC4A2A7-E5CE-5042-AC5A-72969F512C5F}"/>
                </a:ext>
              </a:extLst>
            </p:cNvPr>
            <p:cNvPicPr>
              <a:picLocks noChangeAspect="1"/>
            </p:cNvPicPr>
            <p:nvPr/>
          </p:nvPicPr>
          <p:blipFill>
            <a:blip r:embed="rId6"/>
            <a:stretch>
              <a:fillRect/>
            </a:stretch>
          </p:blipFill>
          <p:spPr>
            <a:xfrm>
              <a:off x="7396457" y="3231885"/>
              <a:ext cx="215504" cy="220515"/>
            </a:xfrm>
            <a:prstGeom prst="rect">
              <a:avLst/>
            </a:prstGeom>
          </p:spPr>
        </p:pic>
      </p:grpSp>
      <p:cxnSp>
        <p:nvCxnSpPr>
          <p:cNvPr id="92" name="Straight Arrow Connector 91">
            <a:extLst>
              <a:ext uri="{FF2B5EF4-FFF2-40B4-BE49-F238E27FC236}">
                <a16:creationId xmlns:a16="http://schemas.microsoft.com/office/drawing/2014/main" id="{504D9A76-214B-38FA-5ED6-9128F5493D64}"/>
              </a:ext>
            </a:extLst>
          </p:cNvPr>
          <p:cNvCxnSpPr>
            <a:cxnSpLocks/>
            <a:stCxn id="79" idx="2"/>
            <a:endCxn id="7" idx="0"/>
          </p:cNvCxnSpPr>
          <p:nvPr/>
        </p:nvCxnSpPr>
        <p:spPr>
          <a:xfrm>
            <a:off x="10242505" y="2551992"/>
            <a:ext cx="0" cy="361540"/>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95" name="AutoShape 63">
            <a:extLst>
              <a:ext uri="{FF2B5EF4-FFF2-40B4-BE49-F238E27FC236}">
                <a16:creationId xmlns:a16="http://schemas.microsoft.com/office/drawing/2014/main" id="{391F3D5F-D4C9-8CAD-8DF2-3423F95A6AF9}"/>
              </a:ext>
            </a:extLst>
          </p:cNvPr>
          <p:cNvSpPr>
            <a:spLocks noChangeArrowheads="1"/>
          </p:cNvSpPr>
          <p:nvPr/>
        </p:nvSpPr>
        <p:spPr bwMode="auto">
          <a:xfrm>
            <a:off x="186803" y="277452"/>
            <a:ext cx="4676861" cy="27432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2: Diagnosis –visit for investigations </a:t>
            </a:r>
          </a:p>
        </p:txBody>
      </p:sp>
      <p:pic>
        <p:nvPicPr>
          <p:cNvPr id="96" name="Picture 95">
            <a:extLst>
              <a:ext uri="{FF2B5EF4-FFF2-40B4-BE49-F238E27FC236}">
                <a16:creationId xmlns:a16="http://schemas.microsoft.com/office/drawing/2014/main" id="{6D0B717E-0751-78A4-3FDF-AA84051DE11C}"/>
              </a:ext>
            </a:extLst>
          </p:cNvPr>
          <p:cNvPicPr>
            <a:picLocks noChangeAspect="1"/>
          </p:cNvPicPr>
          <p:nvPr/>
        </p:nvPicPr>
        <p:blipFill>
          <a:blip r:embed="rId3"/>
          <a:stretch>
            <a:fillRect/>
          </a:stretch>
        </p:blipFill>
        <p:spPr>
          <a:xfrm>
            <a:off x="186803" y="3870982"/>
            <a:ext cx="11978640" cy="950663"/>
          </a:xfrm>
          <a:prstGeom prst="rect">
            <a:avLst/>
          </a:prstGeom>
        </p:spPr>
      </p:pic>
      <p:grpSp>
        <p:nvGrpSpPr>
          <p:cNvPr id="97" name="Group 96">
            <a:extLst>
              <a:ext uri="{FF2B5EF4-FFF2-40B4-BE49-F238E27FC236}">
                <a16:creationId xmlns:a16="http://schemas.microsoft.com/office/drawing/2014/main" id="{9EA3E279-5381-76DB-7F9C-918358268811}"/>
              </a:ext>
            </a:extLst>
          </p:cNvPr>
          <p:cNvGrpSpPr/>
          <p:nvPr/>
        </p:nvGrpSpPr>
        <p:grpSpPr>
          <a:xfrm>
            <a:off x="1407560" y="3979117"/>
            <a:ext cx="1220115" cy="731520"/>
            <a:chOff x="1403531" y="1873640"/>
            <a:chExt cx="1220115" cy="731520"/>
          </a:xfrm>
        </p:grpSpPr>
        <p:sp>
          <p:nvSpPr>
            <p:cNvPr id="98" name="Rounded Rectangle 89">
              <a:extLst>
                <a:ext uri="{FF2B5EF4-FFF2-40B4-BE49-F238E27FC236}">
                  <a16:creationId xmlns:a16="http://schemas.microsoft.com/office/drawing/2014/main" id="{6676245E-C23B-3D0B-D037-C15EC58A9BF3}"/>
                </a:ext>
              </a:extLst>
            </p:cNvPr>
            <p:cNvSpPr/>
            <p:nvPr/>
          </p:nvSpPr>
          <p:spPr>
            <a:xfrm>
              <a:off x="1434926" y="1873640"/>
              <a:ext cx="1188720" cy="731520"/>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LP procedure done, sample ready to be sent to the medical lab</a:t>
              </a:r>
            </a:p>
          </p:txBody>
        </p:sp>
        <p:pic>
          <p:nvPicPr>
            <p:cNvPr id="99" name="Picture 98">
              <a:extLst>
                <a:ext uri="{FF2B5EF4-FFF2-40B4-BE49-F238E27FC236}">
                  <a16:creationId xmlns:a16="http://schemas.microsoft.com/office/drawing/2014/main" id="{319C69ED-91DA-0AF3-8FF8-D3BB9149B3E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03531" y="1997779"/>
              <a:ext cx="375027" cy="417194"/>
            </a:xfrm>
            <a:prstGeom prst="rect">
              <a:avLst/>
            </a:prstGeom>
          </p:spPr>
        </p:pic>
      </p:grpSp>
      <p:grpSp>
        <p:nvGrpSpPr>
          <p:cNvPr id="100" name="Group 99">
            <a:extLst>
              <a:ext uri="{FF2B5EF4-FFF2-40B4-BE49-F238E27FC236}">
                <a16:creationId xmlns:a16="http://schemas.microsoft.com/office/drawing/2014/main" id="{2134B8D6-4629-D253-30FE-4505A976BAD7}"/>
              </a:ext>
            </a:extLst>
          </p:cNvPr>
          <p:cNvGrpSpPr/>
          <p:nvPr/>
        </p:nvGrpSpPr>
        <p:grpSpPr>
          <a:xfrm>
            <a:off x="3516859" y="3979117"/>
            <a:ext cx="1188720" cy="731520"/>
            <a:chOff x="1403531" y="779281"/>
            <a:chExt cx="1188720" cy="731520"/>
          </a:xfrm>
        </p:grpSpPr>
        <p:sp>
          <p:nvSpPr>
            <p:cNvPr id="101" name="Rounded Rectangle 89">
              <a:extLst>
                <a:ext uri="{FF2B5EF4-FFF2-40B4-BE49-F238E27FC236}">
                  <a16:creationId xmlns:a16="http://schemas.microsoft.com/office/drawing/2014/main" id="{E3CD1780-E441-0E97-2C93-A29CE4F6E656}"/>
                </a:ext>
              </a:extLst>
            </p:cNvPr>
            <p:cNvSpPr/>
            <p:nvPr/>
          </p:nvSpPr>
          <p:spPr>
            <a:xfrm>
              <a:off x="1403531" y="779281"/>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 Spinal fluid is sent for analysis at the medical laboratory</a:t>
              </a:r>
            </a:p>
          </p:txBody>
        </p:sp>
        <p:pic>
          <p:nvPicPr>
            <p:cNvPr id="102" name="Picture 101">
              <a:extLst>
                <a:ext uri="{FF2B5EF4-FFF2-40B4-BE49-F238E27FC236}">
                  <a16:creationId xmlns:a16="http://schemas.microsoft.com/office/drawing/2014/main" id="{A0EE9D6D-1639-FE5E-D9A4-B02B69F5124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34926" y="837260"/>
              <a:ext cx="374229" cy="467314"/>
            </a:xfrm>
            <a:prstGeom prst="rect">
              <a:avLst/>
            </a:prstGeom>
          </p:spPr>
        </p:pic>
      </p:grpSp>
      <p:cxnSp>
        <p:nvCxnSpPr>
          <p:cNvPr id="159" name="Straight Arrow Connector 158">
            <a:extLst>
              <a:ext uri="{FF2B5EF4-FFF2-40B4-BE49-F238E27FC236}">
                <a16:creationId xmlns:a16="http://schemas.microsoft.com/office/drawing/2014/main" id="{736543AD-4774-A69E-C97D-7B9EBAEA4EA6}"/>
              </a:ext>
            </a:extLst>
          </p:cNvPr>
          <p:cNvCxnSpPr>
            <a:cxnSpLocks/>
            <a:stCxn id="43" idx="0"/>
            <a:endCxn id="110" idx="2"/>
          </p:cNvCxnSpPr>
          <p:nvPr/>
        </p:nvCxnSpPr>
        <p:spPr>
          <a:xfrm flipV="1">
            <a:off x="7766763" y="2551992"/>
            <a:ext cx="0" cy="2467188"/>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67" name="Straight Arrow Connector 66">
            <a:extLst>
              <a:ext uri="{FF2B5EF4-FFF2-40B4-BE49-F238E27FC236}">
                <a16:creationId xmlns:a16="http://schemas.microsoft.com/office/drawing/2014/main" id="{B7C2325C-A317-D321-94D4-31D41394B661}"/>
              </a:ext>
            </a:extLst>
          </p:cNvPr>
          <p:cNvCxnSpPr>
            <a:cxnSpLocks/>
            <a:stCxn id="55" idx="0"/>
            <a:endCxn id="58" idx="2"/>
          </p:cNvCxnSpPr>
          <p:nvPr/>
        </p:nvCxnSpPr>
        <p:spPr>
          <a:xfrm flipV="1">
            <a:off x="5837271" y="2551992"/>
            <a:ext cx="0" cy="3453074"/>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237" name="Straight Arrow Connector 236">
            <a:extLst>
              <a:ext uri="{FF2B5EF4-FFF2-40B4-BE49-F238E27FC236}">
                <a16:creationId xmlns:a16="http://schemas.microsoft.com/office/drawing/2014/main" id="{9C4D4430-F080-B046-F4D1-01FF8DE63465}"/>
              </a:ext>
            </a:extLst>
          </p:cNvPr>
          <p:cNvCxnSpPr>
            <a:cxnSpLocks/>
            <a:stCxn id="223" idx="2"/>
            <a:endCxn id="229" idx="0"/>
          </p:cNvCxnSpPr>
          <p:nvPr/>
        </p:nvCxnSpPr>
        <p:spPr>
          <a:xfrm>
            <a:off x="3321961" y="1466099"/>
            <a:ext cx="0" cy="3541376"/>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234" name="Straight Arrow Connector 233">
            <a:extLst>
              <a:ext uri="{FF2B5EF4-FFF2-40B4-BE49-F238E27FC236}">
                <a16:creationId xmlns:a16="http://schemas.microsoft.com/office/drawing/2014/main" id="{0BD60156-5873-1F6B-1C96-AA25DC762A7E}"/>
              </a:ext>
            </a:extLst>
          </p:cNvPr>
          <p:cNvCxnSpPr>
            <a:cxnSpLocks/>
            <a:stCxn id="220" idx="2"/>
            <a:endCxn id="232" idx="0"/>
          </p:cNvCxnSpPr>
          <p:nvPr/>
        </p:nvCxnSpPr>
        <p:spPr>
          <a:xfrm>
            <a:off x="2033315" y="1466099"/>
            <a:ext cx="0" cy="2534252"/>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187" name="Rectangle 76">
            <a:extLst>
              <a:ext uri="{FF2B5EF4-FFF2-40B4-BE49-F238E27FC236}">
                <a16:creationId xmlns:a16="http://schemas.microsoft.com/office/drawing/2014/main" id="{34420759-77B2-A337-B296-52AA571BA87C}"/>
              </a:ext>
            </a:extLst>
          </p:cNvPr>
          <p:cNvSpPr/>
          <p:nvPr/>
        </p:nvSpPr>
        <p:spPr>
          <a:xfrm flipH="1">
            <a:off x="4863665" y="656739"/>
            <a:ext cx="281410" cy="6253435"/>
          </a:xfrm>
          <a:prstGeom prst="rect">
            <a:avLst/>
          </a:prstGeom>
          <a:pattFill prst="wdUpDiag">
            <a:fgClr>
              <a:srgbClr val="8064A2">
                <a:lumMod val="40000"/>
                <a:lumOff val="60000"/>
              </a:srgbClr>
            </a:fgClr>
            <a:bgClr>
              <a:sysClr val="window" lastClr="FFFFFF"/>
            </a:bgClr>
          </a:pattFill>
          <a:ln w="12700" cap="flat" cmpd="sng" algn="ctr">
            <a:solidFill>
              <a:srgbClr val="8064A2">
                <a:lumMod val="40000"/>
                <a:lumOff val="60000"/>
              </a:srgbClr>
            </a:solidFill>
            <a:prstDash val="solid"/>
          </a:ln>
          <a:effectLst/>
        </p:spPr>
        <p:txBody>
          <a:bodyPr vert="wordArtVert"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a:ln>
                  <a:noFill/>
                </a:ln>
                <a:effectLst/>
                <a:uLnTx/>
                <a:uFillTx/>
                <a:ea typeface="+mn-ea"/>
                <a:cs typeface="+mn-cs"/>
              </a:rPr>
              <a:t>WAITING TIME</a:t>
            </a:r>
          </a:p>
        </p:txBody>
      </p:sp>
      <p:cxnSp>
        <p:nvCxnSpPr>
          <p:cNvPr id="70" name="Straight Arrow Connector 69">
            <a:extLst>
              <a:ext uri="{FF2B5EF4-FFF2-40B4-BE49-F238E27FC236}">
                <a16:creationId xmlns:a16="http://schemas.microsoft.com/office/drawing/2014/main" id="{5479B33B-4051-371A-F058-23ABB0CBA7DA}"/>
              </a:ext>
            </a:extLst>
          </p:cNvPr>
          <p:cNvCxnSpPr>
            <a:cxnSpLocks/>
            <a:stCxn id="101" idx="2"/>
            <a:endCxn id="66" idx="0"/>
          </p:cNvCxnSpPr>
          <p:nvPr/>
        </p:nvCxnSpPr>
        <p:spPr>
          <a:xfrm>
            <a:off x="4111219" y="4710637"/>
            <a:ext cx="15698" cy="1326200"/>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4" name="TextBox 157">
            <a:extLst>
              <a:ext uri="{FF2B5EF4-FFF2-40B4-BE49-F238E27FC236}">
                <a16:creationId xmlns:a16="http://schemas.microsoft.com/office/drawing/2014/main" id="{CB1D91E9-C612-D1A3-84DF-7D5BEA603A1D}"/>
              </a:ext>
            </a:extLst>
          </p:cNvPr>
          <p:cNvSpPr txBox="1">
            <a:spLocks noChangeArrowheads="1"/>
          </p:cNvSpPr>
          <p:nvPr/>
        </p:nvSpPr>
        <p:spPr bwMode="auto">
          <a:xfrm>
            <a:off x="121769" y="4562791"/>
            <a:ext cx="14132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Neurology polyclinic</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pic>
        <p:nvPicPr>
          <p:cNvPr id="5" name="Picture 4">
            <a:extLst>
              <a:ext uri="{FF2B5EF4-FFF2-40B4-BE49-F238E27FC236}">
                <a16:creationId xmlns:a16="http://schemas.microsoft.com/office/drawing/2014/main" id="{D90FD94C-6F48-7973-B79B-80A6347216D4}"/>
              </a:ext>
            </a:extLst>
          </p:cNvPr>
          <p:cNvPicPr>
            <a:picLocks noChangeAspect="1"/>
          </p:cNvPicPr>
          <p:nvPr/>
        </p:nvPicPr>
        <p:blipFill>
          <a:blip r:embed="rId12"/>
          <a:stretch>
            <a:fillRect/>
          </a:stretch>
        </p:blipFill>
        <p:spPr>
          <a:xfrm>
            <a:off x="224027" y="4008255"/>
            <a:ext cx="640080" cy="503311"/>
          </a:xfrm>
          <a:prstGeom prst="rect">
            <a:avLst/>
          </a:prstGeom>
        </p:spPr>
      </p:pic>
    </p:spTree>
    <p:extLst>
      <p:ext uri="{BB962C8B-B14F-4D97-AF65-F5344CB8AC3E}">
        <p14:creationId xmlns:p14="http://schemas.microsoft.com/office/powerpoint/2010/main" val="2922348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5B47A1-D7F4-58F1-963B-6BD86AF41F2C}"/>
              </a:ext>
            </a:extLst>
          </p:cNvPr>
          <p:cNvSpPr>
            <a:spLocks noGrp="1"/>
          </p:cNvSpPr>
          <p:nvPr>
            <p:ph type="sldNum" sz="quarter" idx="12"/>
          </p:nvPr>
        </p:nvSpPr>
        <p:spPr/>
        <p:txBody>
          <a:bodyPr/>
          <a:lstStyle/>
          <a:p>
            <a:fld id="{5751DFAA-887F-4071-8EAD-E8CA316FCF06}" type="slidenum">
              <a:rPr lang="en-GB" smtClean="0"/>
              <a:t>13</a:t>
            </a:fld>
            <a:endParaRPr lang="en-GB"/>
          </a:p>
        </p:txBody>
      </p:sp>
      <p:pic>
        <p:nvPicPr>
          <p:cNvPr id="13" name="Picture 12">
            <a:extLst>
              <a:ext uri="{FF2B5EF4-FFF2-40B4-BE49-F238E27FC236}">
                <a16:creationId xmlns:a16="http://schemas.microsoft.com/office/drawing/2014/main" id="{0B39020A-81DC-63E8-DC0D-F7237C2A44A2}"/>
              </a:ext>
            </a:extLst>
          </p:cNvPr>
          <p:cNvPicPr>
            <a:picLocks noChangeAspect="1"/>
          </p:cNvPicPr>
          <p:nvPr/>
        </p:nvPicPr>
        <p:blipFill>
          <a:blip r:embed="rId3"/>
          <a:stretch>
            <a:fillRect/>
          </a:stretch>
        </p:blipFill>
        <p:spPr>
          <a:xfrm>
            <a:off x="195995" y="616044"/>
            <a:ext cx="11978640" cy="993859"/>
          </a:xfrm>
          <a:prstGeom prst="rect">
            <a:avLst/>
          </a:prstGeom>
        </p:spPr>
      </p:pic>
      <p:pic>
        <p:nvPicPr>
          <p:cNvPr id="15" name="Picture 14">
            <a:extLst>
              <a:ext uri="{FF2B5EF4-FFF2-40B4-BE49-F238E27FC236}">
                <a16:creationId xmlns:a16="http://schemas.microsoft.com/office/drawing/2014/main" id="{518E9058-614D-98EF-9C50-3B782A8618FE}"/>
              </a:ext>
            </a:extLst>
          </p:cNvPr>
          <p:cNvPicPr>
            <a:picLocks noChangeAspect="1"/>
          </p:cNvPicPr>
          <p:nvPr/>
        </p:nvPicPr>
        <p:blipFill>
          <a:blip r:embed="rId3"/>
          <a:stretch>
            <a:fillRect/>
          </a:stretch>
        </p:blipFill>
        <p:spPr>
          <a:xfrm>
            <a:off x="160196" y="1684903"/>
            <a:ext cx="11978640" cy="1002658"/>
          </a:xfrm>
          <a:prstGeom prst="rect">
            <a:avLst/>
          </a:prstGeom>
        </p:spPr>
      </p:pic>
      <p:pic>
        <p:nvPicPr>
          <p:cNvPr id="19" name="Picture 18">
            <a:extLst>
              <a:ext uri="{FF2B5EF4-FFF2-40B4-BE49-F238E27FC236}">
                <a16:creationId xmlns:a16="http://schemas.microsoft.com/office/drawing/2014/main" id="{AE07F76E-619B-3439-4884-E4DCD7A33C90}"/>
              </a:ext>
            </a:extLst>
          </p:cNvPr>
          <p:cNvPicPr>
            <a:picLocks noChangeAspect="1"/>
          </p:cNvPicPr>
          <p:nvPr/>
        </p:nvPicPr>
        <p:blipFill>
          <a:blip r:embed="rId3"/>
          <a:stretch>
            <a:fillRect/>
          </a:stretch>
        </p:blipFill>
        <p:spPr>
          <a:xfrm>
            <a:off x="160196" y="2775127"/>
            <a:ext cx="11978640" cy="1008330"/>
          </a:xfrm>
          <a:prstGeom prst="rect">
            <a:avLst/>
          </a:prstGeom>
        </p:spPr>
      </p:pic>
      <p:pic>
        <p:nvPicPr>
          <p:cNvPr id="20" name="Picture 19">
            <a:extLst>
              <a:ext uri="{FF2B5EF4-FFF2-40B4-BE49-F238E27FC236}">
                <a16:creationId xmlns:a16="http://schemas.microsoft.com/office/drawing/2014/main" id="{17AA526C-263E-1608-D33E-FDB3A59A8F29}"/>
              </a:ext>
            </a:extLst>
          </p:cNvPr>
          <p:cNvPicPr>
            <a:picLocks noChangeAspect="1"/>
          </p:cNvPicPr>
          <p:nvPr/>
        </p:nvPicPr>
        <p:blipFill>
          <a:blip r:embed="rId3"/>
          <a:stretch>
            <a:fillRect/>
          </a:stretch>
        </p:blipFill>
        <p:spPr>
          <a:xfrm>
            <a:off x="154286" y="3870982"/>
            <a:ext cx="11978640" cy="950663"/>
          </a:xfrm>
          <a:prstGeom prst="rect">
            <a:avLst/>
          </a:prstGeom>
        </p:spPr>
      </p:pic>
      <p:sp>
        <p:nvSpPr>
          <p:cNvPr id="22" name="TextBox 157">
            <a:extLst>
              <a:ext uri="{FF2B5EF4-FFF2-40B4-BE49-F238E27FC236}">
                <a16:creationId xmlns:a16="http://schemas.microsoft.com/office/drawing/2014/main" id="{78FB45F6-461F-6A75-C20D-EC8C1FB83294}"/>
              </a:ext>
            </a:extLst>
          </p:cNvPr>
          <p:cNvSpPr txBox="1">
            <a:spLocks noChangeArrowheads="1"/>
          </p:cNvSpPr>
          <p:nvPr/>
        </p:nvSpPr>
        <p:spPr bwMode="auto">
          <a:xfrm>
            <a:off x="298713" y="1392813"/>
            <a:ext cx="6583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Patient</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5" name="TextBox 157">
            <a:extLst>
              <a:ext uri="{FF2B5EF4-FFF2-40B4-BE49-F238E27FC236}">
                <a16:creationId xmlns:a16="http://schemas.microsoft.com/office/drawing/2014/main" id="{C423A876-AC8C-9344-72A6-5A3758B7237A}"/>
              </a:ext>
            </a:extLst>
          </p:cNvPr>
          <p:cNvSpPr txBox="1">
            <a:spLocks noChangeArrowheads="1"/>
          </p:cNvSpPr>
          <p:nvPr/>
        </p:nvSpPr>
        <p:spPr bwMode="auto">
          <a:xfrm>
            <a:off x="217645" y="2412475"/>
            <a:ext cx="10434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Neurologist/ MS specialist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8" name="TextBox 157">
            <a:extLst>
              <a:ext uri="{FF2B5EF4-FFF2-40B4-BE49-F238E27FC236}">
                <a16:creationId xmlns:a16="http://schemas.microsoft.com/office/drawing/2014/main" id="{927D6C46-1F7A-89B7-8DA7-9A6A90D0F6C6}"/>
              </a:ext>
            </a:extLst>
          </p:cNvPr>
          <p:cNvSpPr txBox="1">
            <a:spLocks noChangeArrowheads="1"/>
          </p:cNvSpPr>
          <p:nvPr/>
        </p:nvSpPr>
        <p:spPr bwMode="auto">
          <a:xfrm>
            <a:off x="197792" y="4601066"/>
            <a:ext cx="1779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Neurology polyclinic</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pic>
        <p:nvPicPr>
          <p:cNvPr id="113" name="Picture 112">
            <a:extLst>
              <a:ext uri="{FF2B5EF4-FFF2-40B4-BE49-F238E27FC236}">
                <a16:creationId xmlns:a16="http://schemas.microsoft.com/office/drawing/2014/main" id="{FED957AC-C2B5-3A62-51D4-B4B681494566}"/>
              </a:ext>
            </a:extLst>
          </p:cNvPr>
          <p:cNvPicPr>
            <a:picLocks noChangeAspect="1"/>
          </p:cNvPicPr>
          <p:nvPr/>
        </p:nvPicPr>
        <p:blipFill>
          <a:blip r:embed="rId3"/>
          <a:stretch>
            <a:fillRect/>
          </a:stretch>
        </p:blipFill>
        <p:spPr>
          <a:xfrm>
            <a:off x="160196" y="5948237"/>
            <a:ext cx="11978640" cy="908720"/>
          </a:xfrm>
          <a:prstGeom prst="rect">
            <a:avLst/>
          </a:prstGeom>
        </p:spPr>
      </p:pic>
      <p:pic>
        <p:nvPicPr>
          <p:cNvPr id="191" name="Picture 190">
            <a:extLst>
              <a:ext uri="{FF2B5EF4-FFF2-40B4-BE49-F238E27FC236}">
                <a16:creationId xmlns:a16="http://schemas.microsoft.com/office/drawing/2014/main" id="{CB5D5FE0-4505-7510-0A2B-38DFFA487D32}"/>
              </a:ext>
            </a:extLst>
          </p:cNvPr>
          <p:cNvPicPr>
            <a:picLocks noChangeAspect="1"/>
          </p:cNvPicPr>
          <p:nvPr/>
        </p:nvPicPr>
        <p:blipFill>
          <a:blip r:embed="rId3"/>
          <a:stretch>
            <a:fillRect/>
          </a:stretch>
        </p:blipFill>
        <p:spPr>
          <a:xfrm>
            <a:off x="154288" y="4909609"/>
            <a:ext cx="11978640" cy="950663"/>
          </a:xfrm>
          <a:prstGeom prst="rect">
            <a:avLst/>
          </a:prstGeom>
        </p:spPr>
      </p:pic>
      <p:pic>
        <p:nvPicPr>
          <p:cNvPr id="192" name="Picture 191">
            <a:extLst>
              <a:ext uri="{FF2B5EF4-FFF2-40B4-BE49-F238E27FC236}">
                <a16:creationId xmlns:a16="http://schemas.microsoft.com/office/drawing/2014/main" id="{D1EAAE64-5D4B-453B-A614-47292E40A9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80" t="16790" r="19966" b="13000"/>
          <a:stretch/>
        </p:blipFill>
        <p:spPr>
          <a:xfrm>
            <a:off x="326038" y="2997503"/>
            <a:ext cx="548640" cy="563579"/>
          </a:xfrm>
          <a:prstGeom prst="rect">
            <a:avLst/>
          </a:prstGeom>
        </p:spPr>
      </p:pic>
      <p:pic>
        <p:nvPicPr>
          <p:cNvPr id="193" name="Picture 192">
            <a:extLst>
              <a:ext uri="{FF2B5EF4-FFF2-40B4-BE49-F238E27FC236}">
                <a16:creationId xmlns:a16="http://schemas.microsoft.com/office/drawing/2014/main" id="{D89C43CA-B4A3-4E5E-A41E-1BCB47376A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548" y="1812780"/>
            <a:ext cx="548640" cy="594501"/>
          </a:xfrm>
          <a:prstGeom prst="rect">
            <a:avLst/>
          </a:prstGeom>
        </p:spPr>
      </p:pic>
      <p:sp>
        <p:nvSpPr>
          <p:cNvPr id="194" name="TextBox 157">
            <a:extLst>
              <a:ext uri="{FF2B5EF4-FFF2-40B4-BE49-F238E27FC236}">
                <a16:creationId xmlns:a16="http://schemas.microsoft.com/office/drawing/2014/main" id="{F4980263-BCEF-5E91-C10A-CE319F0ADFFF}"/>
              </a:ext>
            </a:extLst>
          </p:cNvPr>
          <p:cNvSpPr txBox="1">
            <a:spLocks noChangeArrowheads="1"/>
          </p:cNvSpPr>
          <p:nvPr/>
        </p:nvSpPr>
        <p:spPr bwMode="auto">
          <a:xfrm>
            <a:off x="150295" y="5569276"/>
            <a:ext cx="15783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Radiology department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 name="TextBox 157">
            <a:extLst>
              <a:ext uri="{FF2B5EF4-FFF2-40B4-BE49-F238E27FC236}">
                <a16:creationId xmlns:a16="http://schemas.microsoft.com/office/drawing/2014/main" id="{5E4D9E0B-C76D-D4F7-1A29-BF85F1324BA0}"/>
              </a:ext>
            </a:extLst>
          </p:cNvPr>
          <p:cNvSpPr txBox="1">
            <a:spLocks noChangeArrowheads="1"/>
          </p:cNvSpPr>
          <p:nvPr/>
        </p:nvSpPr>
        <p:spPr bwMode="auto">
          <a:xfrm>
            <a:off x="186804" y="3560806"/>
            <a:ext cx="1121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Health secretary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pic>
        <p:nvPicPr>
          <p:cNvPr id="9" name="Picture 8">
            <a:extLst>
              <a:ext uri="{FF2B5EF4-FFF2-40B4-BE49-F238E27FC236}">
                <a16:creationId xmlns:a16="http://schemas.microsoft.com/office/drawing/2014/main" id="{5BE5998F-1FC0-3E6F-47FA-C1A3F3B3AC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694" y="4027786"/>
            <a:ext cx="712584" cy="562566"/>
          </a:xfrm>
          <a:prstGeom prst="rect">
            <a:avLst/>
          </a:prstGeom>
        </p:spPr>
      </p:pic>
      <p:pic>
        <p:nvPicPr>
          <p:cNvPr id="12" name="Picture 11">
            <a:extLst>
              <a:ext uri="{FF2B5EF4-FFF2-40B4-BE49-F238E27FC236}">
                <a16:creationId xmlns:a16="http://schemas.microsoft.com/office/drawing/2014/main" id="{3943BEAC-8BFF-CE79-C208-0A19FC96C4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696" y="4930752"/>
            <a:ext cx="640080" cy="621695"/>
          </a:xfrm>
          <a:prstGeom prst="rect">
            <a:avLst/>
          </a:prstGeom>
        </p:spPr>
      </p:pic>
      <p:cxnSp>
        <p:nvCxnSpPr>
          <p:cNvPr id="47" name="Straight Arrow Connector 46">
            <a:extLst>
              <a:ext uri="{FF2B5EF4-FFF2-40B4-BE49-F238E27FC236}">
                <a16:creationId xmlns:a16="http://schemas.microsoft.com/office/drawing/2014/main" id="{7E2AA71F-4706-4A58-D73D-D3D4799EEED8}"/>
              </a:ext>
            </a:extLst>
          </p:cNvPr>
          <p:cNvCxnSpPr>
            <a:cxnSpLocks/>
            <a:stCxn id="117" idx="0"/>
          </p:cNvCxnSpPr>
          <p:nvPr/>
        </p:nvCxnSpPr>
        <p:spPr>
          <a:xfrm flipV="1">
            <a:off x="2044121" y="1589366"/>
            <a:ext cx="0" cy="1324166"/>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53" name="Group 52">
            <a:extLst>
              <a:ext uri="{FF2B5EF4-FFF2-40B4-BE49-F238E27FC236}">
                <a16:creationId xmlns:a16="http://schemas.microsoft.com/office/drawing/2014/main" id="{23C77617-45EF-1A9E-A20F-7888725F1B18}"/>
              </a:ext>
            </a:extLst>
          </p:cNvPr>
          <p:cNvGrpSpPr/>
          <p:nvPr/>
        </p:nvGrpSpPr>
        <p:grpSpPr>
          <a:xfrm>
            <a:off x="1449761" y="2913532"/>
            <a:ext cx="1188720" cy="731520"/>
            <a:chOff x="7323621" y="3112453"/>
            <a:chExt cx="1188720" cy="731520"/>
          </a:xfrm>
        </p:grpSpPr>
        <p:sp>
          <p:nvSpPr>
            <p:cNvPr id="117" name="Rounded Rectangle 89">
              <a:extLst>
                <a:ext uri="{FF2B5EF4-FFF2-40B4-BE49-F238E27FC236}">
                  <a16:creationId xmlns:a16="http://schemas.microsoft.com/office/drawing/2014/main" id="{98FD9E96-D6A4-0E25-50BD-0F57BD2F8B8F}"/>
                </a:ext>
              </a:extLst>
            </p:cNvPr>
            <p:cNvSpPr/>
            <p:nvPr/>
          </p:nvSpPr>
          <p:spPr>
            <a:xfrm>
              <a:off x="7323621" y="3112453"/>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an appointment notification &amp; information for 2</a:t>
              </a:r>
              <a:r>
                <a:rPr lang="en-GB" sz="1000" kern="0" baseline="30000">
                  <a:solidFill>
                    <a:prstClr val="black"/>
                  </a:solidFill>
                  <a:latin typeface="Calibri"/>
                </a:rPr>
                <a:t>nd</a:t>
              </a:r>
              <a:r>
                <a:rPr lang="en-GB" sz="1000" kern="0">
                  <a:solidFill>
                    <a:prstClr val="black"/>
                  </a:solidFill>
                  <a:latin typeface="Calibri"/>
                </a:rPr>
                <a:t> visit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20" name="Picture 119">
              <a:extLst>
                <a:ext uri="{FF2B5EF4-FFF2-40B4-BE49-F238E27FC236}">
                  <a16:creationId xmlns:a16="http://schemas.microsoft.com/office/drawing/2014/main" id="{0B63060B-7512-F15C-D171-E5D73C51ADF7}"/>
                </a:ext>
              </a:extLst>
            </p:cNvPr>
            <p:cNvPicPr>
              <a:picLocks noChangeAspect="1"/>
            </p:cNvPicPr>
            <p:nvPr/>
          </p:nvPicPr>
          <p:blipFill>
            <a:blip r:embed="rId8"/>
            <a:stretch>
              <a:fillRect/>
            </a:stretch>
          </p:blipFill>
          <p:spPr>
            <a:xfrm>
              <a:off x="7396457" y="3231885"/>
              <a:ext cx="215504" cy="220515"/>
            </a:xfrm>
            <a:prstGeom prst="rect">
              <a:avLst/>
            </a:prstGeom>
          </p:spPr>
        </p:pic>
      </p:grpSp>
      <p:sp>
        <p:nvSpPr>
          <p:cNvPr id="158" name="AutoShape 63">
            <a:extLst>
              <a:ext uri="{FF2B5EF4-FFF2-40B4-BE49-F238E27FC236}">
                <a16:creationId xmlns:a16="http://schemas.microsoft.com/office/drawing/2014/main" id="{4D857138-FDD8-C9F6-1D94-BA1BB37C0AB9}"/>
              </a:ext>
            </a:extLst>
          </p:cNvPr>
          <p:cNvSpPr>
            <a:spLocks noChangeArrowheads="1"/>
          </p:cNvSpPr>
          <p:nvPr/>
        </p:nvSpPr>
        <p:spPr bwMode="auto">
          <a:xfrm>
            <a:off x="2935270" y="282895"/>
            <a:ext cx="8412480" cy="27432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2: Diagnosis –2</a:t>
            </a:r>
            <a:r>
              <a:rPr lang="en-GB" sz="1200" kern="0" spc="100" baseline="30000">
                <a:cs typeface="Arial" charset="0"/>
              </a:rPr>
              <a:t>nd</a:t>
            </a:r>
            <a:r>
              <a:rPr lang="en-GB" sz="1200" kern="0" spc="100">
                <a:cs typeface="Arial" charset="0"/>
              </a:rPr>
              <a:t> consultation and TREATMENT PLAN </a:t>
            </a:r>
          </a:p>
        </p:txBody>
      </p:sp>
      <p:sp>
        <p:nvSpPr>
          <p:cNvPr id="160" name="AutoShape 63">
            <a:extLst>
              <a:ext uri="{FF2B5EF4-FFF2-40B4-BE49-F238E27FC236}">
                <a16:creationId xmlns:a16="http://schemas.microsoft.com/office/drawing/2014/main" id="{95CDA65E-6C79-7C74-8FF3-4DA41741A1DF}"/>
              </a:ext>
            </a:extLst>
          </p:cNvPr>
          <p:cNvSpPr>
            <a:spLocks noChangeArrowheads="1"/>
          </p:cNvSpPr>
          <p:nvPr/>
        </p:nvSpPr>
        <p:spPr bwMode="auto">
          <a:xfrm>
            <a:off x="2697902" y="282895"/>
            <a:ext cx="274320" cy="274320"/>
          </a:xfrm>
          <a:prstGeom prst="chevron">
            <a:avLst>
              <a:gd name="adj" fmla="val 38168"/>
            </a:avLst>
          </a:prstGeom>
          <a:pattFill prst="wdUpDiag">
            <a:fgClr>
              <a:srgbClr val="8064A2">
                <a:lumMod val="40000"/>
                <a:lumOff val="60000"/>
              </a:srgbClr>
            </a:fgClr>
            <a:bgClr>
              <a:sysClr val="window" lastClr="FFFFFF"/>
            </a:bgClr>
          </a:patt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100" normalizeH="0" baseline="0" noProof="0">
              <a:ln>
                <a:noFill/>
              </a:ln>
              <a:solidFill>
                <a:prstClr val="black"/>
              </a:solidFill>
              <a:effectLst/>
              <a:uLnTx/>
              <a:uFillTx/>
              <a:cs typeface="Arial" charset="0"/>
            </a:endParaRPr>
          </a:p>
        </p:txBody>
      </p:sp>
      <p:pic>
        <p:nvPicPr>
          <p:cNvPr id="25" name="Picture 24" descr="Shape&#10;&#10;Description automatically generated with medium confidence">
            <a:extLst>
              <a:ext uri="{FF2B5EF4-FFF2-40B4-BE49-F238E27FC236}">
                <a16:creationId xmlns:a16="http://schemas.microsoft.com/office/drawing/2014/main" id="{369C9DE7-78FB-43BF-A3EA-2603C18E10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2271" y="6007805"/>
            <a:ext cx="640080" cy="589957"/>
          </a:xfrm>
          <a:prstGeom prst="rect">
            <a:avLst/>
          </a:prstGeom>
        </p:spPr>
      </p:pic>
      <p:pic>
        <p:nvPicPr>
          <p:cNvPr id="161" name="Picture 160">
            <a:extLst>
              <a:ext uri="{FF2B5EF4-FFF2-40B4-BE49-F238E27FC236}">
                <a16:creationId xmlns:a16="http://schemas.microsoft.com/office/drawing/2014/main" id="{3B1E3F9A-1786-C0EA-84F2-A42DEA381D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8717" y="804843"/>
            <a:ext cx="548640" cy="616261"/>
          </a:xfrm>
          <a:prstGeom prst="rect">
            <a:avLst/>
          </a:prstGeom>
        </p:spPr>
      </p:pic>
      <p:grpSp>
        <p:nvGrpSpPr>
          <p:cNvPr id="172" name="Group 171">
            <a:extLst>
              <a:ext uri="{FF2B5EF4-FFF2-40B4-BE49-F238E27FC236}">
                <a16:creationId xmlns:a16="http://schemas.microsoft.com/office/drawing/2014/main" id="{CFF1AC42-F38D-3C24-559E-7181077AC73E}"/>
              </a:ext>
            </a:extLst>
          </p:cNvPr>
          <p:cNvGrpSpPr/>
          <p:nvPr/>
        </p:nvGrpSpPr>
        <p:grpSpPr>
          <a:xfrm>
            <a:off x="1449761" y="747213"/>
            <a:ext cx="1188720" cy="731520"/>
            <a:chOff x="6714670" y="716435"/>
            <a:chExt cx="1188720" cy="731520"/>
          </a:xfrm>
        </p:grpSpPr>
        <p:sp>
          <p:nvSpPr>
            <p:cNvPr id="173" name="Rounded Rectangle 100">
              <a:extLst>
                <a:ext uri="{FF2B5EF4-FFF2-40B4-BE49-F238E27FC236}">
                  <a16:creationId xmlns:a16="http://schemas.microsoft.com/office/drawing/2014/main" id="{9640A2B3-71D2-8A9F-9350-D09BEF907A9C}"/>
                </a:ext>
              </a:extLst>
            </p:cNvPr>
            <p:cNvSpPr/>
            <p:nvPr/>
          </p:nvSpPr>
          <p:spPr>
            <a:xfrm>
              <a:off x="6714670" y="716435"/>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appointment information  via HN, or a call from the neurologist </a:t>
              </a:r>
            </a:p>
          </p:txBody>
        </p:sp>
        <p:pic>
          <p:nvPicPr>
            <p:cNvPr id="174" name="Picture 173">
              <a:extLst>
                <a:ext uri="{FF2B5EF4-FFF2-40B4-BE49-F238E27FC236}">
                  <a16:creationId xmlns:a16="http://schemas.microsoft.com/office/drawing/2014/main" id="{132E658D-C061-AE3E-6586-1F8EE52C7484}"/>
                </a:ext>
              </a:extLst>
            </p:cNvPr>
            <p:cNvPicPr>
              <a:picLocks noChangeAspect="1"/>
            </p:cNvPicPr>
            <p:nvPr/>
          </p:nvPicPr>
          <p:blipFill>
            <a:blip r:embed="rId8"/>
            <a:stretch>
              <a:fillRect/>
            </a:stretch>
          </p:blipFill>
          <p:spPr>
            <a:xfrm>
              <a:off x="6760525" y="807689"/>
              <a:ext cx="215504" cy="220515"/>
            </a:xfrm>
            <a:prstGeom prst="rect">
              <a:avLst/>
            </a:prstGeom>
          </p:spPr>
        </p:pic>
      </p:grpSp>
      <p:sp>
        <p:nvSpPr>
          <p:cNvPr id="202" name="TextBox 157">
            <a:extLst>
              <a:ext uri="{FF2B5EF4-FFF2-40B4-BE49-F238E27FC236}">
                <a16:creationId xmlns:a16="http://schemas.microsoft.com/office/drawing/2014/main" id="{207FB2AE-CD46-7906-4AE5-84A803A83275}"/>
              </a:ext>
            </a:extLst>
          </p:cNvPr>
          <p:cNvSpPr txBox="1">
            <a:spLocks noChangeArrowheads="1"/>
          </p:cNvSpPr>
          <p:nvPr/>
        </p:nvSpPr>
        <p:spPr bwMode="auto">
          <a:xfrm>
            <a:off x="195995" y="6615106"/>
            <a:ext cx="15783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Medical Laboratory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grpSp>
        <p:nvGrpSpPr>
          <p:cNvPr id="231" name="Group 230">
            <a:extLst>
              <a:ext uri="{FF2B5EF4-FFF2-40B4-BE49-F238E27FC236}">
                <a16:creationId xmlns:a16="http://schemas.microsoft.com/office/drawing/2014/main" id="{B1906FE9-A1EC-7BBD-39F5-08C6D76E595F}"/>
              </a:ext>
            </a:extLst>
          </p:cNvPr>
          <p:cNvGrpSpPr/>
          <p:nvPr/>
        </p:nvGrpSpPr>
        <p:grpSpPr>
          <a:xfrm>
            <a:off x="1407560" y="4000351"/>
            <a:ext cx="1220115" cy="731520"/>
            <a:chOff x="1403531" y="1873640"/>
            <a:chExt cx="1220115" cy="731520"/>
          </a:xfrm>
        </p:grpSpPr>
        <p:sp>
          <p:nvSpPr>
            <p:cNvPr id="232" name="Rounded Rectangle 89">
              <a:extLst>
                <a:ext uri="{FF2B5EF4-FFF2-40B4-BE49-F238E27FC236}">
                  <a16:creationId xmlns:a16="http://schemas.microsoft.com/office/drawing/2014/main" id="{D51CC9C8-F623-F24A-B836-4CB0ADE94D93}"/>
                </a:ext>
              </a:extLst>
            </p:cNvPr>
            <p:cNvSpPr/>
            <p:nvPr/>
          </p:nvSpPr>
          <p:spPr>
            <a:xfrm>
              <a:off x="1434926" y="1873640"/>
              <a:ext cx="1188720" cy="731520"/>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LP procedure done, sample ready to be sent to the medical lab</a:t>
              </a:r>
            </a:p>
          </p:txBody>
        </p:sp>
        <p:pic>
          <p:nvPicPr>
            <p:cNvPr id="233" name="Picture 232">
              <a:extLst>
                <a:ext uri="{FF2B5EF4-FFF2-40B4-BE49-F238E27FC236}">
                  <a16:creationId xmlns:a16="http://schemas.microsoft.com/office/drawing/2014/main" id="{E39F48DF-0BA4-AF94-3BF1-B0A3E06A9E2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03531" y="1997779"/>
              <a:ext cx="375027" cy="417194"/>
            </a:xfrm>
            <a:prstGeom prst="rect">
              <a:avLst/>
            </a:prstGeom>
          </p:spPr>
        </p:pic>
      </p:grpSp>
      <p:grpSp>
        <p:nvGrpSpPr>
          <p:cNvPr id="222" name="Group 221">
            <a:extLst>
              <a:ext uri="{FF2B5EF4-FFF2-40B4-BE49-F238E27FC236}">
                <a16:creationId xmlns:a16="http://schemas.microsoft.com/office/drawing/2014/main" id="{C09D36F5-A3C8-D051-6C93-06AEF16AC6EC}"/>
              </a:ext>
            </a:extLst>
          </p:cNvPr>
          <p:cNvGrpSpPr/>
          <p:nvPr/>
        </p:nvGrpSpPr>
        <p:grpSpPr>
          <a:xfrm>
            <a:off x="3265192" y="747213"/>
            <a:ext cx="1188720" cy="731520"/>
            <a:chOff x="1403531" y="779281"/>
            <a:chExt cx="1188720" cy="731520"/>
          </a:xfrm>
        </p:grpSpPr>
        <p:sp>
          <p:nvSpPr>
            <p:cNvPr id="223" name="Rounded Rectangle 89">
              <a:extLst>
                <a:ext uri="{FF2B5EF4-FFF2-40B4-BE49-F238E27FC236}">
                  <a16:creationId xmlns:a16="http://schemas.microsoft.com/office/drawing/2014/main" id="{23654E98-40C9-700E-E3ED-3377AC70BC6F}"/>
                </a:ext>
              </a:extLst>
            </p:cNvPr>
            <p:cNvSpPr/>
            <p:nvPr/>
          </p:nvSpPr>
          <p:spPr>
            <a:xfrm>
              <a:off x="1403531" y="779281"/>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Meets the neurologist for 2</a:t>
              </a:r>
              <a:r>
                <a:rPr kumimoji="0" lang="en-GB" sz="1000" b="0" i="0" u="none" strike="noStrike" kern="0" cap="none" spc="0" normalizeH="0" baseline="30000" noProof="0">
                  <a:ln>
                    <a:noFill/>
                  </a:ln>
                  <a:solidFill>
                    <a:prstClr val="black"/>
                  </a:solidFill>
                  <a:effectLst/>
                  <a:uLnTx/>
                  <a:uFillTx/>
                  <a:latin typeface="Calibri"/>
                  <a:ea typeface="+mn-ea"/>
                  <a:cs typeface="+mn-cs"/>
                </a:rPr>
                <a:t>nd</a:t>
              </a:r>
              <a:r>
                <a:rPr kumimoji="0" lang="en-GB" sz="1000" b="0" i="0" u="none" strike="noStrike" kern="0" cap="none" spc="0" normalizeH="0" baseline="0" noProof="0">
                  <a:ln>
                    <a:noFill/>
                  </a:ln>
                  <a:solidFill>
                    <a:prstClr val="black"/>
                  </a:solidFill>
                  <a:effectLst/>
                  <a:uLnTx/>
                  <a:uFillTx/>
                  <a:latin typeface="Calibri"/>
                  <a:ea typeface="+mn-ea"/>
                  <a:cs typeface="+mn-cs"/>
                </a:rPr>
                <a:t> consultation</a:t>
              </a:r>
            </a:p>
          </p:txBody>
        </p:sp>
        <p:pic>
          <p:nvPicPr>
            <p:cNvPr id="224" name="Picture 223">
              <a:extLst>
                <a:ext uri="{FF2B5EF4-FFF2-40B4-BE49-F238E27FC236}">
                  <a16:creationId xmlns:a16="http://schemas.microsoft.com/office/drawing/2014/main" id="{784FC228-ED5F-B9C9-BEBA-539DAB9EDFB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34926" y="837260"/>
              <a:ext cx="374229" cy="467314"/>
            </a:xfrm>
            <a:prstGeom prst="rect">
              <a:avLst/>
            </a:prstGeom>
          </p:spPr>
        </p:pic>
      </p:grpSp>
      <p:grpSp>
        <p:nvGrpSpPr>
          <p:cNvPr id="228" name="Group 227">
            <a:extLst>
              <a:ext uri="{FF2B5EF4-FFF2-40B4-BE49-F238E27FC236}">
                <a16:creationId xmlns:a16="http://schemas.microsoft.com/office/drawing/2014/main" id="{C3BE7CCD-6B6E-A401-EFD6-29C7BA0D4BE9}"/>
              </a:ext>
            </a:extLst>
          </p:cNvPr>
          <p:cNvGrpSpPr/>
          <p:nvPr/>
        </p:nvGrpSpPr>
        <p:grpSpPr>
          <a:xfrm>
            <a:off x="3243420" y="1820472"/>
            <a:ext cx="1188720" cy="731520"/>
            <a:chOff x="1403531" y="1873640"/>
            <a:chExt cx="1220115" cy="731520"/>
          </a:xfrm>
        </p:grpSpPr>
        <p:sp>
          <p:nvSpPr>
            <p:cNvPr id="229" name="Rounded Rectangle 89">
              <a:extLst>
                <a:ext uri="{FF2B5EF4-FFF2-40B4-BE49-F238E27FC236}">
                  <a16:creationId xmlns:a16="http://schemas.microsoft.com/office/drawing/2014/main" id="{7CA9576F-73DE-50DC-BEF2-86257590E03F}"/>
                </a:ext>
              </a:extLst>
            </p:cNvPr>
            <p:cNvSpPr/>
            <p:nvPr/>
          </p:nvSpPr>
          <p:spPr>
            <a:xfrm>
              <a:off x="1434926" y="1873640"/>
              <a:ext cx="1188720" cy="731520"/>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Informs the diagnosis, discusses treatment options </a:t>
              </a:r>
            </a:p>
          </p:txBody>
        </p:sp>
        <p:pic>
          <p:nvPicPr>
            <p:cNvPr id="230" name="Picture 229">
              <a:extLst>
                <a:ext uri="{FF2B5EF4-FFF2-40B4-BE49-F238E27FC236}">
                  <a16:creationId xmlns:a16="http://schemas.microsoft.com/office/drawing/2014/main" id="{62F37869-9840-54BF-A4FB-E6AA21830E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03531" y="1997779"/>
              <a:ext cx="375027" cy="417194"/>
            </a:xfrm>
            <a:prstGeom prst="rect">
              <a:avLst/>
            </a:prstGeom>
          </p:spPr>
        </p:pic>
      </p:grpSp>
      <p:grpSp>
        <p:nvGrpSpPr>
          <p:cNvPr id="62" name="Group 61">
            <a:extLst>
              <a:ext uri="{FF2B5EF4-FFF2-40B4-BE49-F238E27FC236}">
                <a16:creationId xmlns:a16="http://schemas.microsoft.com/office/drawing/2014/main" id="{6BC1B2D9-0EBE-9855-AA86-BA7DDD25D62A}"/>
              </a:ext>
            </a:extLst>
          </p:cNvPr>
          <p:cNvGrpSpPr/>
          <p:nvPr/>
        </p:nvGrpSpPr>
        <p:grpSpPr>
          <a:xfrm>
            <a:off x="3501162" y="4017943"/>
            <a:ext cx="1188720" cy="731520"/>
            <a:chOff x="1403531" y="779281"/>
            <a:chExt cx="1188720" cy="731520"/>
          </a:xfrm>
        </p:grpSpPr>
        <p:sp>
          <p:nvSpPr>
            <p:cNvPr id="63" name="Rounded Rectangle 89">
              <a:extLst>
                <a:ext uri="{FF2B5EF4-FFF2-40B4-BE49-F238E27FC236}">
                  <a16:creationId xmlns:a16="http://schemas.microsoft.com/office/drawing/2014/main" id="{E94B0D37-7DAB-F997-C0EB-4A7A8411B660}"/>
                </a:ext>
              </a:extLst>
            </p:cNvPr>
            <p:cNvSpPr/>
            <p:nvPr/>
          </p:nvSpPr>
          <p:spPr>
            <a:xfrm>
              <a:off x="1403531" y="779281"/>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 Spinal fluid is sent for analysis at the medical laboratory</a:t>
              </a:r>
            </a:p>
          </p:txBody>
        </p:sp>
        <p:pic>
          <p:nvPicPr>
            <p:cNvPr id="64" name="Picture 63">
              <a:extLst>
                <a:ext uri="{FF2B5EF4-FFF2-40B4-BE49-F238E27FC236}">
                  <a16:creationId xmlns:a16="http://schemas.microsoft.com/office/drawing/2014/main" id="{4FC4327E-DD1C-B431-6C86-4B91E0FE6A0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34926" y="837260"/>
              <a:ext cx="374229" cy="467314"/>
            </a:xfrm>
            <a:prstGeom prst="rect">
              <a:avLst/>
            </a:prstGeom>
          </p:spPr>
        </p:pic>
      </p:grpSp>
      <p:grpSp>
        <p:nvGrpSpPr>
          <p:cNvPr id="65" name="Group 64">
            <a:extLst>
              <a:ext uri="{FF2B5EF4-FFF2-40B4-BE49-F238E27FC236}">
                <a16:creationId xmlns:a16="http://schemas.microsoft.com/office/drawing/2014/main" id="{E271080C-C6A6-11AD-7C39-0FEC2BD0645F}"/>
              </a:ext>
            </a:extLst>
          </p:cNvPr>
          <p:cNvGrpSpPr/>
          <p:nvPr/>
        </p:nvGrpSpPr>
        <p:grpSpPr>
          <a:xfrm>
            <a:off x="5867394" y="747213"/>
            <a:ext cx="1220115" cy="731520"/>
            <a:chOff x="1403531" y="1873640"/>
            <a:chExt cx="1220115" cy="731520"/>
          </a:xfrm>
        </p:grpSpPr>
        <p:sp>
          <p:nvSpPr>
            <p:cNvPr id="66" name="Rounded Rectangle 89">
              <a:extLst>
                <a:ext uri="{FF2B5EF4-FFF2-40B4-BE49-F238E27FC236}">
                  <a16:creationId xmlns:a16="http://schemas.microsoft.com/office/drawing/2014/main" id="{FA06CD98-51B8-36B0-9342-93E0D6400A1F}"/>
                </a:ext>
              </a:extLst>
            </p:cNvPr>
            <p:cNvSpPr/>
            <p:nvPr/>
          </p:nvSpPr>
          <p:spPr>
            <a:xfrm>
              <a:off x="1434926" y="1873640"/>
              <a:ext cx="1188720" cy="731520"/>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necessary info &amp; resources, contact info to specialist care &amp; relevant other</a:t>
              </a:r>
            </a:p>
          </p:txBody>
        </p:sp>
        <p:pic>
          <p:nvPicPr>
            <p:cNvPr id="68" name="Picture 67">
              <a:extLst>
                <a:ext uri="{FF2B5EF4-FFF2-40B4-BE49-F238E27FC236}">
                  <a16:creationId xmlns:a16="http://schemas.microsoft.com/office/drawing/2014/main" id="{F22FC502-129D-AA0F-F80F-7A0F9A2487F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03531" y="1997779"/>
              <a:ext cx="375027" cy="417194"/>
            </a:xfrm>
            <a:prstGeom prst="rect">
              <a:avLst/>
            </a:prstGeom>
          </p:spPr>
        </p:pic>
      </p:grpSp>
      <p:sp>
        <p:nvSpPr>
          <p:cNvPr id="77" name="Rounded Rectangle 88">
            <a:extLst>
              <a:ext uri="{FF2B5EF4-FFF2-40B4-BE49-F238E27FC236}">
                <a16:creationId xmlns:a16="http://schemas.microsoft.com/office/drawing/2014/main" id="{848CCABB-476A-C4CB-96D7-7B7A391FC72B}"/>
              </a:ext>
            </a:extLst>
          </p:cNvPr>
          <p:cNvSpPr/>
          <p:nvPr/>
        </p:nvSpPr>
        <p:spPr>
          <a:xfrm>
            <a:off x="4673966" y="1820472"/>
            <a:ext cx="1097280"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r>
              <a:rPr lang="en-GB" sz="900"/>
              <a:t>Depending on the patient’s readiness, Rx commencement may differ </a:t>
            </a:r>
          </a:p>
        </p:txBody>
      </p:sp>
      <p:grpSp>
        <p:nvGrpSpPr>
          <p:cNvPr id="78" name="Group 77">
            <a:extLst>
              <a:ext uri="{FF2B5EF4-FFF2-40B4-BE49-F238E27FC236}">
                <a16:creationId xmlns:a16="http://schemas.microsoft.com/office/drawing/2014/main" id="{6A738D9D-7226-8AD7-ED65-DD2C95C81503}"/>
              </a:ext>
            </a:extLst>
          </p:cNvPr>
          <p:cNvGrpSpPr/>
          <p:nvPr/>
        </p:nvGrpSpPr>
        <p:grpSpPr>
          <a:xfrm>
            <a:off x="9963823" y="1820472"/>
            <a:ext cx="1188720" cy="731520"/>
            <a:chOff x="7323621" y="3112453"/>
            <a:chExt cx="1188720" cy="731520"/>
          </a:xfrm>
        </p:grpSpPr>
        <p:sp>
          <p:nvSpPr>
            <p:cNvPr id="79" name="Rounded Rectangle 89">
              <a:extLst>
                <a:ext uri="{FF2B5EF4-FFF2-40B4-BE49-F238E27FC236}">
                  <a16:creationId xmlns:a16="http://schemas.microsoft.com/office/drawing/2014/main" id="{2049A9CC-2051-5DF2-CAE9-E5AD8D10D122}"/>
                </a:ext>
              </a:extLst>
            </p:cNvPr>
            <p:cNvSpPr/>
            <p:nvPr/>
          </p:nvSpPr>
          <p:spPr>
            <a:xfrm>
              <a:off x="7323621" y="3112453"/>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Internal referral for the treatment &amp; follow-up, follow treatment plan</a:t>
              </a:r>
            </a:p>
          </p:txBody>
        </p:sp>
        <p:pic>
          <p:nvPicPr>
            <p:cNvPr id="80" name="Picture 79">
              <a:extLst>
                <a:ext uri="{FF2B5EF4-FFF2-40B4-BE49-F238E27FC236}">
                  <a16:creationId xmlns:a16="http://schemas.microsoft.com/office/drawing/2014/main" id="{1FC4A2A7-E5CE-5042-AC5A-72969F512C5F}"/>
                </a:ext>
              </a:extLst>
            </p:cNvPr>
            <p:cNvPicPr>
              <a:picLocks noChangeAspect="1"/>
            </p:cNvPicPr>
            <p:nvPr/>
          </p:nvPicPr>
          <p:blipFill>
            <a:blip r:embed="rId8"/>
            <a:stretch>
              <a:fillRect/>
            </a:stretch>
          </p:blipFill>
          <p:spPr>
            <a:xfrm>
              <a:off x="7396457" y="3231885"/>
              <a:ext cx="215504" cy="220515"/>
            </a:xfrm>
            <a:prstGeom prst="rect">
              <a:avLst/>
            </a:prstGeom>
          </p:spPr>
        </p:pic>
      </p:grpSp>
      <p:cxnSp>
        <p:nvCxnSpPr>
          <p:cNvPr id="92" name="Straight Arrow Connector 91">
            <a:extLst>
              <a:ext uri="{FF2B5EF4-FFF2-40B4-BE49-F238E27FC236}">
                <a16:creationId xmlns:a16="http://schemas.microsoft.com/office/drawing/2014/main" id="{504D9A76-214B-38FA-5ED6-9128F5493D64}"/>
              </a:ext>
            </a:extLst>
          </p:cNvPr>
          <p:cNvCxnSpPr>
            <a:cxnSpLocks/>
            <a:stCxn id="79" idx="2"/>
            <a:endCxn id="7" idx="0"/>
          </p:cNvCxnSpPr>
          <p:nvPr/>
        </p:nvCxnSpPr>
        <p:spPr>
          <a:xfrm>
            <a:off x="10558183" y="2551992"/>
            <a:ext cx="0" cy="1354145"/>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95" name="AutoShape 63">
            <a:extLst>
              <a:ext uri="{FF2B5EF4-FFF2-40B4-BE49-F238E27FC236}">
                <a16:creationId xmlns:a16="http://schemas.microsoft.com/office/drawing/2014/main" id="{391F3D5F-D4C9-8CAD-8DF2-3423F95A6AF9}"/>
              </a:ext>
            </a:extLst>
          </p:cNvPr>
          <p:cNvSpPr>
            <a:spLocks noChangeArrowheads="1"/>
          </p:cNvSpPr>
          <p:nvPr/>
        </p:nvSpPr>
        <p:spPr bwMode="auto">
          <a:xfrm>
            <a:off x="186803" y="282895"/>
            <a:ext cx="2560320" cy="27432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2: Diagnosis –establishing diagnosis </a:t>
            </a:r>
          </a:p>
        </p:txBody>
      </p:sp>
      <p:pic>
        <p:nvPicPr>
          <p:cNvPr id="96" name="Picture 95">
            <a:extLst>
              <a:ext uri="{FF2B5EF4-FFF2-40B4-BE49-F238E27FC236}">
                <a16:creationId xmlns:a16="http://schemas.microsoft.com/office/drawing/2014/main" id="{6D0B717E-0751-78A4-3FDF-AA84051DE11C}"/>
              </a:ext>
            </a:extLst>
          </p:cNvPr>
          <p:cNvPicPr>
            <a:picLocks noChangeAspect="1"/>
          </p:cNvPicPr>
          <p:nvPr/>
        </p:nvPicPr>
        <p:blipFill>
          <a:blip r:embed="rId3"/>
          <a:stretch>
            <a:fillRect/>
          </a:stretch>
        </p:blipFill>
        <p:spPr>
          <a:xfrm>
            <a:off x="186803" y="3870982"/>
            <a:ext cx="11978640" cy="950663"/>
          </a:xfrm>
          <a:prstGeom prst="rect">
            <a:avLst/>
          </a:prstGeom>
        </p:spPr>
      </p:pic>
      <p:grpSp>
        <p:nvGrpSpPr>
          <p:cNvPr id="100" name="Group 99">
            <a:extLst>
              <a:ext uri="{FF2B5EF4-FFF2-40B4-BE49-F238E27FC236}">
                <a16:creationId xmlns:a16="http://schemas.microsoft.com/office/drawing/2014/main" id="{2134B8D6-4629-D253-30FE-4505A976BAD7}"/>
              </a:ext>
            </a:extLst>
          </p:cNvPr>
          <p:cNvGrpSpPr/>
          <p:nvPr/>
        </p:nvGrpSpPr>
        <p:grpSpPr>
          <a:xfrm>
            <a:off x="5900052" y="1820472"/>
            <a:ext cx="1188720" cy="731520"/>
            <a:chOff x="1403531" y="779281"/>
            <a:chExt cx="1188720" cy="731520"/>
          </a:xfrm>
        </p:grpSpPr>
        <p:sp>
          <p:nvSpPr>
            <p:cNvPr id="101" name="Rounded Rectangle 89">
              <a:extLst>
                <a:ext uri="{FF2B5EF4-FFF2-40B4-BE49-F238E27FC236}">
                  <a16:creationId xmlns:a16="http://schemas.microsoft.com/office/drawing/2014/main" id="{E3CD1780-E441-0E97-2C93-A29CE4F6E656}"/>
                </a:ext>
              </a:extLst>
            </p:cNvPr>
            <p:cNvSpPr/>
            <p:nvPr/>
          </p:nvSpPr>
          <p:spPr>
            <a:xfrm>
              <a:off x="1403531" y="779281"/>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 Spinal fluid is sent for analysis at the medical laboratory</a:t>
              </a:r>
            </a:p>
          </p:txBody>
        </p:sp>
        <p:pic>
          <p:nvPicPr>
            <p:cNvPr id="102" name="Picture 101">
              <a:extLst>
                <a:ext uri="{FF2B5EF4-FFF2-40B4-BE49-F238E27FC236}">
                  <a16:creationId xmlns:a16="http://schemas.microsoft.com/office/drawing/2014/main" id="{A0EE9D6D-1639-FE5E-D9A4-B02B69F5124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34926" y="837260"/>
              <a:ext cx="374229" cy="467314"/>
            </a:xfrm>
            <a:prstGeom prst="rect">
              <a:avLst/>
            </a:prstGeom>
          </p:spPr>
        </p:pic>
      </p:grpSp>
      <p:cxnSp>
        <p:nvCxnSpPr>
          <p:cNvPr id="237" name="Straight Arrow Connector 236">
            <a:extLst>
              <a:ext uri="{FF2B5EF4-FFF2-40B4-BE49-F238E27FC236}">
                <a16:creationId xmlns:a16="http://schemas.microsoft.com/office/drawing/2014/main" id="{9C4D4430-F080-B046-F4D1-01FF8DE63465}"/>
              </a:ext>
            </a:extLst>
          </p:cNvPr>
          <p:cNvCxnSpPr>
            <a:cxnSpLocks/>
            <a:stCxn id="223" idx="2"/>
            <a:endCxn id="229" idx="0"/>
          </p:cNvCxnSpPr>
          <p:nvPr/>
        </p:nvCxnSpPr>
        <p:spPr>
          <a:xfrm flipH="1">
            <a:off x="3853074" y="1478733"/>
            <a:ext cx="6478" cy="341739"/>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187" name="Rectangle 76">
            <a:extLst>
              <a:ext uri="{FF2B5EF4-FFF2-40B4-BE49-F238E27FC236}">
                <a16:creationId xmlns:a16="http://schemas.microsoft.com/office/drawing/2014/main" id="{34420759-77B2-A337-B296-52AA571BA87C}"/>
              </a:ext>
            </a:extLst>
          </p:cNvPr>
          <p:cNvSpPr/>
          <p:nvPr/>
        </p:nvSpPr>
        <p:spPr>
          <a:xfrm flipH="1">
            <a:off x="2686531" y="656739"/>
            <a:ext cx="281410" cy="6253435"/>
          </a:xfrm>
          <a:prstGeom prst="rect">
            <a:avLst/>
          </a:prstGeom>
          <a:pattFill prst="wdUpDiag">
            <a:fgClr>
              <a:srgbClr val="8064A2">
                <a:lumMod val="40000"/>
                <a:lumOff val="60000"/>
              </a:srgbClr>
            </a:fgClr>
            <a:bgClr>
              <a:sysClr val="window" lastClr="FFFFFF"/>
            </a:bgClr>
          </a:pattFill>
          <a:ln w="12700" cap="flat" cmpd="sng" algn="ctr">
            <a:solidFill>
              <a:srgbClr val="8064A2">
                <a:lumMod val="40000"/>
                <a:lumOff val="60000"/>
              </a:srgbClr>
            </a:solidFill>
            <a:prstDash val="solid"/>
          </a:ln>
          <a:effectLst/>
        </p:spPr>
        <p:txBody>
          <a:bodyPr vert="wordArtVert"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a:ln>
                  <a:noFill/>
                </a:ln>
                <a:effectLst/>
                <a:uLnTx/>
                <a:uFillTx/>
                <a:ea typeface="+mn-ea"/>
                <a:cs typeface="+mn-cs"/>
              </a:rPr>
              <a:t>WAITING TIME</a:t>
            </a:r>
          </a:p>
        </p:txBody>
      </p:sp>
      <p:cxnSp>
        <p:nvCxnSpPr>
          <p:cNvPr id="70" name="Straight Arrow Connector 69">
            <a:extLst>
              <a:ext uri="{FF2B5EF4-FFF2-40B4-BE49-F238E27FC236}">
                <a16:creationId xmlns:a16="http://schemas.microsoft.com/office/drawing/2014/main" id="{5479B33B-4051-371A-F058-23ABB0CBA7DA}"/>
              </a:ext>
            </a:extLst>
          </p:cNvPr>
          <p:cNvCxnSpPr>
            <a:cxnSpLocks/>
            <a:stCxn id="101" idx="0"/>
            <a:endCxn id="66" idx="2"/>
          </p:cNvCxnSpPr>
          <p:nvPr/>
        </p:nvCxnSpPr>
        <p:spPr>
          <a:xfrm flipH="1" flipV="1">
            <a:off x="6493149" y="1478733"/>
            <a:ext cx="1263" cy="341739"/>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11" name="Rounded Rectangle 88">
            <a:extLst>
              <a:ext uri="{FF2B5EF4-FFF2-40B4-BE49-F238E27FC236}">
                <a16:creationId xmlns:a16="http://schemas.microsoft.com/office/drawing/2014/main" id="{9083978F-6504-A8E6-D26D-F9B05EAAC7F1}"/>
              </a:ext>
            </a:extLst>
          </p:cNvPr>
          <p:cNvSpPr/>
          <p:nvPr/>
        </p:nvSpPr>
        <p:spPr>
          <a:xfrm>
            <a:off x="7219041" y="1820472"/>
            <a:ext cx="1097280"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r>
              <a:rPr lang="en-GB" sz="900"/>
              <a:t>Treatment plan, individualized, professionals need to be involved, other personalized plans </a:t>
            </a:r>
          </a:p>
        </p:txBody>
      </p:sp>
      <p:pic>
        <p:nvPicPr>
          <p:cNvPr id="14" name="Picture 13">
            <a:extLst>
              <a:ext uri="{FF2B5EF4-FFF2-40B4-BE49-F238E27FC236}">
                <a16:creationId xmlns:a16="http://schemas.microsoft.com/office/drawing/2014/main" id="{9055EE9B-FC11-6846-05BB-A69CB00ED715}"/>
              </a:ext>
            </a:extLst>
          </p:cNvPr>
          <p:cNvPicPr>
            <a:picLocks noChangeAspect="1"/>
          </p:cNvPicPr>
          <p:nvPr/>
        </p:nvPicPr>
        <p:blipFill>
          <a:blip r:embed="rId12"/>
          <a:stretch>
            <a:fillRect/>
          </a:stretch>
        </p:blipFill>
        <p:spPr>
          <a:xfrm>
            <a:off x="224027" y="4094658"/>
            <a:ext cx="640080" cy="503311"/>
          </a:xfrm>
          <a:prstGeom prst="rect">
            <a:avLst/>
          </a:prstGeom>
        </p:spPr>
      </p:pic>
      <p:sp>
        <p:nvSpPr>
          <p:cNvPr id="16" name="TextBox 157">
            <a:extLst>
              <a:ext uri="{FF2B5EF4-FFF2-40B4-BE49-F238E27FC236}">
                <a16:creationId xmlns:a16="http://schemas.microsoft.com/office/drawing/2014/main" id="{E00597DD-45F9-EBA1-8D73-ACCE745E346B}"/>
              </a:ext>
            </a:extLst>
          </p:cNvPr>
          <p:cNvSpPr txBox="1">
            <a:spLocks noChangeArrowheads="1"/>
          </p:cNvSpPr>
          <p:nvPr/>
        </p:nvSpPr>
        <p:spPr bwMode="auto">
          <a:xfrm>
            <a:off x="121769" y="4562791"/>
            <a:ext cx="14132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Neurology polyclinic</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grpSp>
        <p:nvGrpSpPr>
          <p:cNvPr id="134" name="Group 133">
            <a:extLst>
              <a:ext uri="{FF2B5EF4-FFF2-40B4-BE49-F238E27FC236}">
                <a16:creationId xmlns:a16="http://schemas.microsoft.com/office/drawing/2014/main" id="{F26C6FC6-9B97-FD10-2CAD-DDE41DA86473}"/>
              </a:ext>
            </a:extLst>
          </p:cNvPr>
          <p:cNvGrpSpPr/>
          <p:nvPr/>
        </p:nvGrpSpPr>
        <p:grpSpPr>
          <a:xfrm>
            <a:off x="9963823" y="3906137"/>
            <a:ext cx="1188720" cy="731520"/>
            <a:chOff x="2750721" y="5030388"/>
            <a:chExt cx="1188720" cy="731520"/>
          </a:xfrm>
        </p:grpSpPr>
        <p:sp>
          <p:nvSpPr>
            <p:cNvPr id="7" name="Rounded Rectangle 100">
              <a:extLst>
                <a:ext uri="{FF2B5EF4-FFF2-40B4-BE49-F238E27FC236}">
                  <a16:creationId xmlns:a16="http://schemas.microsoft.com/office/drawing/2014/main" id="{EECE2B7B-819A-FC89-A36B-2690A3FA6C53}"/>
                </a:ext>
              </a:extLst>
            </p:cNvPr>
            <p:cNvSpPr/>
            <p:nvPr/>
          </p:nvSpPr>
          <p:spPr>
            <a:xfrm>
              <a:off x="2750721" y="5030388"/>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a:solidFill>
                    <a:prstClr val="black"/>
                  </a:solidFill>
                  <a:latin typeface="Calibri"/>
                </a:rPr>
                <a:t>Receives treatment plan and referral notification via DIPS</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4B6DE1CB-E4F5-B5F8-6829-501ECED947E7}"/>
                </a:ext>
              </a:extLst>
            </p:cNvPr>
            <p:cNvPicPr>
              <a:picLocks noChangeAspect="1"/>
            </p:cNvPicPr>
            <p:nvPr/>
          </p:nvPicPr>
          <p:blipFill>
            <a:blip r:embed="rId8"/>
            <a:stretch>
              <a:fillRect/>
            </a:stretch>
          </p:blipFill>
          <p:spPr>
            <a:xfrm>
              <a:off x="2793119" y="5101337"/>
              <a:ext cx="215504" cy="220515"/>
            </a:xfrm>
            <a:prstGeom prst="rect">
              <a:avLst/>
            </a:prstGeom>
          </p:spPr>
        </p:pic>
      </p:grpSp>
      <p:grpSp>
        <p:nvGrpSpPr>
          <p:cNvPr id="29" name="Group 28">
            <a:extLst>
              <a:ext uri="{FF2B5EF4-FFF2-40B4-BE49-F238E27FC236}">
                <a16:creationId xmlns:a16="http://schemas.microsoft.com/office/drawing/2014/main" id="{65040BB8-DBA9-FB1A-61CD-C0C16A491871}"/>
              </a:ext>
            </a:extLst>
          </p:cNvPr>
          <p:cNvGrpSpPr/>
          <p:nvPr/>
        </p:nvGrpSpPr>
        <p:grpSpPr>
          <a:xfrm>
            <a:off x="8508230" y="1820472"/>
            <a:ext cx="1188720" cy="731520"/>
            <a:chOff x="7323621" y="3112453"/>
            <a:chExt cx="1188720" cy="731520"/>
          </a:xfrm>
        </p:grpSpPr>
        <p:sp>
          <p:nvSpPr>
            <p:cNvPr id="30" name="Rounded Rectangle 89">
              <a:extLst>
                <a:ext uri="{FF2B5EF4-FFF2-40B4-BE49-F238E27FC236}">
                  <a16:creationId xmlns:a16="http://schemas.microsoft.com/office/drawing/2014/main" id="{D5A3C02A-607E-3D32-4CBF-A193D2574A0D}"/>
                </a:ext>
              </a:extLst>
            </p:cNvPr>
            <p:cNvSpPr/>
            <p:nvPr/>
          </p:nvSpPr>
          <p:spPr>
            <a:xfrm>
              <a:off x="7323621" y="3112453"/>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Sends app’t scheduling request for  neurologist follow-up (e.g., in 6 months)</a:t>
              </a:r>
            </a:p>
          </p:txBody>
        </p:sp>
        <p:pic>
          <p:nvPicPr>
            <p:cNvPr id="31" name="Picture 30">
              <a:extLst>
                <a:ext uri="{FF2B5EF4-FFF2-40B4-BE49-F238E27FC236}">
                  <a16:creationId xmlns:a16="http://schemas.microsoft.com/office/drawing/2014/main" id="{2A56ED72-6F91-07D5-262C-0A76BA49A915}"/>
                </a:ext>
              </a:extLst>
            </p:cNvPr>
            <p:cNvPicPr>
              <a:picLocks noChangeAspect="1"/>
            </p:cNvPicPr>
            <p:nvPr/>
          </p:nvPicPr>
          <p:blipFill>
            <a:blip r:embed="rId8"/>
            <a:stretch>
              <a:fillRect/>
            </a:stretch>
          </p:blipFill>
          <p:spPr>
            <a:xfrm>
              <a:off x="7396457" y="3231885"/>
              <a:ext cx="215504" cy="220515"/>
            </a:xfrm>
            <a:prstGeom prst="rect">
              <a:avLst/>
            </a:prstGeom>
          </p:spPr>
        </p:pic>
      </p:grpSp>
      <p:grpSp>
        <p:nvGrpSpPr>
          <p:cNvPr id="32" name="Group 31">
            <a:extLst>
              <a:ext uri="{FF2B5EF4-FFF2-40B4-BE49-F238E27FC236}">
                <a16:creationId xmlns:a16="http://schemas.microsoft.com/office/drawing/2014/main" id="{1AA303F1-95AC-4ECD-708B-7088F036BE61}"/>
              </a:ext>
            </a:extLst>
          </p:cNvPr>
          <p:cNvGrpSpPr/>
          <p:nvPr/>
        </p:nvGrpSpPr>
        <p:grpSpPr>
          <a:xfrm>
            <a:off x="8508230" y="3014253"/>
            <a:ext cx="1188720" cy="731520"/>
            <a:chOff x="2750721" y="5030388"/>
            <a:chExt cx="1188720" cy="731520"/>
          </a:xfrm>
        </p:grpSpPr>
        <p:sp>
          <p:nvSpPr>
            <p:cNvPr id="33" name="Rounded Rectangle 100">
              <a:extLst>
                <a:ext uri="{FF2B5EF4-FFF2-40B4-BE49-F238E27FC236}">
                  <a16:creationId xmlns:a16="http://schemas.microsoft.com/office/drawing/2014/main" id="{DDEFE2B9-ED1D-B148-3780-F38F66DA9A15}"/>
                </a:ext>
              </a:extLst>
            </p:cNvPr>
            <p:cNvSpPr/>
            <p:nvPr/>
          </p:nvSpPr>
          <p:spPr>
            <a:xfrm>
              <a:off x="2750721" y="5030388"/>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via DIPS &amp; books time to same neurologist or other;  availability</a:t>
              </a:r>
            </a:p>
          </p:txBody>
        </p:sp>
        <p:pic>
          <p:nvPicPr>
            <p:cNvPr id="34" name="Picture 33">
              <a:extLst>
                <a:ext uri="{FF2B5EF4-FFF2-40B4-BE49-F238E27FC236}">
                  <a16:creationId xmlns:a16="http://schemas.microsoft.com/office/drawing/2014/main" id="{60961804-167E-C31B-06C3-D0C81C543F23}"/>
                </a:ext>
              </a:extLst>
            </p:cNvPr>
            <p:cNvPicPr>
              <a:picLocks noChangeAspect="1"/>
            </p:cNvPicPr>
            <p:nvPr/>
          </p:nvPicPr>
          <p:blipFill>
            <a:blip r:embed="rId8"/>
            <a:stretch>
              <a:fillRect/>
            </a:stretch>
          </p:blipFill>
          <p:spPr>
            <a:xfrm>
              <a:off x="2793119" y="5101337"/>
              <a:ext cx="215504" cy="220515"/>
            </a:xfrm>
            <a:prstGeom prst="rect">
              <a:avLst/>
            </a:prstGeom>
          </p:spPr>
        </p:pic>
      </p:grpSp>
      <p:cxnSp>
        <p:nvCxnSpPr>
          <p:cNvPr id="37" name="Straight Arrow Connector 36">
            <a:extLst>
              <a:ext uri="{FF2B5EF4-FFF2-40B4-BE49-F238E27FC236}">
                <a16:creationId xmlns:a16="http://schemas.microsoft.com/office/drawing/2014/main" id="{8D8EFF46-67D3-66FE-A76F-E4E04E992765}"/>
              </a:ext>
            </a:extLst>
          </p:cNvPr>
          <p:cNvCxnSpPr>
            <a:cxnSpLocks/>
            <a:stCxn id="30" idx="2"/>
            <a:endCxn id="33" idx="0"/>
          </p:cNvCxnSpPr>
          <p:nvPr/>
        </p:nvCxnSpPr>
        <p:spPr>
          <a:xfrm>
            <a:off x="9102590" y="2551992"/>
            <a:ext cx="0" cy="462261"/>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41" name="Rectangle 76">
            <a:extLst>
              <a:ext uri="{FF2B5EF4-FFF2-40B4-BE49-F238E27FC236}">
                <a16:creationId xmlns:a16="http://schemas.microsoft.com/office/drawing/2014/main" id="{A671598A-8B1E-5811-185A-440AD16F7D42}"/>
              </a:ext>
            </a:extLst>
          </p:cNvPr>
          <p:cNvSpPr/>
          <p:nvPr/>
        </p:nvSpPr>
        <p:spPr>
          <a:xfrm flipH="1">
            <a:off x="11364278" y="617732"/>
            <a:ext cx="602431" cy="6253435"/>
          </a:xfrm>
          <a:prstGeom prst="rect">
            <a:avLst/>
          </a:prstGeom>
          <a:pattFill prst="wdUpDiag">
            <a:fgClr>
              <a:srgbClr val="8064A2">
                <a:lumMod val="40000"/>
                <a:lumOff val="60000"/>
              </a:srgbClr>
            </a:fgClr>
            <a:bgClr>
              <a:sysClr val="window" lastClr="FFFFFF"/>
            </a:bgClr>
          </a:pattFill>
          <a:ln w="12700" cap="flat" cmpd="sng" algn="ctr">
            <a:solidFill>
              <a:srgbClr val="8064A2">
                <a:lumMod val="40000"/>
                <a:lumOff val="60000"/>
              </a:srgbClr>
            </a:solidFill>
            <a:prstDash val="solid"/>
          </a:ln>
          <a:effectLst/>
        </p:spPr>
        <p:txBody>
          <a:bodyPr vert="wordArtVert"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a:ln>
                  <a:noFill/>
                </a:ln>
                <a:effectLst/>
                <a:uLnTx/>
                <a:uFillTx/>
                <a:ea typeface="+mn-ea"/>
                <a:cs typeface="+mn-cs"/>
              </a:rPr>
              <a:t>INTERNAL HANDOVER </a:t>
            </a:r>
          </a:p>
        </p:txBody>
      </p:sp>
      <p:sp>
        <p:nvSpPr>
          <p:cNvPr id="45" name="AutoShape 63">
            <a:extLst>
              <a:ext uri="{FF2B5EF4-FFF2-40B4-BE49-F238E27FC236}">
                <a16:creationId xmlns:a16="http://schemas.microsoft.com/office/drawing/2014/main" id="{08E2F7EF-9C6B-5845-C4CB-EC8393CF781D}"/>
              </a:ext>
            </a:extLst>
          </p:cNvPr>
          <p:cNvSpPr>
            <a:spLocks noChangeArrowheads="1"/>
          </p:cNvSpPr>
          <p:nvPr/>
        </p:nvSpPr>
        <p:spPr bwMode="auto">
          <a:xfrm>
            <a:off x="11308491" y="282895"/>
            <a:ext cx="640080" cy="274320"/>
          </a:xfrm>
          <a:prstGeom prst="chevron">
            <a:avLst>
              <a:gd name="adj" fmla="val 38168"/>
            </a:avLst>
          </a:prstGeom>
          <a:pattFill prst="wdUpDiag">
            <a:fgClr>
              <a:srgbClr val="8064A2">
                <a:lumMod val="40000"/>
                <a:lumOff val="60000"/>
              </a:srgbClr>
            </a:fgClr>
            <a:bgClr>
              <a:sysClr val="window" lastClr="FFFFFF"/>
            </a:bgClr>
          </a:patt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100" normalizeH="0" baseline="0" noProof="0">
              <a:ln>
                <a:noFill/>
              </a:ln>
              <a:solidFill>
                <a:prstClr val="black"/>
              </a:solidFill>
              <a:effectLst/>
              <a:uLnTx/>
              <a:uFillTx/>
              <a:cs typeface="Arial" charset="0"/>
            </a:endParaRPr>
          </a:p>
        </p:txBody>
      </p:sp>
    </p:spTree>
    <p:extLst>
      <p:ext uri="{BB962C8B-B14F-4D97-AF65-F5344CB8AC3E}">
        <p14:creationId xmlns:p14="http://schemas.microsoft.com/office/powerpoint/2010/main" val="2300955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5B47A1-D7F4-58F1-963B-6BD86AF41F2C}"/>
              </a:ext>
            </a:extLst>
          </p:cNvPr>
          <p:cNvSpPr>
            <a:spLocks noGrp="1"/>
          </p:cNvSpPr>
          <p:nvPr>
            <p:ph type="sldNum" sz="quarter" idx="12"/>
          </p:nvPr>
        </p:nvSpPr>
        <p:spPr/>
        <p:txBody>
          <a:bodyPr/>
          <a:lstStyle/>
          <a:p>
            <a:fld id="{5751DFAA-887F-4071-8EAD-E8CA316FCF06}" type="slidenum">
              <a:rPr lang="en-GB" smtClean="0"/>
              <a:t>14</a:t>
            </a:fld>
            <a:endParaRPr lang="en-GB"/>
          </a:p>
        </p:txBody>
      </p:sp>
      <p:pic>
        <p:nvPicPr>
          <p:cNvPr id="13" name="Picture 12">
            <a:extLst>
              <a:ext uri="{FF2B5EF4-FFF2-40B4-BE49-F238E27FC236}">
                <a16:creationId xmlns:a16="http://schemas.microsoft.com/office/drawing/2014/main" id="{0B39020A-81DC-63E8-DC0D-F7237C2A44A2}"/>
              </a:ext>
            </a:extLst>
          </p:cNvPr>
          <p:cNvPicPr>
            <a:picLocks noChangeAspect="1"/>
          </p:cNvPicPr>
          <p:nvPr/>
        </p:nvPicPr>
        <p:blipFill>
          <a:blip r:embed="rId3"/>
          <a:stretch>
            <a:fillRect/>
          </a:stretch>
        </p:blipFill>
        <p:spPr>
          <a:xfrm>
            <a:off x="301704" y="823176"/>
            <a:ext cx="11727006" cy="1409019"/>
          </a:xfrm>
          <a:prstGeom prst="rect">
            <a:avLst/>
          </a:prstGeom>
        </p:spPr>
      </p:pic>
      <p:pic>
        <p:nvPicPr>
          <p:cNvPr id="15" name="Picture 14">
            <a:extLst>
              <a:ext uri="{FF2B5EF4-FFF2-40B4-BE49-F238E27FC236}">
                <a16:creationId xmlns:a16="http://schemas.microsoft.com/office/drawing/2014/main" id="{518E9058-614D-98EF-9C50-3B782A8618FE}"/>
              </a:ext>
            </a:extLst>
          </p:cNvPr>
          <p:cNvPicPr>
            <a:picLocks noChangeAspect="1"/>
          </p:cNvPicPr>
          <p:nvPr/>
        </p:nvPicPr>
        <p:blipFill>
          <a:blip r:embed="rId3"/>
          <a:stretch>
            <a:fillRect/>
          </a:stretch>
        </p:blipFill>
        <p:spPr>
          <a:xfrm>
            <a:off x="322264" y="2413194"/>
            <a:ext cx="11727006" cy="1892963"/>
          </a:xfrm>
          <a:prstGeom prst="rect">
            <a:avLst/>
          </a:prstGeom>
        </p:spPr>
      </p:pic>
      <p:pic>
        <p:nvPicPr>
          <p:cNvPr id="19" name="Picture 18">
            <a:extLst>
              <a:ext uri="{FF2B5EF4-FFF2-40B4-BE49-F238E27FC236}">
                <a16:creationId xmlns:a16="http://schemas.microsoft.com/office/drawing/2014/main" id="{AE07F76E-619B-3439-4884-E4DCD7A33C90}"/>
              </a:ext>
            </a:extLst>
          </p:cNvPr>
          <p:cNvPicPr>
            <a:picLocks noChangeAspect="1"/>
          </p:cNvPicPr>
          <p:nvPr/>
        </p:nvPicPr>
        <p:blipFill>
          <a:blip r:embed="rId3"/>
          <a:stretch>
            <a:fillRect/>
          </a:stretch>
        </p:blipFill>
        <p:spPr>
          <a:xfrm>
            <a:off x="318638" y="4487156"/>
            <a:ext cx="11727006" cy="1282944"/>
          </a:xfrm>
          <a:prstGeom prst="rect">
            <a:avLst/>
          </a:prstGeom>
        </p:spPr>
      </p:pic>
      <p:sp>
        <p:nvSpPr>
          <p:cNvPr id="22" name="TextBox 157">
            <a:extLst>
              <a:ext uri="{FF2B5EF4-FFF2-40B4-BE49-F238E27FC236}">
                <a16:creationId xmlns:a16="http://schemas.microsoft.com/office/drawing/2014/main" id="{78FB45F6-461F-6A75-C20D-EC8C1FB83294}"/>
              </a:ext>
            </a:extLst>
          </p:cNvPr>
          <p:cNvSpPr txBox="1">
            <a:spLocks noChangeArrowheads="1"/>
          </p:cNvSpPr>
          <p:nvPr/>
        </p:nvSpPr>
        <p:spPr bwMode="auto">
          <a:xfrm>
            <a:off x="552902" y="1870224"/>
            <a:ext cx="99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600" b="0" i="0" u="none" strike="noStrike" kern="0" cap="none" spc="0" normalizeH="0" baseline="0" noProof="0">
                <a:ln>
                  <a:noFill/>
                </a:ln>
                <a:solidFill>
                  <a:prstClr val="black"/>
                </a:solidFill>
                <a:effectLst/>
                <a:uLnTx/>
                <a:uFillTx/>
                <a:latin typeface="Calibri" pitchFamily="34" charset="0"/>
              </a:rPr>
              <a:t>Patient</a:t>
            </a:r>
            <a:endParaRPr kumimoji="0" lang="en-GB" altLang="en-US" sz="1800" b="0" i="0" u="none" strike="noStrike" kern="0" cap="none" spc="0" normalizeH="0" baseline="0" noProof="0">
              <a:ln>
                <a:noFill/>
              </a:ln>
              <a:solidFill>
                <a:prstClr val="black"/>
              </a:solidFill>
              <a:effectLst/>
              <a:uLnTx/>
              <a:uFillTx/>
              <a:latin typeface="Calibri" pitchFamily="34" charset="0"/>
            </a:endParaRPr>
          </a:p>
        </p:txBody>
      </p:sp>
      <p:pic>
        <p:nvPicPr>
          <p:cNvPr id="23" name="Picture 22">
            <a:extLst>
              <a:ext uri="{FF2B5EF4-FFF2-40B4-BE49-F238E27FC236}">
                <a16:creationId xmlns:a16="http://schemas.microsoft.com/office/drawing/2014/main" id="{C1523DD1-DE16-C2D5-704F-0576A3E9AE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809" y="1161925"/>
            <a:ext cx="548640" cy="616260"/>
          </a:xfrm>
          <a:prstGeom prst="rect">
            <a:avLst/>
          </a:prstGeom>
        </p:spPr>
      </p:pic>
      <p:sp>
        <p:nvSpPr>
          <p:cNvPr id="35" name="TextBox 157">
            <a:extLst>
              <a:ext uri="{FF2B5EF4-FFF2-40B4-BE49-F238E27FC236}">
                <a16:creationId xmlns:a16="http://schemas.microsoft.com/office/drawing/2014/main" id="{C423A876-AC8C-9344-72A6-5A3758B7237A}"/>
              </a:ext>
            </a:extLst>
          </p:cNvPr>
          <p:cNvSpPr txBox="1">
            <a:spLocks noChangeArrowheads="1"/>
          </p:cNvSpPr>
          <p:nvPr/>
        </p:nvSpPr>
        <p:spPr bwMode="auto">
          <a:xfrm>
            <a:off x="429050" y="3505674"/>
            <a:ext cx="10434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Neurologist at MS policlinic</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82" name="TextBox 81">
            <a:extLst>
              <a:ext uri="{FF2B5EF4-FFF2-40B4-BE49-F238E27FC236}">
                <a16:creationId xmlns:a16="http://schemas.microsoft.com/office/drawing/2014/main" id="{EBDE5E2F-0E19-A09E-A34B-EA5A398408ED}"/>
              </a:ext>
            </a:extLst>
          </p:cNvPr>
          <p:cNvSpPr txBox="1"/>
          <p:nvPr/>
        </p:nvSpPr>
        <p:spPr>
          <a:xfrm>
            <a:off x="613493" y="-23241"/>
            <a:ext cx="6016758" cy="492443"/>
          </a:xfrm>
          <a:prstGeom prst="rect">
            <a:avLst/>
          </a:prstGeom>
          <a:noFill/>
        </p:spPr>
        <p:txBody>
          <a:bodyPr wrap="square" lIns="0" tIns="0" rIns="0" bIns="0" rtlCol="0">
            <a:spAutoFit/>
          </a:bodyPr>
          <a:lstStyle/>
          <a:p>
            <a:r>
              <a:rPr lang="en-GB" sz="800"/>
              <a:t>Assumptions:</a:t>
            </a:r>
          </a:p>
          <a:p>
            <a:r>
              <a:rPr lang="en-GB" sz="800"/>
              <a:t> For patients who will use per oral disease modifying therapies </a:t>
            </a:r>
          </a:p>
          <a:p>
            <a:r>
              <a:rPr lang="en-GB" sz="800"/>
              <a:t>All the requests from the communicator are accepted; or not declined by the receiver of the request or information </a:t>
            </a:r>
          </a:p>
          <a:p>
            <a:pPr algn="ctr"/>
            <a:endParaRPr lang="en-GB" sz="800"/>
          </a:p>
        </p:txBody>
      </p:sp>
      <p:grpSp>
        <p:nvGrpSpPr>
          <p:cNvPr id="24" name="Group 23">
            <a:extLst>
              <a:ext uri="{FF2B5EF4-FFF2-40B4-BE49-F238E27FC236}">
                <a16:creationId xmlns:a16="http://schemas.microsoft.com/office/drawing/2014/main" id="{4089879B-301A-6EFE-E9E7-CF82E5BCEADD}"/>
              </a:ext>
            </a:extLst>
          </p:cNvPr>
          <p:cNvGrpSpPr/>
          <p:nvPr/>
        </p:nvGrpSpPr>
        <p:grpSpPr>
          <a:xfrm>
            <a:off x="3410445" y="3396627"/>
            <a:ext cx="1188720" cy="546259"/>
            <a:chOff x="3371739" y="2210585"/>
            <a:chExt cx="1188720" cy="546259"/>
          </a:xfrm>
        </p:grpSpPr>
        <p:sp>
          <p:nvSpPr>
            <p:cNvPr id="122" name="Rounded Rectangle 89">
              <a:extLst>
                <a:ext uri="{FF2B5EF4-FFF2-40B4-BE49-F238E27FC236}">
                  <a16:creationId xmlns:a16="http://schemas.microsoft.com/office/drawing/2014/main" id="{16FC6B06-4714-605B-2ECF-345FC3047D26}"/>
                </a:ext>
              </a:extLst>
            </p:cNvPr>
            <p:cNvSpPr/>
            <p:nvPr/>
          </p:nvSpPr>
          <p:spPr>
            <a:xfrm>
              <a:off x="3371739" y="2210585"/>
              <a:ext cx="1188720" cy="546259"/>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Sends treatment plan to the MS nurse at the OPD</a:t>
              </a:r>
            </a:p>
          </p:txBody>
        </p:sp>
        <p:pic>
          <p:nvPicPr>
            <p:cNvPr id="123" name="Picture 122">
              <a:extLst>
                <a:ext uri="{FF2B5EF4-FFF2-40B4-BE49-F238E27FC236}">
                  <a16:creationId xmlns:a16="http://schemas.microsoft.com/office/drawing/2014/main" id="{1B0BD0BD-AD78-8EB0-E820-855FFA581D55}"/>
                </a:ext>
              </a:extLst>
            </p:cNvPr>
            <p:cNvPicPr>
              <a:picLocks noChangeAspect="1"/>
            </p:cNvPicPr>
            <p:nvPr/>
          </p:nvPicPr>
          <p:blipFill>
            <a:blip r:embed="rId5"/>
            <a:stretch>
              <a:fillRect/>
            </a:stretch>
          </p:blipFill>
          <p:spPr>
            <a:xfrm>
              <a:off x="3429550" y="2269714"/>
              <a:ext cx="215504" cy="170132"/>
            </a:xfrm>
            <a:prstGeom prst="rect">
              <a:avLst/>
            </a:prstGeom>
          </p:spPr>
        </p:pic>
      </p:grpSp>
      <p:pic>
        <p:nvPicPr>
          <p:cNvPr id="113" name="Picture 112">
            <a:extLst>
              <a:ext uri="{FF2B5EF4-FFF2-40B4-BE49-F238E27FC236}">
                <a16:creationId xmlns:a16="http://schemas.microsoft.com/office/drawing/2014/main" id="{FED957AC-C2B5-3A62-51D4-B4B681494566}"/>
              </a:ext>
            </a:extLst>
          </p:cNvPr>
          <p:cNvPicPr>
            <a:picLocks noChangeAspect="1"/>
          </p:cNvPicPr>
          <p:nvPr/>
        </p:nvPicPr>
        <p:blipFill>
          <a:blip r:embed="rId3"/>
          <a:stretch>
            <a:fillRect/>
          </a:stretch>
        </p:blipFill>
        <p:spPr>
          <a:xfrm>
            <a:off x="301704" y="5941956"/>
            <a:ext cx="11727006" cy="868762"/>
          </a:xfrm>
          <a:prstGeom prst="rect">
            <a:avLst/>
          </a:prstGeom>
        </p:spPr>
      </p:pic>
      <p:pic>
        <p:nvPicPr>
          <p:cNvPr id="118" name="Picture 2">
            <a:extLst>
              <a:ext uri="{FF2B5EF4-FFF2-40B4-BE49-F238E27FC236}">
                <a16:creationId xmlns:a16="http://schemas.microsoft.com/office/drawing/2014/main" id="{34B1EDC6-B314-E58D-7C2A-5F924A0B45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939" y="6002285"/>
            <a:ext cx="555345" cy="555345"/>
          </a:xfrm>
          <a:prstGeom prst="rect">
            <a:avLst/>
          </a:prstGeom>
          <a:noFill/>
          <a:extLst>
            <a:ext uri="{909E8E84-426E-40DD-AFC4-6F175D3DCCD1}">
              <a14:hiddenFill xmlns:a14="http://schemas.microsoft.com/office/drawing/2010/main">
                <a:solidFill>
                  <a:srgbClr val="FFFFFF"/>
                </a:solidFill>
              </a14:hiddenFill>
            </a:ext>
          </a:extLst>
        </p:spPr>
      </p:pic>
      <p:sp>
        <p:nvSpPr>
          <p:cNvPr id="119" name="Folded Corner 82">
            <a:extLst>
              <a:ext uri="{FF2B5EF4-FFF2-40B4-BE49-F238E27FC236}">
                <a16:creationId xmlns:a16="http://schemas.microsoft.com/office/drawing/2014/main" id="{3EE27E26-85DF-6363-8BC3-B72A3B705C23}"/>
              </a:ext>
            </a:extLst>
          </p:cNvPr>
          <p:cNvSpPr/>
          <p:nvPr/>
        </p:nvSpPr>
        <p:spPr>
          <a:xfrm>
            <a:off x="1419161" y="6029193"/>
            <a:ext cx="2143718" cy="694288"/>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The commonest highly effective disease modifying treatment is Rituximab at the study </a:t>
            </a:r>
            <a:r>
              <a:rPr lang="en-GB" sz="800" kern="0" err="1">
                <a:solidFill>
                  <a:prstClr val="black"/>
                </a:solidFill>
                <a:latin typeface="Calibri"/>
              </a:rPr>
              <a:t>center</a:t>
            </a:r>
            <a:r>
              <a:rPr lang="en-GB" sz="800" kern="0">
                <a:solidFill>
                  <a:prstClr val="black"/>
                </a:solidFill>
                <a:latin typeface="Calibri"/>
              </a:rPr>
              <a:t>, however, there are still patients who want to , and have indications to use per oral treatments </a:t>
            </a:r>
          </a:p>
        </p:txBody>
      </p:sp>
      <p:sp>
        <p:nvSpPr>
          <p:cNvPr id="121" name="Folded Corner 82">
            <a:extLst>
              <a:ext uri="{FF2B5EF4-FFF2-40B4-BE49-F238E27FC236}">
                <a16:creationId xmlns:a16="http://schemas.microsoft.com/office/drawing/2014/main" id="{692B90A4-4554-004C-A4BB-9D59A80C4A38}"/>
              </a:ext>
            </a:extLst>
          </p:cNvPr>
          <p:cNvSpPr/>
          <p:nvPr/>
        </p:nvSpPr>
        <p:spPr>
          <a:xfrm>
            <a:off x="7023142" y="6029193"/>
            <a:ext cx="1785147" cy="694288"/>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Assuming the standard notification for visits happens automatically. </a:t>
            </a:r>
          </a:p>
        </p:txBody>
      </p:sp>
      <p:sp>
        <p:nvSpPr>
          <p:cNvPr id="125" name="Folded Corner 82">
            <a:extLst>
              <a:ext uri="{FF2B5EF4-FFF2-40B4-BE49-F238E27FC236}">
                <a16:creationId xmlns:a16="http://schemas.microsoft.com/office/drawing/2014/main" id="{E54A9A92-F9E4-4C2F-6C95-DEB453A471A4}"/>
              </a:ext>
            </a:extLst>
          </p:cNvPr>
          <p:cNvSpPr/>
          <p:nvPr/>
        </p:nvSpPr>
        <p:spPr>
          <a:xfrm>
            <a:off x="9399395" y="6043092"/>
            <a:ext cx="1775233" cy="666491"/>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Assuming that the suggested time is convenient for the neurologist; otherwise, internal communication to find suitable time or another neurologist can be considered </a:t>
            </a:r>
          </a:p>
        </p:txBody>
      </p:sp>
      <p:cxnSp>
        <p:nvCxnSpPr>
          <p:cNvPr id="159" name="Straight Arrow Connector 158">
            <a:extLst>
              <a:ext uri="{FF2B5EF4-FFF2-40B4-BE49-F238E27FC236}">
                <a16:creationId xmlns:a16="http://schemas.microsoft.com/office/drawing/2014/main" id="{736543AD-4774-A69E-C97D-7B9EBAEA4EA6}"/>
              </a:ext>
            </a:extLst>
          </p:cNvPr>
          <p:cNvCxnSpPr>
            <a:cxnSpLocks/>
            <a:stCxn id="30" idx="0"/>
            <a:endCxn id="69" idx="2"/>
          </p:cNvCxnSpPr>
          <p:nvPr/>
        </p:nvCxnSpPr>
        <p:spPr>
          <a:xfrm flipV="1">
            <a:off x="3987126" y="1893445"/>
            <a:ext cx="1383" cy="856998"/>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187" name="Rectangle 76">
            <a:extLst>
              <a:ext uri="{FF2B5EF4-FFF2-40B4-BE49-F238E27FC236}">
                <a16:creationId xmlns:a16="http://schemas.microsoft.com/office/drawing/2014/main" id="{34420759-77B2-A337-B296-52AA571BA87C}"/>
              </a:ext>
            </a:extLst>
          </p:cNvPr>
          <p:cNvSpPr/>
          <p:nvPr/>
        </p:nvSpPr>
        <p:spPr>
          <a:xfrm flipH="1">
            <a:off x="8808289" y="823176"/>
            <a:ext cx="406703" cy="4946923"/>
          </a:xfrm>
          <a:prstGeom prst="rect">
            <a:avLst/>
          </a:prstGeom>
          <a:pattFill prst="wdUpDiag">
            <a:fgClr>
              <a:srgbClr val="8064A2">
                <a:lumMod val="40000"/>
                <a:lumOff val="60000"/>
              </a:srgbClr>
            </a:fgClr>
            <a:bgClr>
              <a:sysClr val="window" lastClr="FFFFFF"/>
            </a:bgClr>
          </a:pattFill>
          <a:ln w="12700" cap="flat" cmpd="sng" algn="ctr">
            <a:solidFill>
              <a:srgbClr val="8064A2">
                <a:lumMod val="40000"/>
                <a:lumOff val="60000"/>
              </a:srgbClr>
            </a:solidFill>
            <a:prstDash val="solid"/>
          </a:ln>
          <a:effectLst/>
        </p:spPr>
        <p:txBody>
          <a:bodyPr vert="wordArtVert"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a:ln>
                  <a:noFill/>
                </a:ln>
                <a:effectLst/>
                <a:uLnTx/>
                <a:uFillTx/>
                <a:ea typeface="+mn-ea"/>
                <a:cs typeface="+mn-cs"/>
              </a:rPr>
              <a:t>WAITING TIME</a:t>
            </a:r>
          </a:p>
        </p:txBody>
      </p:sp>
      <p:pic>
        <p:nvPicPr>
          <p:cNvPr id="192" name="Picture 191">
            <a:extLst>
              <a:ext uri="{FF2B5EF4-FFF2-40B4-BE49-F238E27FC236}">
                <a16:creationId xmlns:a16="http://schemas.microsoft.com/office/drawing/2014/main" id="{D1EAAE64-5D4B-453B-A614-47292E40A94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631" t="17416" r="22675" b="-1"/>
          <a:stretch/>
        </p:blipFill>
        <p:spPr>
          <a:xfrm>
            <a:off x="558914" y="4629536"/>
            <a:ext cx="555274" cy="731520"/>
          </a:xfrm>
          <a:prstGeom prst="rect">
            <a:avLst/>
          </a:prstGeom>
        </p:spPr>
      </p:pic>
      <p:pic>
        <p:nvPicPr>
          <p:cNvPr id="193" name="Picture 192">
            <a:extLst>
              <a:ext uri="{FF2B5EF4-FFF2-40B4-BE49-F238E27FC236}">
                <a16:creationId xmlns:a16="http://schemas.microsoft.com/office/drawing/2014/main" id="{D89C43CA-B4A3-4E5E-A41E-1BCB47376A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145" y="2756559"/>
            <a:ext cx="457200" cy="605958"/>
          </a:xfrm>
          <a:prstGeom prst="rect">
            <a:avLst/>
          </a:prstGeom>
        </p:spPr>
      </p:pic>
      <p:sp>
        <p:nvSpPr>
          <p:cNvPr id="3" name="TextBox 157">
            <a:extLst>
              <a:ext uri="{FF2B5EF4-FFF2-40B4-BE49-F238E27FC236}">
                <a16:creationId xmlns:a16="http://schemas.microsoft.com/office/drawing/2014/main" id="{5E4D9E0B-C76D-D4F7-1A29-BF85F1324BA0}"/>
              </a:ext>
            </a:extLst>
          </p:cNvPr>
          <p:cNvSpPr txBox="1">
            <a:spLocks noChangeArrowheads="1"/>
          </p:cNvSpPr>
          <p:nvPr/>
        </p:nvSpPr>
        <p:spPr bwMode="auto">
          <a:xfrm>
            <a:off x="416607" y="5427258"/>
            <a:ext cx="1121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HS, Neurology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grpSp>
        <p:nvGrpSpPr>
          <p:cNvPr id="8" name="Group 7">
            <a:extLst>
              <a:ext uri="{FF2B5EF4-FFF2-40B4-BE49-F238E27FC236}">
                <a16:creationId xmlns:a16="http://schemas.microsoft.com/office/drawing/2014/main" id="{0FF2DFB3-6ED2-0426-3646-B72600145EAF}"/>
              </a:ext>
            </a:extLst>
          </p:cNvPr>
          <p:cNvGrpSpPr/>
          <p:nvPr/>
        </p:nvGrpSpPr>
        <p:grpSpPr>
          <a:xfrm>
            <a:off x="2128271" y="3003019"/>
            <a:ext cx="507667" cy="623343"/>
            <a:chOff x="3216664" y="3494246"/>
            <a:chExt cx="586563" cy="623343"/>
          </a:xfrm>
        </p:grpSpPr>
        <p:cxnSp>
          <p:nvCxnSpPr>
            <p:cNvPr id="10" name="Straight Arrow Connector 40">
              <a:extLst>
                <a:ext uri="{FF2B5EF4-FFF2-40B4-BE49-F238E27FC236}">
                  <a16:creationId xmlns:a16="http://schemas.microsoft.com/office/drawing/2014/main" id="{9E877A12-35BE-57B0-DF9F-F5D88C943287}"/>
                </a:ext>
              </a:extLst>
            </p:cNvPr>
            <p:cNvCxnSpPr>
              <a:cxnSpLocks/>
              <a:stCxn id="14" idx="0"/>
            </p:cNvCxnSpPr>
            <p:nvPr/>
          </p:nvCxnSpPr>
          <p:spPr>
            <a:xfrm rot="5400000" flipH="1" flipV="1">
              <a:off x="3537147" y="3467046"/>
              <a:ext cx="238879" cy="293280"/>
            </a:xfrm>
            <a:prstGeom prst="bentConnector2">
              <a:avLst/>
            </a:prstGeom>
            <a:noFill/>
            <a:ln w="12700" cap="flat" cmpd="sng" algn="ctr">
              <a:solidFill>
                <a:schemeClr val="tx1">
                  <a:lumMod val="50000"/>
                  <a:lumOff val="50000"/>
                </a:schemeClr>
              </a:solidFill>
              <a:prstDash val="solid"/>
              <a:tailEnd type="triangle"/>
            </a:ln>
            <a:effectLst/>
          </p:spPr>
        </p:cxnSp>
        <p:cxnSp>
          <p:nvCxnSpPr>
            <p:cNvPr id="11" name="Straight Arrow Connector 40">
              <a:extLst>
                <a:ext uri="{FF2B5EF4-FFF2-40B4-BE49-F238E27FC236}">
                  <a16:creationId xmlns:a16="http://schemas.microsoft.com/office/drawing/2014/main" id="{72A012B6-CA8B-F71A-09AD-4BA8D256BA92}"/>
                </a:ext>
              </a:extLst>
            </p:cNvPr>
            <p:cNvCxnSpPr>
              <a:cxnSpLocks/>
              <a:stCxn id="14" idx="2"/>
            </p:cNvCxnSpPr>
            <p:nvPr/>
          </p:nvCxnSpPr>
          <p:spPr>
            <a:xfrm rot="16200000" flipH="1">
              <a:off x="3529005" y="3859375"/>
              <a:ext cx="239154" cy="277274"/>
            </a:xfrm>
            <a:prstGeom prst="bentConnector2">
              <a:avLst/>
            </a:prstGeom>
            <a:noFill/>
            <a:ln w="12700" cap="flat" cmpd="sng" algn="ctr">
              <a:solidFill>
                <a:schemeClr val="tx1">
                  <a:lumMod val="50000"/>
                  <a:lumOff val="50000"/>
                </a:schemeClr>
              </a:solidFill>
              <a:prstDash val="solid"/>
              <a:tailEnd type="triangle"/>
            </a:ln>
            <a:effectLst/>
          </p:spPr>
        </p:cxnSp>
        <p:sp>
          <p:nvSpPr>
            <p:cNvPr id="14" name="Diamond 13">
              <a:extLst>
                <a:ext uri="{FF2B5EF4-FFF2-40B4-BE49-F238E27FC236}">
                  <a16:creationId xmlns:a16="http://schemas.microsoft.com/office/drawing/2014/main" id="{24572A3B-D377-0F5A-014C-402FE7B589F9}"/>
                </a:ext>
              </a:extLst>
            </p:cNvPr>
            <p:cNvSpPr/>
            <p:nvPr/>
          </p:nvSpPr>
          <p:spPr>
            <a:xfrm>
              <a:off x="3430940" y="3733125"/>
              <a:ext cx="158010" cy="145310"/>
            </a:xfrm>
            <a:prstGeom prst="diamond">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6" name="Straight Arrow Connector 40">
              <a:extLst>
                <a:ext uri="{FF2B5EF4-FFF2-40B4-BE49-F238E27FC236}">
                  <a16:creationId xmlns:a16="http://schemas.microsoft.com/office/drawing/2014/main" id="{B661619D-C835-09E4-BC21-049546FAA4B0}"/>
                </a:ext>
              </a:extLst>
            </p:cNvPr>
            <p:cNvCxnSpPr>
              <a:cxnSpLocks/>
            </p:cNvCxnSpPr>
            <p:nvPr/>
          </p:nvCxnSpPr>
          <p:spPr>
            <a:xfrm>
              <a:off x="3216664" y="3825497"/>
              <a:ext cx="239340" cy="0"/>
            </a:xfrm>
            <a:prstGeom prst="straightConnector1">
              <a:avLst/>
            </a:prstGeom>
            <a:noFill/>
            <a:ln w="12700" cap="flat" cmpd="sng" algn="ctr">
              <a:solidFill>
                <a:schemeClr val="tx1">
                  <a:lumMod val="50000"/>
                  <a:lumOff val="50000"/>
                </a:schemeClr>
              </a:solidFill>
              <a:prstDash val="solid"/>
              <a:tailEnd type="triangle"/>
            </a:ln>
            <a:effectLst/>
          </p:spPr>
        </p:cxnSp>
      </p:grpSp>
      <p:sp>
        <p:nvSpPr>
          <p:cNvPr id="17" name="Rounded Rectangle 88">
            <a:extLst>
              <a:ext uri="{FF2B5EF4-FFF2-40B4-BE49-F238E27FC236}">
                <a16:creationId xmlns:a16="http://schemas.microsoft.com/office/drawing/2014/main" id="{B4936FA4-1092-640E-4D75-9B985CD297FC}"/>
              </a:ext>
            </a:extLst>
          </p:cNvPr>
          <p:cNvSpPr/>
          <p:nvPr/>
        </p:nvSpPr>
        <p:spPr>
          <a:xfrm>
            <a:off x="1478229" y="2944032"/>
            <a:ext cx="619953"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r>
              <a:rPr lang="en-GB" sz="900"/>
              <a:t>If the agreed DMT is </a:t>
            </a:r>
          </a:p>
        </p:txBody>
      </p:sp>
      <p:sp>
        <p:nvSpPr>
          <p:cNvPr id="21" name="Rounded Rectangle 88">
            <a:extLst>
              <a:ext uri="{FF2B5EF4-FFF2-40B4-BE49-F238E27FC236}">
                <a16:creationId xmlns:a16="http://schemas.microsoft.com/office/drawing/2014/main" id="{30BB5C36-1754-EFF5-1363-656EFFF909C7}"/>
              </a:ext>
            </a:extLst>
          </p:cNvPr>
          <p:cNvSpPr/>
          <p:nvPr/>
        </p:nvSpPr>
        <p:spPr>
          <a:xfrm>
            <a:off x="2602826" y="3382768"/>
            <a:ext cx="619953" cy="533278"/>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r>
              <a:rPr lang="en-GB" sz="900"/>
              <a:t>Rituximab </a:t>
            </a:r>
          </a:p>
        </p:txBody>
      </p:sp>
      <p:sp>
        <p:nvSpPr>
          <p:cNvPr id="28" name="Rounded Rectangle 88">
            <a:extLst>
              <a:ext uri="{FF2B5EF4-FFF2-40B4-BE49-F238E27FC236}">
                <a16:creationId xmlns:a16="http://schemas.microsoft.com/office/drawing/2014/main" id="{2EB63B17-7AF5-39A4-0F73-B1621EEEB045}"/>
              </a:ext>
            </a:extLst>
          </p:cNvPr>
          <p:cNvSpPr/>
          <p:nvPr/>
        </p:nvSpPr>
        <p:spPr>
          <a:xfrm>
            <a:off x="2617924" y="2771931"/>
            <a:ext cx="619953" cy="528241"/>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r>
              <a:rPr lang="en-GB" sz="900"/>
              <a:t>Per </a:t>
            </a:r>
            <a:r>
              <a:rPr lang="en-GB" sz="900" err="1"/>
              <a:t>os</a:t>
            </a:r>
            <a:r>
              <a:rPr lang="en-GB" sz="900"/>
              <a:t> </a:t>
            </a:r>
          </a:p>
        </p:txBody>
      </p:sp>
      <p:grpSp>
        <p:nvGrpSpPr>
          <p:cNvPr id="18" name="Group 17">
            <a:extLst>
              <a:ext uri="{FF2B5EF4-FFF2-40B4-BE49-F238E27FC236}">
                <a16:creationId xmlns:a16="http://schemas.microsoft.com/office/drawing/2014/main" id="{0B946979-33B8-3308-CB62-AFE931F37D26}"/>
              </a:ext>
            </a:extLst>
          </p:cNvPr>
          <p:cNvGrpSpPr/>
          <p:nvPr/>
        </p:nvGrpSpPr>
        <p:grpSpPr>
          <a:xfrm>
            <a:off x="3392766" y="2750443"/>
            <a:ext cx="1188720" cy="546259"/>
            <a:chOff x="3346121" y="1564401"/>
            <a:chExt cx="1008606" cy="546259"/>
          </a:xfrm>
        </p:grpSpPr>
        <p:sp>
          <p:nvSpPr>
            <p:cNvPr id="30" name="Rounded Rectangle 89">
              <a:extLst>
                <a:ext uri="{FF2B5EF4-FFF2-40B4-BE49-F238E27FC236}">
                  <a16:creationId xmlns:a16="http://schemas.microsoft.com/office/drawing/2014/main" id="{F9EAE0A8-453E-8653-7527-3E6425196742}"/>
                </a:ext>
              </a:extLst>
            </p:cNvPr>
            <p:cNvSpPr/>
            <p:nvPr/>
          </p:nvSpPr>
          <p:spPr>
            <a:xfrm>
              <a:off x="3346121" y="1564401"/>
              <a:ext cx="1008606" cy="546259"/>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Writes </a:t>
              </a:r>
              <a:r>
                <a:rPr kumimoji="0" lang="en-GB" sz="1000" b="0" i="0" u="none" strike="noStrike" kern="0" cap="none" spc="0" normalizeH="0" baseline="0" noProof="0" err="1">
                  <a:ln>
                    <a:noFill/>
                  </a:ln>
                  <a:solidFill>
                    <a:prstClr val="black"/>
                  </a:solidFill>
                  <a:effectLst/>
                  <a:uLnTx/>
                  <a:uFillTx/>
                  <a:latin typeface="Calibri"/>
                  <a:ea typeface="+mn-ea"/>
                  <a:cs typeface="+mn-cs"/>
                </a:rPr>
                <a:t>presc</a:t>
              </a:r>
              <a:r>
                <a:rPr kumimoji="0" lang="en-GB" sz="1000" b="0" i="0" u="none" strike="noStrike" kern="0" cap="none" spc="0" normalizeH="0" baseline="0" noProof="0">
                  <a:ln>
                    <a:noFill/>
                  </a:ln>
                  <a:solidFill>
                    <a:prstClr val="black"/>
                  </a:solidFill>
                  <a:effectLst/>
                  <a:uLnTx/>
                  <a:uFillTx/>
                  <a:latin typeface="Calibri"/>
                  <a:ea typeface="+mn-ea"/>
                  <a:cs typeface="+mn-cs"/>
                </a:rPr>
                <a:t>. via Helsenorge</a:t>
              </a:r>
            </a:p>
          </p:txBody>
        </p:sp>
        <p:pic>
          <p:nvPicPr>
            <p:cNvPr id="31" name="Picture 30">
              <a:extLst>
                <a:ext uri="{FF2B5EF4-FFF2-40B4-BE49-F238E27FC236}">
                  <a16:creationId xmlns:a16="http://schemas.microsoft.com/office/drawing/2014/main" id="{4A5A248D-B96A-6FEC-C006-EF4D4DF1274D}"/>
                </a:ext>
              </a:extLst>
            </p:cNvPr>
            <p:cNvPicPr>
              <a:picLocks noChangeAspect="1"/>
            </p:cNvPicPr>
            <p:nvPr/>
          </p:nvPicPr>
          <p:blipFill>
            <a:blip r:embed="rId5"/>
            <a:stretch>
              <a:fillRect/>
            </a:stretch>
          </p:blipFill>
          <p:spPr>
            <a:xfrm>
              <a:off x="3403932" y="1615744"/>
              <a:ext cx="215504" cy="170132"/>
            </a:xfrm>
            <a:prstGeom prst="rect">
              <a:avLst/>
            </a:prstGeom>
          </p:spPr>
        </p:pic>
      </p:grpSp>
      <p:grpSp>
        <p:nvGrpSpPr>
          <p:cNvPr id="25" name="Group 24">
            <a:extLst>
              <a:ext uri="{FF2B5EF4-FFF2-40B4-BE49-F238E27FC236}">
                <a16:creationId xmlns:a16="http://schemas.microsoft.com/office/drawing/2014/main" id="{5A52EC7B-6C85-0CCE-F2B5-5FF2F633ED51}"/>
              </a:ext>
            </a:extLst>
          </p:cNvPr>
          <p:cNvGrpSpPr/>
          <p:nvPr/>
        </p:nvGrpSpPr>
        <p:grpSpPr>
          <a:xfrm>
            <a:off x="3394149" y="1161925"/>
            <a:ext cx="1188720" cy="731520"/>
            <a:chOff x="3356504" y="701629"/>
            <a:chExt cx="1188720" cy="731520"/>
          </a:xfrm>
        </p:grpSpPr>
        <p:sp>
          <p:nvSpPr>
            <p:cNvPr id="69" name="Rounded Rectangle 100">
              <a:extLst>
                <a:ext uri="{FF2B5EF4-FFF2-40B4-BE49-F238E27FC236}">
                  <a16:creationId xmlns:a16="http://schemas.microsoft.com/office/drawing/2014/main" id="{E057630E-312D-6717-4D3B-3ADD35259A7E}"/>
                </a:ext>
              </a:extLst>
            </p:cNvPr>
            <p:cNvSpPr/>
            <p:nvPr/>
          </p:nvSpPr>
          <p:spPr>
            <a:xfrm>
              <a:off x="3356504" y="701629"/>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Buys the  medicine from pharmacy </a:t>
              </a:r>
            </a:p>
          </p:txBody>
        </p:sp>
        <p:pic>
          <p:nvPicPr>
            <p:cNvPr id="36" name="Picture 35">
              <a:extLst>
                <a:ext uri="{FF2B5EF4-FFF2-40B4-BE49-F238E27FC236}">
                  <a16:creationId xmlns:a16="http://schemas.microsoft.com/office/drawing/2014/main" id="{A4034850-1794-C29A-F02E-BCC01008888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64537" y="749549"/>
              <a:ext cx="365760" cy="409803"/>
            </a:xfrm>
            <a:prstGeom prst="rect">
              <a:avLst/>
            </a:prstGeom>
          </p:spPr>
        </p:pic>
      </p:grpSp>
      <p:grpSp>
        <p:nvGrpSpPr>
          <p:cNvPr id="7" name="Group 6">
            <a:extLst>
              <a:ext uri="{FF2B5EF4-FFF2-40B4-BE49-F238E27FC236}">
                <a16:creationId xmlns:a16="http://schemas.microsoft.com/office/drawing/2014/main" id="{AC9767C0-E893-C5C3-6A89-C68BF257C757}"/>
              </a:ext>
            </a:extLst>
          </p:cNvPr>
          <p:cNvGrpSpPr/>
          <p:nvPr/>
        </p:nvGrpSpPr>
        <p:grpSpPr>
          <a:xfrm>
            <a:off x="4711805" y="2779025"/>
            <a:ext cx="1188720" cy="546259"/>
            <a:chOff x="4494390" y="1592983"/>
            <a:chExt cx="1188720" cy="546259"/>
          </a:xfrm>
        </p:grpSpPr>
        <p:sp>
          <p:nvSpPr>
            <p:cNvPr id="46" name="Rounded Rectangle 89">
              <a:extLst>
                <a:ext uri="{FF2B5EF4-FFF2-40B4-BE49-F238E27FC236}">
                  <a16:creationId xmlns:a16="http://schemas.microsoft.com/office/drawing/2014/main" id="{0C28BE04-8865-1833-CD06-A8479A9AE5D2}"/>
                </a:ext>
              </a:extLst>
            </p:cNvPr>
            <p:cNvSpPr/>
            <p:nvPr/>
          </p:nvSpPr>
          <p:spPr>
            <a:xfrm>
              <a:off x="4494390" y="1592983"/>
              <a:ext cx="1188720" cy="546259"/>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Asks the secretary to book follow up appointment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47" name="Picture 46">
              <a:extLst>
                <a:ext uri="{FF2B5EF4-FFF2-40B4-BE49-F238E27FC236}">
                  <a16:creationId xmlns:a16="http://schemas.microsoft.com/office/drawing/2014/main" id="{1F5AD7AA-8CF2-5DFA-8219-023AE6E539CC}"/>
                </a:ext>
              </a:extLst>
            </p:cNvPr>
            <p:cNvPicPr>
              <a:picLocks noChangeAspect="1"/>
            </p:cNvPicPr>
            <p:nvPr/>
          </p:nvPicPr>
          <p:blipFill>
            <a:blip r:embed="rId5"/>
            <a:stretch>
              <a:fillRect/>
            </a:stretch>
          </p:blipFill>
          <p:spPr>
            <a:xfrm>
              <a:off x="4552169" y="1629655"/>
              <a:ext cx="215504" cy="170132"/>
            </a:xfrm>
            <a:prstGeom prst="rect">
              <a:avLst/>
            </a:prstGeom>
          </p:spPr>
        </p:pic>
      </p:grpSp>
      <p:cxnSp>
        <p:nvCxnSpPr>
          <p:cNvPr id="48" name="Straight Arrow Connector 47">
            <a:extLst>
              <a:ext uri="{FF2B5EF4-FFF2-40B4-BE49-F238E27FC236}">
                <a16:creationId xmlns:a16="http://schemas.microsoft.com/office/drawing/2014/main" id="{695776F9-C721-FFCC-CEC7-B33493C2B6DE}"/>
              </a:ext>
            </a:extLst>
          </p:cNvPr>
          <p:cNvCxnSpPr>
            <a:cxnSpLocks/>
            <a:stCxn id="49" idx="0"/>
            <a:endCxn id="52" idx="2"/>
          </p:cNvCxnSpPr>
          <p:nvPr/>
        </p:nvCxnSpPr>
        <p:spPr>
          <a:xfrm flipV="1">
            <a:off x="8046292" y="1893445"/>
            <a:ext cx="0" cy="2854933"/>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32" name="Group 31">
            <a:extLst>
              <a:ext uri="{FF2B5EF4-FFF2-40B4-BE49-F238E27FC236}">
                <a16:creationId xmlns:a16="http://schemas.microsoft.com/office/drawing/2014/main" id="{D0640DBC-E44F-1525-8D1D-F73792FC0DE8}"/>
              </a:ext>
            </a:extLst>
          </p:cNvPr>
          <p:cNvGrpSpPr/>
          <p:nvPr/>
        </p:nvGrpSpPr>
        <p:grpSpPr>
          <a:xfrm>
            <a:off x="7451932" y="4748378"/>
            <a:ext cx="1188720" cy="731520"/>
            <a:chOff x="7509223" y="3041819"/>
            <a:chExt cx="958301" cy="707229"/>
          </a:xfrm>
        </p:grpSpPr>
        <p:sp>
          <p:nvSpPr>
            <p:cNvPr id="49" name="Rounded Rectangle 89">
              <a:extLst>
                <a:ext uri="{FF2B5EF4-FFF2-40B4-BE49-F238E27FC236}">
                  <a16:creationId xmlns:a16="http://schemas.microsoft.com/office/drawing/2014/main" id="{2122DFC3-C4C3-7B18-EF7C-6C346535C9C2}"/>
                </a:ext>
              </a:extLst>
            </p:cNvPr>
            <p:cNvSpPr/>
            <p:nvPr/>
          </p:nvSpPr>
          <p:spPr>
            <a:xfrm>
              <a:off x="7509223" y="3041819"/>
              <a:ext cx="958301" cy="707229"/>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an app’t info to the patient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50" name="Picture 49">
              <a:extLst>
                <a:ext uri="{FF2B5EF4-FFF2-40B4-BE49-F238E27FC236}">
                  <a16:creationId xmlns:a16="http://schemas.microsoft.com/office/drawing/2014/main" id="{E3F3B6CC-8BA3-7B22-9BEA-0BE143C9CEF5}"/>
                </a:ext>
              </a:extLst>
            </p:cNvPr>
            <p:cNvPicPr>
              <a:picLocks noChangeAspect="1"/>
            </p:cNvPicPr>
            <p:nvPr/>
          </p:nvPicPr>
          <p:blipFill>
            <a:blip r:embed="rId5"/>
            <a:stretch>
              <a:fillRect/>
            </a:stretch>
          </p:blipFill>
          <p:spPr>
            <a:xfrm>
              <a:off x="7537576" y="3097532"/>
              <a:ext cx="241695" cy="229098"/>
            </a:xfrm>
            <a:prstGeom prst="rect">
              <a:avLst/>
            </a:prstGeom>
          </p:spPr>
        </p:pic>
      </p:grpSp>
      <p:grpSp>
        <p:nvGrpSpPr>
          <p:cNvPr id="26" name="Group 25">
            <a:extLst>
              <a:ext uri="{FF2B5EF4-FFF2-40B4-BE49-F238E27FC236}">
                <a16:creationId xmlns:a16="http://schemas.microsoft.com/office/drawing/2014/main" id="{448CCFB9-5C6B-02A8-F61C-173388EE9801}"/>
              </a:ext>
            </a:extLst>
          </p:cNvPr>
          <p:cNvGrpSpPr/>
          <p:nvPr/>
        </p:nvGrpSpPr>
        <p:grpSpPr>
          <a:xfrm>
            <a:off x="4711805" y="4748378"/>
            <a:ext cx="1188720" cy="731520"/>
            <a:chOff x="4567630" y="2973374"/>
            <a:chExt cx="1188720" cy="731520"/>
          </a:xfrm>
        </p:grpSpPr>
        <p:sp>
          <p:nvSpPr>
            <p:cNvPr id="54" name="Rounded Rectangle 100">
              <a:extLst>
                <a:ext uri="{FF2B5EF4-FFF2-40B4-BE49-F238E27FC236}">
                  <a16:creationId xmlns:a16="http://schemas.microsoft.com/office/drawing/2014/main" id="{831313E9-B8BB-4828-A01C-78CFE368057F}"/>
                </a:ext>
              </a:extLst>
            </p:cNvPr>
            <p:cNvSpPr/>
            <p:nvPr/>
          </p:nvSpPr>
          <p:spPr>
            <a:xfrm>
              <a:off x="4567630" y="2973374"/>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request to book an app’t</a:t>
              </a:r>
            </a:p>
          </p:txBody>
        </p:sp>
        <p:pic>
          <p:nvPicPr>
            <p:cNvPr id="55" name="Picture 54">
              <a:extLst>
                <a:ext uri="{FF2B5EF4-FFF2-40B4-BE49-F238E27FC236}">
                  <a16:creationId xmlns:a16="http://schemas.microsoft.com/office/drawing/2014/main" id="{C5FCA1FC-D08C-307F-0F77-DEC27B5F3824}"/>
                </a:ext>
              </a:extLst>
            </p:cNvPr>
            <p:cNvPicPr>
              <a:picLocks noChangeAspect="1"/>
            </p:cNvPicPr>
            <p:nvPr/>
          </p:nvPicPr>
          <p:blipFill>
            <a:blip r:embed="rId5"/>
            <a:stretch>
              <a:fillRect/>
            </a:stretch>
          </p:blipFill>
          <p:spPr>
            <a:xfrm>
              <a:off x="4630919" y="3097532"/>
              <a:ext cx="215504" cy="220515"/>
            </a:xfrm>
            <a:prstGeom prst="rect">
              <a:avLst/>
            </a:prstGeom>
          </p:spPr>
        </p:pic>
      </p:grpSp>
      <p:sp>
        <p:nvSpPr>
          <p:cNvPr id="56" name="Rounded Rectangle 88">
            <a:extLst>
              <a:ext uri="{FF2B5EF4-FFF2-40B4-BE49-F238E27FC236}">
                <a16:creationId xmlns:a16="http://schemas.microsoft.com/office/drawing/2014/main" id="{263BB397-56FA-4FAC-085F-A4E301F70887}"/>
              </a:ext>
            </a:extLst>
          </p:cNvPr>
          <p:cNvSpPr/>
          <p:nvPr/>
        </p:nvSpPr>
        <p:spPr>
          <a:xfrm>
            <a:off x="6057962" y="4702658"/>
            <a:ext cx="1196228" cy="82296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r>
              <a:rPr lang="en-GB" sz="900"/>
              <a:t>Finds available time if the neurologist who started the diagnosis has time, otherwise finds another colleague and books </a:t>
            </a:r>
          </a:p>
        </p:txBody>
      </p:sp>
      <p:grpSp>
        <p:nvGrpSpPr>
          <p:cNvPr id="33" name="Group 32">
            <a:extLst>
              <a:ext uri="{FF2B5EF4-FFF2-40B4-BE49-F238E27FC236}">
                <a16:creationId xmlns:a16="http://schemas.microsoft.com/office/drawing/2014/main" id="{E4C664A1-A397-CB9E-06C5-818B45833FB1}"/>
              </a:ext>
            </a:extLst>
          </p:cNvPr>
          <p:cNvGrpSpPr/>
          <p:nvPr/>
        </p:nvGrpSpPr>
        <p:grpSpPr>
          <a:xfrm>
            <a:off x="7451932" y="1161925"/>
            <a:ext cx="1188720" cy="731520"/>
            <a:chOff x="7434999" y="712537"/>
            <a:chExt cx="1087643" cy="548861"/>
          </a:xfrm>
        </p:grpSpPr>
        <p:sp>
          <p:nvSpPr>
            <p:cNvPr id="52" name="Rounded Rectangle 100">
              <a:extLst>
                <a:ext uri="{FF2B5EF4-FFF2-40B4-BE49-F238E27FC236}">
                  <a16:creationId xmlns:a16="http://schemas.microsoft.com/office/drawing/2014/main" id="{C70FF993-963C-F1EB-04D1-C9F16E9590A5}"/>
                </a:ext>
              </a:extLst>
            </p:cNvPr>
            <p:cNvSpPr/>
            <p:nvPr/>
          </p:nvSpPr>
          <p:spPr>
            <a:xfrm>
              <a:off x="7434999" y="712537"/>
              <a:ext cx="1087643" cy="548861"/>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a follow up consultation</a:t>
              </a:r>
            </a:p>
          </p:txBody>
        </p:sp>
        <p:pic>
          <p:nvPicPr>
            <p:cNvPr id="57" name="Picture 56">
              <a:extLst>
                <a:ext uri="{FF2B5EF4-FFF2-40B4-BE49-F238E27FC236}">
                  <a16:creationId xmlns:a16="http://schemas.microsoft.com/office/drawing/2014/main" id="{B4979DF5-F7E3-CA97-C15E-04DE9923A1C7}"/>
                </a:ext>
              </a:extLst>
            </p:cNvPr>
            <p:cNvPicPr>
              <a:picLocks noChangeAspect="1"/>
            </p:cNvPicPr>
            <p:nvPr/>
          </p:nvPicPr>
          <p:blipFill>
            <a:blip r:embed="rId5"/>
            <a:stretch>
              <a:fillRect/>
            </a:stretch>
          </p:blipFill>
          <p:spPr>
            <a:xfrm>
              <a:off x="7492238" y="802706"/>
              <a:ext cx="221874" cy="175161"/>
            </a:xfrm>
            <a:prstGeom prst="rect">
              <a:avLst/>
            </a:prstGeom>
          </p:spPr>
        </p:pic>
      </p:grpSp>
      <p:cxnSp>
        <p:nvCxnSpPr>
          <p:cNvPr id="63" name="Straight Arrow Connector 62">
            <a:extLst>
              <a:ext uri="{FF2B5EF4-FFF2-40B4-BE49-F238E27FC236}">
                <a16:creationId xmlns:a16="http://schemas.microsoft.com/office/drawing/2014/main" id="{B7DCBF78-C6F3-46F1-290E-253823F3FFC6}"/>
              </a:ext>
            </a:extLst>
          </p:cNvPr>
          <p:cNvCxnSpPr>
            <a:cxnSpLocks/>
            <a:stCxn id="46" idx="2"/>
            <a:endCxn id="54" idx="0"/>
          </p:cNvCxnSpPr>
          <p:nvPr/>
        </p:nvCxnSpPr>
        <p:spPr>
          <a:xfrm>
            <a:off x="5306165" y="3325284"/>
            <a:ext cx="0" cy="1423094"/>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67" name="Straight Arrow Connector 66">
            <a:extLst>
              <a:ext uri="{FF2B5EF4-FFF2-40B4-BE49-F238E27FC236}">
                <a16:creationId xmlns:a16="http://schemas.microsoft.com/office/drawing/2014/main" id="{AA94727E-9A97-6C58-B58E-7B9E04D6F44C}"/>
              </a:ext>
            </a:extLst>
          </p:cNvPr>
          <p:cNvCxnSpPr>
            <a:cxnSpLocks/>
            <a:stCxn id="74" idx="2"/>
            <a:endCxn id="68" idx="0"/>
          </p:cNvCxnSpPr>
          <p:nvPr/>
        </p:nvCxnSpPr>
        <p:spPr>
          <a:xfrm>
            <a:off x="9991655" y="1893445"/>
            <a:ext cx="6756" cy="1100470"/>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29" name="Group 28">
            <a:extLst>
              <a:ext uri="{FF2B5EF4-FFF2-40B4-BE49-F238E27FC236}">
                <a16:creationId xmlns:a16="http://schemas.microsoft.com/office/drawing/2014/main" id="{454825A4-6188-6DE5-01BD-B687241520CA}"/>
              </a:ext>
            </a:extLst>
          </p:cNvPr>
          <p:cNvGrpSpPr/>
          <p:nvPr/>
        </p:nvGrpSpPr>
        <p:grpSpPr>
          <a:xfrm>
            <a:off x="9404051" y="2993915"/>
            <a:ext cx="1188720" cy="731520"/>
            <a:chOff x="8570689" y="1800001"/>
            <a:chExt cx="1188720" cy="731520"/>
          </a:xfrm>
        </p:grpSpPr>
        <p:sp>
          <p:nvSpPr>
            <p:cNvPr id="68" name="Rounded Rectangle 89">
              <a:extLst>
                <a:ext uri="{FF2B5EF4-FFF2-40B4-BE49-F238E27FC236}">
                  <a16:creationId xmlns:a16="http://schemas.microsoft.com/office/drawing/2014/main" id="{CAC8DF73-7AC6-2F5F-42E2-40AFC77C8132}"/>
                </a:ext>
              </a:extLst>
            </p:cNvPr>
            <p:cNvSpPr/>
            <p:nvPr/>
          </p:nvSpPr>
          <p:spPr>
            <a:xfrm>
              <a:off x="8570689" y="1800001"/>
              <a:ext cx="1188720" cy="731520"/>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Follows up treatment outcomes and any other concerns </a:t>
              </a:r>
            </a:p>
          </p:txBody>
        </p:sp>
        <p:pic>
          <p:nvPicPr>
            <p:cNvPr id="71" name="Picture 70">
              <a:extLst>
                <a:ext uri="{FF2B5EF4-FFF2-40B4-BE49-F238E27FC236}">
                  <a16:creationId xmlns:a16="http://schemas.microsoft.com/office/drawing/2014/main" id="{B8E22442-1766-7BEC-0729-D0CD71BD61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02168" y="1877730"/>
              <a:ext cx="313779" cy="322649"/>
            </a:xfrm>
            <a:prstGeom prst="rect">
              <a:avLst/>
            </a:prstGeom>
          </p:spPr>
        </p:pic>
      </p:grpSp>
      <p:grpSp>
        <p:nvGrpSpPr>
          <p:cNvPr id="27" name="Group 26">
            <a:extLst>
              <a:ext uri="{FF2B5EF4-FFF2-40B4-BE49-F238E27FC236}">
                <a16:creationId xmlns:a16="http://schemas.microsoft.com/office/drawing/2014/main" id="{23403A67-374A-7C33-FEF7-1136995F8752}"/>
              </a:ext>
            </a:extLst>
          </p:cNvPr>
          <p:cNvGrpSpPr/>
          <p:nvPr/>
        </p:nvGrpSpPr>
        <p:grpSpPr>
          <a:xfrm>
            <a:off x="9355415" y="1161925"/>
            <a:ext cx="1230600" cy="731520"/>
            <a:chOff x="8532938" y="691616"/>
            <a:chExt cx="1230600" cy="731520"/>
          </a:xfrm>
        </p:grpSpPr>
        <p:sp>
          <p:nvSpPr>
            <p:cNvPr id="74" name="Rounded Rectangle 89">
              <a:extLst>
                <a:ext uri="{FF2B5EF4-FFF2-40B4-BE49-F238E27FC236}">
                  <a16:creationId xmlns:a16="http://schemas.microsoft.com/office/drawing/2014/main" id="{56918D9C-5894-D29E-5F00-9623FEEADD0A}"/>
                </a:ext>
              </a:extLst>
            </p:cNvPr>
            <p:cNvSpPr/>
            <p:nvPr/>
          </p:nvSpPr>
          <p:spPr>
            <a:xfrm>
              <a:off x="8574818" y="691616"/>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Meets the neurologist for follow up consultation</a:t>
              </a:r>
            </a:p>
          </p:txBody>
        </p:sp>
        <p:pic>
          <p:nvPicPr>
            <p:cNvPr id="75" name="Picture 74">
              <a:extLst>
                <a:ext uri="{FF2B5EF4-FFF2-40B4-BE49-F238E27FC236}">
                  <a16:creationId xmlns:a16="http://schemas.microsoft.com/office/drawing/2014/main" id="{8FF155A1-8DB3-B0EF-4CDA-904E8545F4D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32938" y="765915"/>
              <a:ext cx="374229" cy="319200"/>
            </a:xfrm>
            <a:prstGeom prst="rect">
              <a:avLst/>
            </a:prstGeom>
          </p:spPr>
        </p:pic>
      </p:grpSp>
      <p:sp>
        <p:nvSpPr>
          <p:cNvPr id="83" name="Rounded Rectangle 88">
            <a:extLst>
              <a:ext uri="{FF2B5EF4-FFF2-40B4-BE49-F238E27FC236}">
                <a16:creationId xmlns:a16="http://schemas.microsoft.com/office/drawing/2014/main" id="{851B9992-4F7F-49B1-B212-3C971C6259F6}"/>
              </a:ext>
            </a:extLst>
          </p:cNvPr>
          <p:cNvSpPr/>
          <p:nvPr/>
        </p:nvSpPr>
        <p:spPr>
          <a:xfrm>
            <a:off x="10749091" y="2993915"/>
            <a:ext cx="1188720"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r>
              <a:rPr lang="en-GB" sz="900"/>
              <a:t>Adjust treatment based on the monitoring parameters</a:t>
            </a:r>
          </a:p>
        </p:txBody>
      </p:sp>
      <p:sp>
        <p:nvSpPr>
          <p:cNvPr id="84" name="AutoShape 63">
            <a:extLst>
              <a:ext uri="{FF2B5EF4-FFF2-40B4-BE49-F238E27FC236}">
                <a16:creationId xmlns:a16="http://schemas.microsoft.com/office/drawing/2014/main" id="{9BE69B1A-DC97-D903-908D-4F9C08EF8A02}"/>
              </a:ext>
            </a:extLst>
          </p:cNvPr>
          <p:cNvSpPr>
            <a:spLocks noChangeArrowheads="1"/>
          </p:cNvSpPr>
          <p:nvPr/>
        </p:nvSpPr>
        <p:spPr bwMode="auto">
          <a:xfrm>
            <a:off x="488574" y="386363"/>
            <a:ext cx="7520101" cy="27432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3: Treatment and monitoring plan, ORAL medicine </a:t>
            </a:r>
          </a:p>
        </p:txBody>
      </p:sp>
      <p:sp>
        <p:nvSpPr>
          <p:cNvPr id="85" name="AutoShape 63">
            <a:extLst>
              <a:ext uri="{FF2B5EF4-FFF2-40B4-BE49-F238E27FC236}">
                <a16:creationId xmlns:a16="http://schemas.microsoft.com/office/drawing/2014/main" id="{0B3E96CA-89DC-A47B-0DB4-D81A573EA413}"/>
              </a:ext>
            </a:extLst>
          </p:cNvPr>
          <p:cNvSpPr>
            <a:spLocks noChangeArrowheads="1"/>
          </p:cNvSpPr>
          <p:nvPr/>
        </p:nvSpPr>
        <p:spPr bwMode="auto">
          <a:xfrm>
            <a:off x="8389929" y="386363"/>
            <a:ext cx="3566160" cy="27432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3: continued treatment &amp; monitoring</a:t>
            </a:r>
          </a:p>
        </p:txBody>
      </p:sp>
      <p:sp>
        <p:nvSpPr>
          <p:cNvPr id="87" name="AutoShape 63">
            <a:extLst>
              <a:ext uri="{FF2B5EF4-FFF2-40B4-BE49-F238E27FC236}">
                <a16:creationId xmlns:a16="http://schemas.microsoft.com/office/drawing/2014/main" id="{00A9F2B2-2CF5-540D-3264-AA49971F6381}"/>
              </a:ext>
            </a:extLst>
          </p:cNvPr>
          <p:cNvSpPr>
            <a:spLocks noChangeArrowheads="1"/>
          </p:cNvSpPr>
          <p:nvPr/>
        </p:nvSpPr>
        <p:spPr bwMode="auto">
          <a:xfrm>
            <a:off x="8008675" y="386363"/>
            <a:ext cx="381254" cy="274320"/>
          </a:xfrm>
          <a:prstGeom prst="chevron">
            <a:avLst>
              <a:gd name="adj" fmla="val 38168"/>
            </a:avLst>
          </a:prstGeom>
          <a:pattFill prst="wdUpDiag">
            <a:fgClr>
              <a:srgbClr val="8064A2">
                <a:lumMod val="40000"/>
                <a:lumOff val="60000"/>
              </a:srgbClr>
            </a:fgClr>
            <a:bgClr>
              <a:sysClr val="window" lastClr="FFFFFF"/>
            </a:bgClr>
          </a:patt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100" normalizeH="0" baseline="0" noProof="0">
              <a:ln>
                <a:noFill/>
              </a:ln>
              <a:solidFill>
                <a:prstClr val="black"/>
              </a:solidFill>
              <a:effectLst/>
              <a:uLnTx/>
              <a:uFillTx/>
              <a:cs typeface="Arial" charset="0"/>
            </a:endParaRPr>
          </a:p>
        </p:txBody>
      </p:sp>
    </p:spTree>
    <p:extLst>
      <p:ext uri="{BB962C8B-B14F-4D97-AF65-F5344CB8AC3E}">
        <p14:creationId xmlns:p14="http://schemas.microsoft.com/office/powerpoint/2010/main" val="4113470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5B47A1-D7F4-58F1-963B-6BD86AF41F2C}"/>
              </a:ext>
            </a:extLst>
          </p:cNvPr>
          <p:cNvSpPr>
            <a:spLocks noGrp="1"/>
          </p:cNvSpPr>
          <p:nvPr>
            <p:ph type="sldNum" sz="quarter" idx="12"/>
          </p:nvPr>
        </p:nvSpPr>
        <p:spPr/>
        <p:txBody>
          <a:bodyPr/>
          <a:lstStyle/>
          <a:p>
            <a:fld id="{5751DFAA-887F-4071-8EAD-E8CA316FCF06}" type="slidenum">
              <a:rPr lang="en-GB" smtClean="0"/>
              <a:t>15</a:t>
            </a:fld>
            <a:endParaRPr lang="en-GB"/>
          </a:p>
        </p:txBody>
      </p:sp>
      <p:pic>
        <p:nvPicPr>
          <p:cNvPr id="13" name="Picture 12">
            <a:extLst>
              <a:ext uri="{FF2B5EF4-FFF2-40B4-BE49-F238E27FC236}">
                <a16:creationId xmlns:a16="http://schemas.microsoft.com/office/drawing/2014/main" id="{0B39020A-81DC-63E8-DC0D-F7237C2A44A2}"/>
              </a:ext>
            </a:extLst>
          </p:cNvPr>
          <p:cNvPicPr>
            <a:picLocks noChangeAspect="1"/>
          </p:cNvPicPr>
          <p:nvPr/>
        </p:nvPicPr>
        <p:blipFill>
          <a:blip r:embed="rId3"/>
          <a:stretch>
            <a:fillRect/>
          </a:stretch>
        </p:blipFill>
        <p:spPr>
          <a:xfrm>
            <a:off x="160196" y="603410"/>
            <a:ext cx="11978640" cy="993859"/>
          </a:xfrm>
          <a:prstGeom prst="rect">
            <a:avLst/>
          </a:prstGeom>
        </p:spPr>
      </p:pic>
      <p:pic>
        <p:nvPicPr>
          <p:cNvPr id="15" name="Picture 14">
            <a:extLst>
              <a:ext uri="{FF2B5EF4-FFF2-40B4-BE49-F238E27FC236}">
                <a16:creationId xmlns:a16="http://schemas.microsoft.com/office/drawing/2014/main" id="{518E9058-614D-98EF-9C50-3B782A8618FE}"/>
              </a:ext>
            </a:extLst>
          </p:cNvPr>
          <p:cNvPicPr>
            <a:picLocks noChangeAspect="1"/>
          </p:cNvPicPr>
          <p:nvPr/>
        </p:nvPicPr>
        <p:blipFill>
          <a:blip r:embed="rId3"/>
          <a:stretch>
            <a:fillRect/>
          </a:stretch>
        </p:blipFill>
        <p:spPr>
          <a:xfrm>
            <a:off x="160196" y="1684903"/>
            <a:ext cx="11978640" cy="1002658"/>
          </a:xfrm>
          <a:prstGeom prst="rect">
            <a:avLst/>
          </a:prstGeom>
        </p:spPr>
      </p:pic>
      <p:pic>
        <p:nvPicPr>
          <p:cNvPr id="19" name="Picture 18">
            <a:extLst>
              <a:ext uri="{FF2B5EF4-FFF2-40B4-BE49-F238E27FC236}">
                <a16:creationId xmlns:a16="http://schemas.microsoft.com/office/drawing/2014/main" id="{AE07F76E-619B-3439-4884-E4DCD7A33C90}"/>
              </a:ext>
            </a:extLst>
          </p:cNvPr>
          <p:cNvPicPr>
            <a:picLocks noChangeAspect="1"/>
          </p:cNvPicPr>
          <p:nvPr/>
        </p:nvPicPr>
        <p:blipFill>
          <a:blip r:embed="rId3"/>
          <a:stretch>
            <a:fillRect/>
          </a:stretch>
        </p:blipFill>
        <p:spPr>
          <a:xfrm>
            <a:off x="160196" y="2775127"/>
            <a:ext cx="11978640" cy="1008330"/>
          </a:xfrm>
          <a:prstGeom prst="rect">
            <a:avLst/>
          </a:prstGeom>
        </p:spPr>
      </p:pic>
      <p:pic>
        <p:nvPicPr>
          <p:cNvPr id="20" name="Picture 19">
            <a:extLst>
              <a:ext uri="{FF2B5EF4-FFF2-40B4-BE49-F238E27FC236}">
                <a16:creationId xmlns:a16="http://schemas.microsoft.com/office/drawing/2014/main" id="{17AA526C-263E-1608-D33E-FDB3A59A8F29}"/>
              </a:ext>
            </a:extLst>
          </p:cNvPr>
          <p:cNvPicPr>
            <a:picLocks noChangeAspect="1"/>
          </p:cNvPicPr>
          <p:nvPr/>
        </p:nvPicPr>
        <p:blipFill>
          <a:blip r:embed="rId3"/>
          <a:stretch>
            <a:fillRect/>
          </a:stretch>
        </p:blipFill>
        <p:spPr>
          <a:xfrm>
            <a:off x="154286" y="3870982"/>
            <a:ext cx="11978640" cy="950663"/>
          </a:xfrm>
          <a:prstGeom prst="rect">
            <a:avLst/>
          </a:prstGeom>
        </p:spPr>
      </p:pic>
      <p:sp>
        <p:nvSpPr>
          <p:cNvPr id="22" name="TextBox 157">
            <a:extLst>
              <a:ext uri="{FF2B5EF4-FFF2-40B4-BE49-F238E27FC236}">
                <a16:creationId xmlns:a16="http://schemas.microsoft.com/office/drawing/2014/main" id="{78FB45F6-461F-6A75-C20D-EC8C1FB83294}"/>
              </a:ext>
            </a:extLst>
          </p:cNvPr>
          <p:cNvSpPr txBox="1">
            <a:spLocks noChangeArrowheads="1"/>
          </p:cNvSpPr>
          <p:nvPr/>
        </p:nvSpPr>
        <p:spPr bwMode="auto">
          <a:xfrm>
            <a:off x="298713" y="1392813"/>
            <a:ext cx="6583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Patient</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5" name="TextBox 157">
            <a:extLst>
              <a:ext uri="{FF2B5EF4-FFF2-40B4-BE49-F238E27FC236}">
                <a16:creationId xmlns:a16="http://schemas.microsoft.com/office/drawing/2014/main" id="{C423A876-AC8C-9344-72A6-5A3758B7237A}"/>
              </a:ext>
            </a:extLst>
          </p:cNvPr>
          <p:cNvSpPr txBox="1">
            <a:spLocks noChangeArrowheads="1"/>
          </p:cNvSpPr>
          <p:nvPr/>
        </p:nvSpPr>
        <p:spPr bwMode="auto">
          <a:xfrm>
            <a:off x="261187" y="2379817"/>
            <a:ext cx="10434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Neurologist/ MS specialist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8" name="TextBox 157">
            <a:extLst>
              <a:ext uri="{FF2B5EF4-FFF2-40B4-BE49-F238E27FC236}">
                <a16:creationId xmlns:a16="http://schemas.microsoft.com/office/drawing/2014/main" id="{927D6C46-1F7A-89B7-8DA7-9A6A90D0F6C6}"/>
              </a:ext>
            </a:extLst>
          </p:cNvPr>
          <p:cNvSpPr txBox="1">
            <a:spLocks noChangeArrowheads="1"/>
          </p:cNvSpPr>
          <p:nvPr/>
        </p:nvSpPr>
        <p:spPr bwMode="auto">
          <a:xfrm>
            <a:off x="197792" y="4608094"/>
            <a:ext cx="14132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Polyclinic R. 1</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pic>
        <p:nvPicPr>
          <p:cNvPr id="113" name="Picture 112">
            <a:extLst>
              <a:ext uri="{FF2B5EF4-FFF2-40B4-BE49-F238E27FC236}">
                <a16:creationId xmlns:a16="http://schemas.microsoft.com/office/drawing/2014/main" id="{FED957AC-C2B5-3A62-51D4-B4B681494566}"/>
              </a:ext>
            </a:extLst>
          </p:cNvPr>
          <p:cNvPicPr>
            <a:picLocks noChangeAspect="1"/>
          </p:cNvPicPr>
          <p:nvPr/>
        </p:nvPicPr>
        <p:blipFill>
          <a:blip r:embed="rId3"/>
          <a:stretch>
            <a:fillRect/>
          </a:stretch>
        </p:blipFill>
        <p:spPr>
          <a:xfrm>
            <a:off x="160196" y="5948237"/>
            <a:ext cx="11978640" cy="908720"/>
          </a:xfrm>
          <a:prstGeom prst="rect">
            <a:avLst/>
          </a:prstGeom>
        </p:spPr>
      </p:pic>
      <p:pic>
        <p:nvPicPr>
          <p:cNvPr id="191" name="Picture 190">
            <a:extLst>
              <a:ext uri="{FF2B5EF4-FFF2-40B4-BE49-F238E27FC236}">
                <a16:creationId xmlns:a16="http://schemas.microsoft.com/office/drawing/2014/main" id="{CB5D5FE0-4505-7510-0A2B-38DFFA487D32}"/>
              </a:ext>
            </a:extLst>
          </p:cNvPr>
          <p:cNvPicPr>
            <a:picLocks noChangeAspect="1"/>
          </p:cNvPicPr>
          <p:nvPr/>
        </p:nvPicPr>
        <p:blipFill>
          <a:blip r:embed="rId3"/>
          <a:stretch>
            <a:fillRect/>
          </a:stretch>
        </p:blipFill>
        <p:spPr>
          <a:xfrm>
            <a:off x="154288" y="4909609"/>
            <a:ext cx="11978640" cy="950663"/>
          </a:xfrm>
          <a:prstGeom prst="rect">
            <a:avLst/>
          </a:prstGeom>
        </p:spPr>
      </p:pic>
      <p:cxnSp>
        <p:nvCxnSpPr>
          <p:cNvPr id="159" name="Straight Arrow Connector 158">
            <a:extLst>
              <a:ext uri="{FF2B5EF4-FFF2-40B4-BE49-F238E27FC236}">
                <a16:creationId xmlns:a16="http://schemas.microsoft.com/office/drawing/2014/main" id="{736543AD-4774-A69E-C97D-7B9EBAEA4EA6}"/>
              </a:ext>
            </a:extLst>
          </p:cNvPr>
          <p:cNvCxnSpPr>
            <a:cxnSpLocks/>
            <a:stCxn id="43" idx="0"/>
            <a:endCxn id="110" idx="2"/>
          </p:cNvCxnSpPr>
          <p:nvPr/>
        </p:nvCxnSpPr>
        <p:spPr>
          <a:xfrm flipV="1">
            <a:off x="9845172" y="3645052"/>
            <a:ext cx="0" cy="2391785"/>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187" name="Rectangle 76">
            <a:extLst>
              <a:ext uri="{FF2B5EF4-FFF2-40B4-BE49-F238E27FC236}">
                <a16:creationId xmlns:a16="http://schemas.microsoft.com/office/drawing/2014/main" id="{34420759-77B2-A337-B296-52AA571BA87C}"/>
              </a:ext>
            </a:extLst>
          </p:cNvPr>
          <p:cNvSpPr/>
          <p:nvPr/>
        </p:nvSpPr>
        <p:spPr>
          <a:xfrm flipH="1">
            <a:off x="7438515" y="640248"/>
            <a:ext cx="255099" cy="6125184"/>
          </a:xfrm>
          <a:prstGeom prst="rect">
            <a:avLst/>
          </a:prstGeom>
          <a:pattFill prst="wdUpDiag">
            <a:fgClr>
              <a:srgbClr val="8064A2">
                <a:lumMod val="40000"/>
                <a:lumOff val="60000"/>
              </a:srgbClr>
            </a:fgClr>
            <a:bgClr>
              <a:sysClr val="window" lastClr="FFFFFF"/>
            </a:bgClr>
          </a:pattFill>
          <a:ln w="12700" cap="flat" cmpd="sng" algn="ctr">
            <a:solidFill>
              <a:srgbClr val="8064A2">
                <a:lumMod val="40000"/>
                <a:lumOff val="60000"/>
              </a:srgbClr>
            </a:solidFill>
            <a:prstDash val="solid"/>
          </a:ln>
          <a:effectLst/>
        </p:spPr>
        <p:txBody>
          <a:bodyPr vert="wordArtVert"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a:ln>
                  <a:noFill/>
                </a:ln>
                <a:effectLst/>
                <a:uLnTx/>
                <a:uFillTx/>
                <a:ea typeface="+mn-ea"/>
                <a:cs typeface="+mn-cs"/>
              </a:rPr>
              <a:t>WAITING TIME</a:t>
            </a:r>
          </a:p>
        </p:txBody>
      </p:sp>
      <p:pic>
        <p:nvPicPr>
          <p:cNvPr id="193" name="Picture 192">
            <a:extLst>
              <a:ext uri="{FF2B5EF4-FFF2-40B4-BE49-F238E27FC236}">
                <a16:creationId xmlns:a16="http://schemas.microsoft.com/office/drawing/2014/main" id="{D89C43CA-B4A3-4E5E-A41E-1BCB47376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48" y="1756228"/>
            <a:ext cx="548640" cy="594501"/>
          </a:xfrm>
          <a:prstGeom prst="rect">
            <a:avLst/>
          </a:prstGeom>
        </p:spPr>
      </p:pic>
      <p:sp>
        <p:nvSpPr>
          <p:cNvPr id="194" name="TextBox 157">
            <a:extLst>
              <a:ext uri="{FF2B5EF4-FFF2-40B4-BE49-F238E27FC236}">
                <a16:creationId xmlns:a16="http://schemas.microsoft.com/office/drawing/2014/main" id="{F4980263-BCEF-5E91-C10A-CE319F0ADFFF}"/>
              </a:ext>
            </a:extLst>
          </p:cNvPr>
          <p:cNvSpPr txBox="1">
            <a:spLocks noChangeArrowheads="1"/>
          </p:cNvSpPr>
          <p:nvPr/>
        </p:nvSpPr>
        <p:spPr bwMode="auto">
          <a:xfrm>
            <a:off x="150295" y="5569276"/>
            <a:ext cx="15783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Cancer </a:t>
            </a:r>
            <a:r>
              <a:rPr lang="en-GB" altLang="en-US" sz="1100" kern="0" err="1">
                <a:solidFill>
                  <a:prstClr val="black"/>
                </a:solidFill>
              </a:rPr>
              <a:t>center</a:t>
            </a:r>
            <a:r>
              <a:rPr lang="en-GB" altLang="en-US" sz="1100" kern="0">
                <a:solidFill>
                  <a:prstClr val="black"/>
                </a:solidFill>
              </a:rPr>
              <a:t>/</a:t>
            </a:r>
          </a:p>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err="1">
                <a:solidFill>
                  <a:prstClr val="black"/>
                </a:solidFill>
              </a:rPr>
              <a:t>pharamcy</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 name="TextBox 157">
            <a:extLst>
              <a:ext uri="{FF2B5EF4-FFF2-40B4-BE49-F238E27FC236}">
                <a16:creationId xmlns:a16="http://schemas.microsoft.com/office/drawing/2014/main" id="{5E4D9E0B-C76D-D4F7-1A29-BF85F1324BA0}"/>
              </a:ext>
            </a:extLst>
          </p:cNvPr>
          <p:cNvSpPr txBox="1">
            <a:spLocks noChangeArrowheads="1"/>
          </p:cNvSpPr>
          <p:nvPr/>
        </p:nvSpPr>
        <p:spPr bwMode="auto">
          <a:xfrm>
            <a:off x="186804" y="3560806"/>
            <a:ext cx="1121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Polyclinic R. 2</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grpSp>
        <p:nvGrpSpPr>
          <p:cNvPr id="48" name="Group 47">
            <a:extLst>
              <a:ext uri="{FF2B5EF4-FFF2-40B4-BE49-F238E27FC236}">
                <a16:creationId xmlns:a16="http://schemas.microsoft.com/office/drawing/2014/main" id="{5AB17A52-D514-136B-904A-B57561A3D591}"/>
              </a:ext>
            </a:extLst>
          </p:cNvPr>
          <p:cNvGrpSpPr/>
          <p:nvPr/>
        </p:nvGrpSpPr>
        <p:grpSpPr>
          <a:xfrm>
            <a:off x="9250812" y="6036837"/>
            <a:ext cx="1188720" cy="731520"/>
            <a:chOff x="4392824" y="5156426"/>
            <a:chExt cx="1188720" cy="731520"/>
          </a:xfrm>
        </p:grpSpPr>
        <p:sp>
          <p:nvSpPr>
            <p:cNvPr id="43" name="Rounded Rectangle 89">
              <a:extLst>
                <a:ext uri="{FF2B5EF4-FFF2-40B4-BE49-F238E27FC236}">
                  <a16:creationId xmlns:a16="http://schemas.microsoft.com/office/drawing/2014/main" id="{84A28993-317C-BE07-B5E6-FA84F62D5381}"/>
                </a:ext>
              </a:extLst>
            </p:cNvPr>
            <p:cNvSpPr/>
            <p:nvPr/>
          </p:nvSpPr>
          <p:spPr>
            <a:xfrm>
              <a:off x="4392824" y="5156426"/>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The </a:t>
              </a:r>
              <a:r>
                <a:rPr lang="en-GB" sz="1000" kern="0">
                  <a:solidFill>
                    <a:prstClr val="black"/>
                  </a:solidFill>
                  <a:latin typeface="Calibri"/>
                </a:rPr>
                <a:t>blood analysis results made available via DIPS</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44" name="Picture 43">
              <a:extLst>
                <a:ext uri="{FF2B5EF4-FFF2-40B4-BE49-F238E27FC236}">
                  <a16:creationId xmlns:a16="http://schemas.microsoft.com/office/drawing/2014/main" id="{5A43CD28-8D34-580C-3335-6DB5A2F6EBB0}"/>
                </a:ext>
              </a:extLst>
            </p:cNvPr>
            <p:cNvPicPr>
              <a:picLocks noChangeAspect="1"/>
            </p:cNvPicPr>
            <p:nvPr/>
          </p:nvPicPr>
          <p:blipFill>
            <a:blip r:embed="rId5"/>
            <a:stretch>
              <a:fillRect/>
            </a:stretch>
          </p:blipFill>
          <p:spPr>
            <a:xfrm>
              <a:off x="4463445" y="5233238"/>
              <a:ext cx="215504" cy="220515"/>
            </a:xfrm>
            <a:prstGeom prst="rect">
              <a:avLst/>
            </a:prstGeom>
          </p:spPr>
        </p:pic>
      </p:grpSp>
      <p:pic>
        <p:nvPicPr>
          <p:cNvPr id="9" name="Picture 8">
            <a:extLst>
              <a:ext uri="{FF2B5EF4-FFF2-40B4-BE49-F238E27FC236}">
                <a16:creationId xmlns:a16="http://schemas.microsoft.com/office/drawing/2014/main" id="{5BE5998F-1FC0-3E6F-47FA-C1A3F3B3AC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694" y="4027786"/>
            <a:ext cx="712584" cy="562566"/>
          </a:xfrm>
          <a:prstGeom prst="rect">
            <a:avLst/>
          </a:prstGeom>
        </p:spPr>
      </p:pic>
      <p:pic>
        <p:nvPicPr>
          <p:cNvPr id="12" name="Picture 11">
            <a:extLst>
              <a:ext uri="{FF2B5EF4-FFF2-40B4-BE49-F238E27FC236}">
                <a16:creationId xmlns:a16="http://schemas.microsoft.com/office/drawing/2014/main" id="{3943BEAC-8BFF-CE79-C208-0A19FC96C4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696" y="4930751"/>
            <a:ext cx="657409" cy="638525"/>
          </a:xfrm>
          <a:prstGeom prst="rect">
            <a:avLst/>
          </a:prstGeom>
        </p:spPr>
      </p:pic>
      <p:sp>
        <p:nvSpPr>
          <p:cNvPr id="157" name="AutoShape 63">
            <a:extLst>
              <a:ext uri="{FF2B5EF4-FFF2-40B4-BE49-F238E27FC236}">
                <a16:creationId xmlns:a16="http://schemas.microsoft.com/office/drawing/2014/main" id="{B8797250-FD8E-740B-D85F-A11CE90CF6C4}"/>
              </a:ext>
            </a:extLst>
          </p:cNvPr>
          <p:cNvSpPr>
            <a:spLocks noChangeArrowheads="1"/>
          </p:cNvSpPr>
          <p:nvPr/>
        </p:nvSpPr>
        <p:spPr bwMode="auto">
          <a:xfrm>
            <a:off x="235409" y="260239"/>
            <a:ext cx="7223760" cy="27432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3: SCHEDULING FOR FIRST INFUSION TREATMENT </a:t>
            </a:r>
          </a:p>
        </p:txBody>
      </p:sp>
      <p:sp>
        <p:nvSpPr>
          <p:cNvPr id="158" name="AutoShape 63">
            <a:extLst>
              <a:ext uri="{FF2B5EF4-FFF2-40B4-BE49-F238E27FC236}">
                <a16:creationId xmlns:a16="http://schemas.microsoft.com/office/drawing/2014/main" id="{4D857138-FDD8-C9F6-1D94-BA1BB37C0AB9}"/>
              </a:ext>
            </a:extLst>
          </p:cNvPr>
          <p:cNvSpPr>
            <a:spLocks noChangeArrowheads="1"/>
          </p:cNvSpPr>
          <p:nvPr/>
        </p:nvSpPr>
        <p:spPr bwMode="auto">
          <a:xfrm>
            <a:off x="7664578" y="260239"/>
            <a:ext cx="4480560" cy="27432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3: PREPARATION FOR THE FIRST TREATMENT </a:t>
            </a:r>
          </a:p>
        </p:txBody>
      </p:sp>
      <p:sp>
        <p:nvSpPr>
          <p:cNvPr id="160" name="AutoShape 63">
            <a:extLst>
              <a:ext uri="{FF2B5EF4-FFF2-40B4-BE49-F238E27FC236}">
                <a16:creationId xmlns:a16="http://schemas.microsoft.com/office/drawing/2014/main" id="{95CDA65E-6C79-7C74-8FF3-4DA41741A1DF}"/>
              </a:ext>
            </a:extLst>
          </p:cNvPr>
          <p:cNvSpPr>
            <a:spLocks noChangeArrowheads="1"/>
          </p:cNvSpPr>
          <p:nvPr/>
        </p:nvSpPr>
        <p:spPr bwMode="auto">
          <a:xfrm>
            <a:off x="7408426" y="260239"/>
            <a:ext cx="274320" cy="274320"/>
          </a:xfrm>
          <a:prstGeom prst="chevron">
            <a:avLst>
              <a:gd name="adj" fmla="val 38168"/>
            </a:avLst>
          </a:prstGeom>
          <a:pattFill prst="wdUpDiag">
            <a:fgClr>
              <a:srgbClr val="8064A2">
                <a:lumMod val="40000"/>
                <a:lumOff val="60000"/>
              </a:srgbClr>
            </a:fgClr>
            <a:bgClr>
              <a:sysClr val="window" lastClr="FFFFFF"/>
            </a:bgClr>
          </a:patt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100" normalizeH="0" baseline="0" noProof="0">
              <a:ln>
                <a:noFill/>
              </a:ln>
              <a:solidFill>
                <a:prstClr val="black"/>
              </a:solidFill>
              <a:effectLst/>
              <a:uLnTx/>
              <a:uFillTx/>
              <a:cs typeface="Arial" charset="0"/>
            </a:endParaRPr>
          </a:p>
        </p:txBody>
      </p:sp>
      <p:pic>
        <p:nvPicPr>
          <p:cNvPr id="25" name="Picture 24" descr="Shape&#10;&#10;Description automatically generated with medium confidence">
            <a:extLst>
              <a:ext uri="{FF2B5EF4-FFF2-40B4-BE49-F238E27FC236}">
                <a16:creationId xmlns:a16="http://schemas.microsoft.com/office/drawing/2014/main" id="{369C9DE7-78FB-43BF-A3EA-2603C18E10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271" y="6007804"/>
            <a:ext cx="701422" cy="646494"/>
          </a:xfrm>
          <a:prstGeom prst="rect">
            <a:avLst/>
          </a:prstGeom>
        </p:spPr>
      </p:pic>
      <p:sp>
        <p:nvSpPr>
          <p:cNvPr id="50" name="Rounded Rectangle 88">
            <a:extLst>
              <a:ext uri="{FF2B5EF4-FFF2-40B4-BE49-F238E27FC236}">
                <a16:creationId xmlns:a16="http://schemas.microsoft.com/office/drawing/2014/main" id="{CD628583-F8C7-CDB5-F6C4-57BFD90E44B0}"/>
              </a:ext>
            </a:extLst>
          </p:cNvPr>
          <p:cNvSpPr/>
          <p:nvPr/>
        </p:nvSpPr>
        <p:spPr>
          <a:xfrm>
            <a:off x="2165249" y="2913532"/>
            <a:ext cx="1188720"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r>
              <a:rPr lang="en-GB" sz="900"/>
              <a:t>Finds available time by consulting the scheduler in R1 (Infusion room) and books internally; DIPS </a:t>
            </a:r>
          </a:p>
        </p:txBody>
      </p:sp>
      <p:grpSp>
        <p:nvGrpSpPr>
          <p:cNvPr id="54" name="Group 53">
            <a:extLst>
              <a:ext uri="{FF2B5EF4-FFF2-40B4-BE49-F238E27FC236}">
                <a16:creationId xmlns:a16="http://schemas.microsoft.com/office/drawing/2014/main" id="{442971CE-69B1-A136-0844-2B2B7E8ECD86}"/>
              </a:ext>
            </a:extLst>
          </p:cNvPr>
          <p:cNvGrpSpPr/>
          <p:nvPr/>
        </p:nvGrpSpPr>
        <p:grpSpPr>
          <a:xfrm>
            <a:off x="6084926" y="2913532"/>
            <a:ext cx="1188720" cy="731520"/>
            <a:chOff x="7323621" y="3112453"/>
            <a:chExt cx="1188720" cy="731520"/>
          </a:xfrm>
        </p:grpSpPr>
        <p:sp>
          <p:nvSpPr>
            <p:cNvPr id="55" name="Rounded Rectangle 89">
              <a:extLst>
                <a:ext uri="{FF2B5EF4-FFF2-40B4-BE49-F238E27FC236}">
                  <a16:creationId xmlns:a16="http://schemas.microsoft.com/office/drawing/2014/main" id="{882D79F7-9644-A223-F588-9CB3DC816CAB}"/>
                </a:ext>
              </a:extLst>
            </p:cNvPr>
            <p:cNvSpPr/>
            <p:nvPr/>
          </p:nvSpPr>
          <p:spPr>
            <a:xfrm>
              <a:off x="7323621" y="3112453"/>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r>
                <a:rPr lang="en-GB" sz="1000"/>
                <a:t>Places blood sample request taken 2 days before</a:t>
              </a:r>
            </a:p>
          </p:txBody>
        </p:sp>
        <p:pic>
          <p:nvPicPr>
            <p:cNvPr id="56" name="Picture 55">
              <a:extLst>
                <a:ext uri="{FF2B5EF4-FFF2-40B4-BE49-F238E27FC236}">
                  <a16:creationId xmlns:a16="http://schemas.microsoft.com/office/drawing/2014/main" id="{60726FDB-D222-7583-F8B4-2F11CDAD018E}"/>
                </a:ext>
              </a:extLst>
            </p:cNvPr>
            <p:cNvPicPr>
              <a:picLocks noChangeAspect="1"/>
            </p:cNvPicPr>
            <p:nvPr/>
          </p:nvPicPr>
          <p:blipFill>
            <a:blip r:embed="rId5"/>
            <a:stretch>
              <a:fillRect/>
            </a:stretch>
          </p:blipFill>
          <p:spPr>
            <a:xfrm>
              <a:off x="7396457" y="3231885"/>
              <a:ext cx="215504" cy="220515"/>
            </a:xfrm>
            <a:prstGeom prst="rect">
              <a:avLst/>
            </a:prstGeom>
          </p:spPr>
        </p:pic>
      </p:grpSp>
      <p:grpSp>
        <p:nvGrpSpPr>
          <p:cNvPr id="57" name="Group 56">
            <a:extLst>
              <a:ext uri="{FF2B5EF4-FFF2-40B4-BE49-F238E27FC236}">
                <a16:creationId xmlns:a16="http://schemas.microsoft.com/office/drawing/2014/main" id="{A07D6412-6008-537B-FE04-52CB4C3D5FFE}"/>
              </a:ext>
            </a:extLst>
          </p:cNvPr>
          <p:cNvGrpSpPr/>
          <p:nvPr/>
        </p:nvGrpSpPr>
        <p:grpSpPr>
          <a:xfrm>
            <a:off x="6084926" y="6036837"/>
            <a:ext cx="1188720" cy="731520"/>
            <a:chOff x="4274828" y="3109525"/>
            <a:chExt cx="1188720" cy="731520"/>
          </a:xfrm>
        </p:grpSpPr>
        <p:sp>
          <p:nvSpPr>
            <p:cNvPr id="58" name="Rounded Rectangle 100">
              <a:extLst>
                <a:ext uri="{FF2B5EF4-FFF2-40B4-BE49-F238E27FC236}">
                  <a16:creationId xmlns:a16="http://schemas.microsoft.com/office/drawing/2014/main" id="{2793A247-F9A4-C884-BC31-350314EC58A7}"/>
                </a:ext>
              </a:extLst>
            </p:cNvPr>
            <p:cNvSpPr/>
            <p:nvPr/>
          </p:nvSpPr>
          <p:spPr>
            <a:xfrm>
              <a:off x="4274828" y="3109525"/>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a:solidFill>
                    <a:prstClr val="black"/>
                  </a:solidFill>
                  <a:latin typeface="Calibri"/>
                </a:rPr>
                <a:t>Receives blood analysis request &amp; initiate internal SOP</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59" name="Picture 58">
              <a:extLst>
                <a:ext uri="{FF2B5EF4-FFF2-40B4-BE49-F238E27FC236}">
                  <a16:creationId xmlns:a16="http://schemas.microsoft.com/office/drawing/2014/main" id="{B1653FA7-1E8F-659C-78B0-39DCDF23B7C2}"/>
                </a:ext>
              </a:extLst>
            </p:cNvPr>
            <p:cNvPicPr>
              <a:picLocks noChangeAspect="1"/>
            </p:cNvPicPr>
            <p:nvPr/>
          </p:nvPicPr>
          <p:blipFill>
            <a:blip r:embed="rId5"/>
            <a:stretch>
              <a:fillRect/>
            </a:stretch>
          </p:blipFill>
          <p:spPr>
            <a:xfrm>
              <a:off x="4349788" y="3185411"/>
              <a:ext cx="227313" cy="257072"/>
            </a:xfrm>
            <a:prstGeom prst="rect">
              <a:avLst/>
            </a:prstGeom>
          </p:spPr>
        </p:pic>
      </p:grpSp>
      <p:cxnSp>
        <p:nvCxnSpPr>
          <p:cNvPr id="67" name="Straight Arrow Connector 66">
            <a:extLst>
              <a:ext uri="{FF2B5EF4-FFF2-40B4-BE49-F238E27FC236}">
                <a16:creationId xmlns:a16="http://schemas.microsoft.com/office/drawing/2014/main" id="{B7C2325C-A317-D321-94D4-31D41394B661}"/>
              </a:ext>
            </a:extLst>
          </p:cNvPr>
          <p:cNvCxnSpPr>
            <a:cxnSpLocks/>
            <a:stCxn id="55" idx="2"/>
            <a:endCxn id="58" idx="0"/>
          </p:cNvCxnSpPr>
          <p:nvPr/>
        </p:nvCxnSpPr>
        <p:spPr>
          <a:xfrm>
            <a:off x="6679286" y="3645052"/>
            <a:ext cx="0" cy="2391785"/>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109" name="Group 108">
            <a:extLst>
              <a:ext uri="{FF2B5EF4-FFF2-40B4-BE49-F238E27FC236}">
                <a16:creationId xmlns:a16="http://schemas.microsoft.com/office/drawing/2014/main" id="{B493843D-EE66-193D-EF85-9AAF42E1336C}"/>
              </a:ext>
            </a:extLst>
          </p:cNvPr>
          <p:cNvGrpSpPr/>
          <p:nvPr/>
        </p:nvGrpSpPr>
        <p:grpSpPr>
          <a:xfrm>
            <a:off x="9250812" y="2913532"/>
            <a:ext cx="1188720" cy="731520"/>
            <a:chOff x="6714670" y="716435"/>
            <a:chExt cx="1188720" cy="731520"/>
          </a:xfrm>
        </p:grpSpPr>
        <p:sp>
          <p:nvSpPr>
            <p:cNvPr id="110" name="Rounded Rectangle 100">
              <a:extLst>
                <a:ext uri="{FF2B5EF4-FFF2-40B4-BE49-F238E27FC236}">
                  <a16:creationId xmlns:a16="http://schemas.microsoft.com/office/drawing/2014/main" id="{E978990B-4726-3180-AFE6-15DC237DC06D}"/>
                </a:ext>
              </a:extLst>
            </p:cNvPr>
            <p:cNvSpPr/>
            <p:nvPr/>
          </p:nvSpPr>
          <p:spPr>
            <a:xfrm>
              <a:off x="6714670" y="716435"/>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Checks the availability of blood sample results in DIPS</a:t>
              </a:r>
            </a:p>
          </p:txBody>
        </p:sp>
        <p:pic>
          <p:nvPicPr>
            <p:cNvPr id="111" name="Picture 110">
              <a:extLst>
                <a:ext uri="{FF2B5EF4-FFF2-40B4-BE49-F238E27FC236}">
                  <a16:creationId xmlns:a16="http://schemas.microsoft.com/office/drawing/2014/main" id="{3C701093-F10A-A75E-9F6C-93CAEC1BB8D2}"/>
                </a:ext>
              </a:extLst>
            </p:cNvPr>
            <p:cNvPicPr>
              <a:picLocks noChangeAspect="1"/>
            </p:cNvPicPr>
            <p:nvPr/>
          </p:nvPicPr>
          <p:blipFill>
            <a:blip r:embed="rId5"/>
            <a:stretch>
              <a:fillRect/>
            </a:stretch>
          </p:blipFill>
          <p:spPr>
            <a:xfrm>
              <a:off x="6760525" y="807689"/>
              <a:ext cx="215504" cy="220515"/>
            </a:xfrm>
            <a:prstGeom prst="rect">
              <a:avLst/>
            </a:prstGeom>
          </p:spPr>
        </p:pic>
      </p:grpSp>
      <p:pic>
        <p:nvPicPr>
          <p:cNvPr id="161" name="Picture 160">
            <a:extLst>
              <a:ext uri="{FF2B5EF4-FFF2-40B4-BE49-F238E27FC236}">
                <a16:creationId xmlns:a16="http://schemas.microsoft.com/office/drawing/2014/main" id="{3B1E3F9A-1786-C0EA-84F2-A42DEA381D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8717" y="792209"/>
            <a:ext cx="548640" cy="616261"/>
          </a:xfrm>
          <a:prstGeom prst="rect">
            <a:avLst/>
          </a:prstGeom>
        </p:spPr>
      </p:pic>
      <p:sp>
        <p:nvSpPr>
          <p:cNvPr id="202" name="TextBox 157">
            <a:extLst>
              <a:ext uri="{FF2B5EF4-FFF2-40B4-BE49-F238E27FC236}">
                <a16:creationId xmlns:a16="http://schemas.microsoft.com/office/drawing/2014/main" id="{207FB2AE-CD46-7906-4AE5-84A803A83275}"/>
              </a:ext>
            </a:extLst>
          </p:cNvPr>
          <p:cNvSpPr txBox="1">
            <a:spLocks noChangeArrowheads="1"/>
          </p:cNvSpPr>
          <p:nvPr/>
        </p:nvSpPr>
        <p:spPr bwMode="auto">
          <a:xfrm>
            <a:off x="195995" y="6615106"/>
            <a:ext cx="15783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Medical Laboratory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grpSp>
        <p:nvGrpSpPr>
          <p:cNvPr id="219" name="Group 218">
            <a:extLst>
              <a:ext uri="{FF2B5EF4-FFF2-40B4-BE49-F238E27FC236}">
                <a16:creationId xmlns:a16="http://schemas.microsoft.com/office/drawing/2014/main" id="{363F3458-83DB-47DA-DFA6-F5276D0AED7F}"/>
              </a:ext>
            </a:extLst>
          </p:cNvPr>
          <p:cNvGrpSpPr/>
          <p:nvPr/>
        </p:nvGrpSpPr>
        <p:grpSpPr>
          <a:xfrm>
            <a:off x="7877853" y="734579"/>
            <a:ext cx="1188720" cy="731520"/>
            <a:chOff x="1403531" y="779281"/>
            <a:chExt cx="1188720" cy="731520"/>
          </a:xfrm>
        </p:grpSpPr>
        <p:sp>
          <p:nvSpPr>
            <p:cNvPr id="220" name="Rounded Rectangle 89">
              <a:extLst>
                <a:ext uri="{FF2B5EF4-FFF2-40B4-BE49-F238E27FC236}">
                  <a16:creationId xmlns:a16="http://schemas.microsoft.com/office/drawing/2014/main" id="{7C33B919-0F95-0258-28DC-68A9E608AA1B}"/>
                </a:ext>
              </a:extLst>
            </p:cNvPr>
            <p:cNvSpPr/>
            <p:nvPr/>
          </p:nvSpPr>
          <p:spPr>
            <a:xfrm>
              <a:off x="1403531" y="779281"/>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Gives blood sample at the medical lab</a:t>
              </a:r>
            </a:p>
          </p:txBody>
        </p:sp>
        <p:pic>
          <p:nvPicPr>
            <p:cNvPr id="221" name="Picture 220">
              <a:extLst>
                <a:ext uri="{FF2B5EF4-FFF2-40B4-BE49-F238E27FC236}">
                  <a16:creationId xmlns:a16="http://schemas.microsoft.com/office/drawing/2014/main" id="{522850DD-C54E-EE13-C8A9-0B62CE1A43B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34926" y="837260"/>
              <a:ext cx="374229" cy="467314"/>
            </a:xfrm>
            <a:prstGeom prst="rect">
              <a:avLst/>
            </a:prstGeom>
          </p:spPr>
        </p:pic>
      </p:grpSp>
      <p:grpSp>
        <p:nvGrpSpPr>
          <p:cNvPr id="231" name="Group 230">
            <a:extLst>
              <a:ext uri="{FF2B5EF4-FFF2-40B4-BE49-F238E27FC236}">
                <a16:creationId xmlns:a16="http://schemas.microsoft.com/office/drawing/2014/main" id="{B1906FE9-A1EC-7BBD-39F5-08C6D76E595F}"/>
              </a:ext>
            </a:extLst>
          </p:cNvPr>
          <p:cNvGrpSpPr/>
          <p:nvPr/>
        </p:nvGrpSpPr>
        <p:grpSpPr>
          <a:xfrm>
            <a:off x="7846458" y="6036837"/>
            <a:ext cx="1220115" cy="731520"/>
            <a:chOff x="1403531" y="1873640"/>
            <a:chExt cx="1220115" cy="731520"/>
          </a:xfrm>
        </p:grpSpPr>
        <p:sp>
          <p:nvSpPr>
            <p:cNvPr id="232" name="Rounded Rectangle 89">
              <a:extLst>
                <a:ext uri="{FF2B5EF4-FFF2-40B4-BE49-F238E27FC236}">
                  <a16:creationId xmlns:a16="http://schemas.microsoft.com/office/drawing/2014/main" id="{D51CC9C8-F623-F24A-B836-4CB0ADE94D93}"/>
                </a:ext>
              </a:extLst>
            </p:cNvPr>
            <p:cNvSpPr/>
            <p:nvPr/>
          </p:nvSpPr>
          <p:spPr>
            <a:xfrm>
              <a:off x="1434926" y="1873640"/>
              <a:ext cx="1188720" cy="731520"/>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Blood sample withdrawn, analysis commences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233" name="Picture 232">
              <a:extLst>
                <a:ext uri="{FF2B5EF4-FFF2-40B4-BE49-F238E27FC236}">
                  <a16:creationId xmlns:a16="http://schemas.microsoft.com/office/drawing/2014/main" id="{E39F48DF-0BA4-AF94-3BF1-B0A3E06A9E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03531" y="1997779"/>
              <a:ext cx="375027" cy="417194"/>
            </a:xfrm>
            <a:prstGeom prst="rect">
              <a:avLst/>
            </a:prstGeom>
          </p:spPr>
        </p:pic>
      </p:grpSp>
      <p:cxnSp>
        <p:nvCxnSpPr>
          <p:cNvPr id="234" name="Straight Arrow Connector 233">
            <a:extLst>
              <a:ext uri="{FF2B5EF4-FFF2-40B4-BE49-F238E27FC236}">
                <a16:creationId xmlns:a16="http://schemas.microsoft.com/office/drawing/2014/main" id="{0BD60156-5873-1F6B-1C96-AA25DC762A7E}"/>
              </a:ext>
            </a:extLst>
          </p:cNvPr>
          <p:cNvCxnSpPr>
            <a:cxnSpLocks/>
            <a:stCxn id="220" idx="2"/>
            <a:endCxn id="232" idx="0"/>
          </p:cNvCxnSpPr>
          <p:nvPr/>
        </p:nvCxnSpPr>
        <p:spPr>
          <a:xfrm>
            <a:off x="8472213" y="1466099"/>
            <a:ext cx="0" cy="4570738"/>
          </a:xfrm>
          <a:prstGeom prst="straightConnector1">
            <a:avLst/>
          </a:prstGeom>
          <a:noFill/>
          <a:ln w="22225" cap="flat" cmpd="sng" algn="ctr">
            <a:solidFill>
              <a:sysClr val="window" lastClr="FFFFFF">
                <a:lumMod val="50000"/>
              </a:sysClr>
            </a:solidFill>
            <a:prstDash val="sysDash"/>
            <a:tailEnd type="triangle" w="med" len="med"/>
          </a:ln>
          <a:effectLst/>
        </p:spPr>
      </p:cxnSp>
      <p:pic>
        <p:nvPicPr>
          <p:cNvPr id="6" name="Picture 5">
            <a:extLst>
              <a:ext uri="{FF2B5EF4-FFF2-40B4-BE49-F238E27FC236}">
                <a16:creationId xmlns:a16="http://schemas.microsoft.com/office/drawing/2014/main" id="{9AEE2816-A1E9-D5CD-976E-1732B754B2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824" y="2917194"/>
            <a:ext cx="712584" cy="562566"/>
          </a:xfrm>
          <a:prstGeom prst="rect">
            <a:avLst/>
          </a:prstGeom>
        </p:spPr>
      </p:pic>
      <p:cxnSp>
        <p:nvCxnSpPr>
          <p:cNvPr id="10" name="Straight Arrow Connector 9">
            <a:extLst>
              <a:ext uri="{FF2B5EF4-FFF2-40B4-BE49-F238E27FC236}">
                <a16:creationId xmlns:a16="http://schemas.microsoft.com/office/drawing/2014/main" id="{B8E10139-8381-8C10-268B-F7D6D733F139}"/>
              </a:ext>
            </a:extLst>
          </p:cNvPr>
          <p:cNvCxnSpPr>
            <a:cxnSpLocks/>
            <a:stCxn id="14" idx="0"/>
            <a:endCxn id="24" idx="2"/>
          </p:cNvCxnSpPr>
          <p:nvPr/>
        </p:nvCxnSpPr>
        <p:spPr>
          <a:xfrm flipV="1">
            <a:off x="5335307" y="1466099"/>
            <a:ext cx="0" cy="1447433"/>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11" name="Group 10">
            <a:extLst>
              <a:ext uri="{FF2B5EF4-FFF2-40B4-BE49-F238E27FC236}">
                <a16:creationId xmlns:a16="http://schemas.microsoft.com/office/drawing/2014/main" id="{0A4E811D-B006-8F2E-175B-896B6C32FD06}"/>
              </a:ext>
            </a:extLst>
          </p:cNvPr>
          <p:cNvGrpSpPr/>
          <p:nvPr/>
        </p:nvGrpSpPr>
        <p:grpSpPr>
          <a:xfrm>
            <a:off x="4740947" y="2913532"/>
            <a:ext cx="1188720" cy="731520"/>
            <a:chOff x="7323621" y="3112453"/>
            <a:chExt cx="1188720" cy="731520"/>
          </a:xfrm>
        </p:grpSpPr>
        <p:sp>
          <p:nvSpPr>
            <p:cNvPr id="14" name="Rounded Rectangle 89">
              <a:extLst>
                <a:ext uri="{FF2B5EF4-FFF2-40B4-BE49-F238E27FC236}">
                  <a16:creationId xmlns:a16="http://schemas.microsoft.com/office/drawing/2014/main" id="{6EBAC819-8BEA-CBCD-7C97-14BD1873109B}"/>
                </a:ext>
              </a:extLst>
            </p:cNvPr>
            <p:cNvSpPr/>
            <p:nvPr/>
          </p:nvSpPr>
          <p:spPr>
            <a:xfrm>
              <a:off x="7323621" y="3112453"/>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app’t data with information on what to do before the date via HN</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E1310684-1C6C-C735-4F94-A4EB6F4C7773}"/>
                </a:ext>
              </a:extLst>
            </p:cNvPr>
            <p:cNvPicPr>
              <a:picLocks noChangeAspect="1"/>
            </p:cNvPicPr>
            <p:nvPr/>
          </p:nvPicPr>
          <p:blipFill>
            <a:blip r:embed="rId5"/>
            <a:stretch>
              <a:fillRect/>
            </a:stretch>
          </p:blipFill>
          <p:spPr>
            <a:xfrm>
              <a:off x="7396457" y="3231885"/>
              <a:ext cx="215504" cy="220515"/>
            </a:xfrm>
            <a:prstGeom prst="rect">
              <a:avLst/>
            </a:prstGeom>
          </p:spPr>
        </p:pic>
      </p:grpSp>
      <p:grpSp>
        <p:nvGrpSpPr>
          <p:cNvPr id="23" name="Group 22">
            <a:extLst>
              <a:ext uri="{FF2B5EF4-FFF2-40B4-BE49-F238E27FC236}">
                <a16:creationId xmlns:a16="http://schemas.microsoft.com/office/drawing/2014/main" id="{CFDE0F74-6970-E15B-DAFC-5AFD2BF4A16D}"/>
              </a:ext>
            </a:extLst>
          </p:cNvPr>
          <p:cNvGrpSpPr/>
          <p:nvPr/>
        </p:nvGrpSpPr>
        <p:grpSpPr>
          <a:xfrm>
            <a:off x="4740947" y="734579"/>
            <a:ext cx="1188720" cy="731520"/>
            <a:chOff x="6714670" y="716435"/>
            <a:chExt cx="1188720" cy="731520"/>
          </a:xfrm>
        </p:grpSpPr>
        <p:sp>
          <p:nvSpPr>
            <p:cNvPr id="24" name="Rounded Rectangle 100">
              <a:extLst>
                <a:ext uri="{FF2B5EF4-FFF2-40B4-BE49-F238E27FC236}">
                  <a16:creationId xmlns:a16="http://schemas.microsoft.com/office/drawing/2014/main" id="{C25C6917-8CBE-2D2D-BCC4-8EFB5267FE84}"/>
                </a:ext>
              </a:extLst>
            </p:cNvPr>
            <p:cNvSpPr/>
            <p:nvPr/>
          </p:nvSpPr>
          <p:spPr>
            <a:xfrm>
              <a:off x="6714670" y="716435"/>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app’t date + info (blood sample 2 days before) to act  via HN</a:t>
              </a:r>
            </a:p>
          </p:txBody>
        </p:sp>
        <p:pic>
          <p:nvPicPr>
            <p:cNvPr id="26" name="Picture 25">
              <a:extLst>
                <a:ext uri="{FF2B5EF4-FFF2-40B4-BE49-F238E27FC236}">
                  <a16:creationId xmlns:a16="http://schemas.microsoft.com/office/drawing/2014/main" id="{35C60E60-915F-9126-AA56-DF2F25BBF9EA}"/>
                </a:ext>
              </a:extLst>
            </p:cNvPr>
            <p:cNvPicPr>
              <a:picLocks noChangeAspect="1"/>
            </p:cNvPicPr>
            <p:nvPr/>
          </p:nvPicPr>
          <p:blipFill>
            <a:blip r:embed="rId5"/>
            <a:stretch>
              <a:fillRect/>
            </a:stretch>
          </p:blipFill>
          <p:spPr>
            <a:xfrm>
              <a:off x="6760525" y="807689"/>
              <a:ext cx="215504" cy="220515"/>
            </a:xfrm>
            <a:prstGeom prst="rect">
              <a:avLst/>
            </a:prstGeom>
          </p:spPr>
        </p:pic>
      </p:grpSp>
      <p:sp>
        <p:nvSpPr>
          <p:cNvPr id="27" name="Rectangle 76">
            <a:extLst>
              <a:ext uri="{FF2B5EF4-FFF2-40B4-BE49-F238E27FC236}">
                <a16:creationId xmlns:a16="http://schemas.microsoft.com/office/drawing/2014/main" id="{0A5CCCC4-F085-2BF6-FBDD-D8DAC951B34E}"/>
              </a:ext>
            </a:extLst>
          </p:cNvPr>
          <p:cNvSpPr/>
          <p:nvPr/>
        </p:nvSpPr>
        <p:spPr>
          <a:xfrm flipH="1">
            <a:off x="1380243" y="623281"/>
            <a:ext cx="602431" cy="6253435"/>
          </a:xfrm>
          <a:prstGeom prst="rect">
            <a:avLst/>
          </a:prstGeom>
          <a:pattFill prst="wdUpDiag">
            <a:fgClr>
              <a:srgbClr val="8064A2">
                <a:lumMod val="40000"/>
                <a:lumOff val="60000"/>
              </a:srgbClr>
            </a:fgClr>
            <a:bgClr>
              <a:sysClr val="window" lastClr="FFFFFF"/>
            </a:bgClr>
          </a:pattFill>
          <a:ln w="12700" cap="flat" cmpd="sng" algn="ctr">
            <a:solidFill>
              <a:srgbClr val="8064A2">
                <a:lumMod val="40000"/>
                <a:lumOff val="60000"/>
              </a:srgbClr>
            </a:solidFill>
            <a:prstDash val="solid"/>
          </a:ln>
          <a:effectLst/>
        </p:spPr>
        <p:txBody>
          <a:bodyPr vert="wordArtVert"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a:ln>
                  <a:noFill/>
                </a:ln>
                <a:effectLst/>
                <a:uLnTx/>
                <a:uFillTx/>
                <a:ea typeface="+mn-ea"/>
                <a:cs typeface="+mn-cs"/>
              </a:rPr>
              <a:t>INTERNAL HANDOVER </a:t>
            </a:r>
          </a:p>
        </p:txBody>
      </p:sp>
      <p:grpSp>
        <p:nvGrpSpPr>
          <p:cNvPr id="39" name="Group 38">
            <a:extLst>
              <a:ext uri="{FF2B5EF4-FFF2-40B4-BE49-F238E27FC236}">
                <a16:creationId xmlns:a16="http://schemas.microsoft.com/office/drawing/2014/main" id="{9DA96CF2-871D-5304-AD93-23B7A1D16B38}"/>
              </a:ext>
            </a:extLst>
          </p:cNvPr>
          <p:cNvGrpSpPr/>
          <p:nvPr/>
        </p:nvGrpSpPr>
        <p:grpSpPr>
          <a:xfrm>
            <a:off x="10623771" y="2913532"/>
            <a:ext cx="1188720" cy="731520"/>
            <a:chOff x="7323621" y="3112453"/>
            <a:chExt cx="1188720" cy="731520"/>
          </a:xfrm>
        </p:grpSpPr>
        <p:sp>
          <p:nvSpPr>
            <p:cNvPr id="41" name="Rounded Rectangle 89">
              <a:extLst>
                <a:ext uri="{FF2B5EF4-FFF2-40B4-BE49-F238E27FC236}">
                  <a16:creationId xmlns:a16="http://schemas.microsoft.com/office/drawing/2014/main" id="{19B83EC1-3B49-2071-67AD-9E81DDA7A788}"/>
                </a:ext>
              </a:extLst>
            </p:cNvPr>
            <p:cNvSpPr/>
            <p:nvPr/>
          </p:nvSpPr>
          <p:spPr>
            <a:xfrm>
              <a:off x="7323621" y="3112453"/>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r>
                <a:rPr lang="en-GB" sz="1000"/>
                <a:t>Confirms new patient is ready for Rx on scheduled date </a:t>
              </a:r>
            </a:p>
          </p:txBody>
        </p:sp>
        <p:pic>
          <p:nvPicPr>
            <p:cNvPr id="42" name="Picture 41">
              <a:extLst>
                <a:ext uri="{FF2B5EF4-FFF2-40B4-BE49-F238E27FC236}">
                  <a16:creationId xmlns:a16="http://schemas.microsoft.com/office/drawing/2014/main" id="{946511E3-461F-B158-EDD2-8834F9203B2A}"/>
                </a:ext>
              </a:extLst>
            </p:cNvPr>
            <p:cNvPicPr>
              <a:picLocks noChangeAspect="1"/>
            </p:cNvPicPr>
            <p:nvPr/>
          </p:nvPicPr>
          <p:blipFill>
            <a:blip r:embed="rId5"/>
            <a:stretch>
              <a:fillRect/>
            </a:stretch>
          </p:blipFill>
          <p:spPr>
            <a:xfrm>
              <a:off x="7396457" y="3231885"/>
              <a:ext cx="215504" cy="220515"/>
            </a:xfrm>
            <a:prstGeom prst="rect">
              <a:avLst/>
            </a:prstGeom>
          </p:spPr>
        </p:pic>
      </p:grpSp>
      <p:grpSp>
        <p:nvGrpSpPr>
          <p:cNvPr id="45" name="Group 44">
            <a:extLst>
              <a:ext uri="{FF2B5EF4-FFF2-40B4-BE49-F238E27FC236}">
                <a16:creationId xmlns:a16="http://schemas.microsoft.com/office/drawing/2014/main" id="{A7443D17-C796-67ED-7568-CA9B55B9C9C5}"/>
              </a:ext>
            </a:extLst>
          </p:cNvPr>
          <p:cNvGrpSpPr/>
          <p:nvPr/>
        </p:nvGrpSpPr>
        <p:grpSpPr>
          <a:xfrm>
            <a:off x="10623771" y="3980553"/>
            <a:ext cx="1188720" cy="731520"/>
            <a:chOff x="4274828" y="3109525"/>
            <a:chExt cx="1188720" cy="731520"/>
          </a:xfrm>
        </p:grpSpPr>
        <p:sp>
          <p:nvSpPr>
            <p:cNvPr id="46" name="Rounded Rectangle 100">
              <a:extLst>
                <a:ext uri="{FF2B5EF4-FFF2-40B4-BE49-F238E27FC236}">
                  <a16:creationId xmlns:a16="http://schemas.microsoft.com/office/drawing/2014/main" id="{BE0810DF-1629-EE17-7DE8-E0D988506D2C}"/>
                </a:ext>
              </a:extLst>
            </p:cNvPr>
            <p:cNvSpPr/>
            <p:nvPr/>
          </p:nvSpPr>
          <p:spPr>
            <a:xfrm>
              <a:off x="4274828" y="3109525"/>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a:solidFill>
                    <a:prstClr val="black"/>
                  </a:solidFill>
                  <a:latin typeface="Calibri"/>
                </a:rPr>
                <a:t>Receives completion of prerequisites and plans logistics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49" name="Picture 48">
              <a:extLst>
                <a:ext uri="{FF2B5EF4-FFF2-40B4-BE49-F238E27FC236}">
                  <a16:creationId xmlns:a16="http://schemas.microsoft.com/office/drawing/2014/main" id="{35DFDC1B-7253-4660-FFD9-41B1DCEAE204}"/>
                </a:ext>
              </a:extLst>
            </p:cNvPr>
            <p:cNvPicPr>
              <a:picLocks noChangeAspect="1"/>
            </p:cNvPicPr>
            <p:nvPr/>
          </p:nvPicPr>
          <p:blipFill>
            <a:blip r:embed="rId5"/>
            <a:stretch>
              <a:fillRect/>
            </a:stretch>
          </p:blipFill>
          <p:spPr>
            <a:xfrm>
              <a:off x="4349788" y="3185411"/>
              <a:ext cx="227313" cy="257072"/>
            </a:xfrm>
            <a:prstGeom prst="rect">
              <a:avLst/>
            </a:prstGeom>
          </p:spPr>
        </p:pic>
      </p:grpSp>
      <p:cxnSp>
        <p:nvCxnSpPr>
          <p:cNvPr id="51" name="Straight Arrow Connector 50">
            <a:extLst>
              <a:ext uri="{FF2B5EF4-FFF2-40B4-BE49-F238E27FC236}">
                <a16:creationId xmlns:a16="http://schemas.microsoft.com/office/drawing/2014/main" id="{82B155F9-FDF5-F91C-B3E3-266EBC8FAA19}"/>
              </a:ext>
            </a:extLst>
          </p:cNvPr>
          <p:cNvCxnSpPr>
            <a:cxnSpLocks/>
            <a:stCxn id="41" idx="2"/>
            <a:endCxn id="46" idx="0"/>
          </p:cNvCxnSpPr>
          <p:nvPr/>
        </p:nvCxnSpPr>
        <p:spPr>
          <a:xfrm>
            <a:off x="11218131" y="3645052"/>
            <a:ext cx="0" cy="335501"/>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52" name="Rounded Rectangle 88">
            <a:extLst>
              <a:ext uri="{FF2B5EF4-FFF2-40B4-BE49-F238E27FC236}">
                <a16:creationId xmlns:a16="http://schemas.microsoft.com/office/drawing/2014/main" id="{79FC225F-071B-2871-739A-E0693F4999C5}"/>
              </a:ext>
            </a:extLst>
          </p:cNvPr>
          <p:cNvSpPr/>
          <p:nvPr/>
        </p:nvSpPr>
        <p:spPr>
          <a:xfrm>
            <a:off x="3460108" y="2913532"/>
            <a:ext cx="1188720"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r>
              <a:rPr lang="en-GB" sz="900"/>
              <a:t>Prepares patient info; &lt; 2 days blood test, Rx duration &amp; ‘packed lunch’ calls patient to convey sometimes</a:t>
            </a:r>
          </a:p>
        </p:txBody>
      </p:sp>
    </p:spTree>
    <p:extLst>
      <p:ext uri="{BB962C8B-B14F-4D97-AF65-F5344CB8AC3E}">
        <p14:creationId xmlns:p14="http://schemas.microsoft.com/office/powerpoint/2010/main" val="3524518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B39020A-81DC-63E8-DC0D-F7237C2A44A2}"/>
              </a:ext>
            </a:extLst>
          </p:cNvPr>
          <p:cNvPicPr>
            <a:picLocks noChangeAspect="1"/>
          </p:cNvPicPr>
          <p:nvPr/>
        </p:nvPicPr>
        <p:blipFill>
          <a:blip r:embed="rId3"/>
          <a:stretch>
            <a:fillRect/>
          </a:stretch>
        </p:blipFill>
        <p:spPr>
          <a:xfrm>
            <a:off x="160196" y="603410"/>
            <a:ext cx="11978640" cy="993859"/>
          </a:xfrm>
          <a:prstGeom prst="rect">
            <a:avLst/>
          </a:prstGeom>
        </p:spPr>
      </p:pic>
      <p:sp>
        <p:nvSpPr>
          <p:cNvPr id="2" name="Slide Number Placeholder 1">
            <a:extLst>
              <a:ext uri="{FF2B5EF4-FFF2-40B4-BE49-F238E27FC236}">
                <a16:creationId xmlns:a16="http://schemas.microsoft.com/office/drawing/2014/main" id="{875B47A1-D7F4-58F1-963B-6BD86AF41F2C}"/>
              </a:ext>
            </a:extLst>
          </p:cNvPr>
          <p:cNvSpPr>
            <a:spLocks noGrp="1"/>
          </p:cNvSpPr>
          <p:nvPr>
            <p:ph type="sldNum" sz="quarter" idx="12"/>
          </p:nvPr>
        </p:nvSpPr>
        <p:spPr/>
        <p:txBody>
          <a:bodyPr/>
          <a:lstStyle/>
          <a:p>
            <a:fld id="{5751DFAA-887F-4071-8EAD-E8CA316FCF06}" type="slidenum">
              <a:rPr lang="en-GB" smtClean="0"/>
              <a:t>16</a:t>
            </a:fld>
            <a:endParaRPr lang="en-GB"/>
          </a:p>
        </p:txBody>
      </p:sp>
      <p:pic>
        <p:nvPicPr>
          <p:cNvPr id="15" name="Picture 14">
            <a:extLst>
              <a:ext uri="{FF2B5EF4-FFF2-40B4-BE49-F238E27FC236}">
                <a16:creationId xmlns:a16="http://schemas.microsoft.com/office/drawing/2014/main" id="{518E9058-614D-98EF-9C50-3B782A8618FE}"/>
              </a:ext>
            </a:extLst>
          </p:cNvPr>
          <p:cNvPicPr>
            <a:picLocks noChangeAspect="1"/>
          </p:cNvPicPr>
          <p:nvPr/>
        </p:nvPicPr>
        <p:blipFill>
          <a:blip r:embed="rId3"/>
          <a:stretch>
            <a:fillRect/>
          </a:stretch>
        </p:blipFill>
        <p:spPr>
          <a:xfrm>
            <a:off x="160196" y="1684903"/>
            <a:ext cx="11978640" cy="1002658"/>
          </a:xfrm>
          <a:prstGeom prst="rect">
            <a:avLst/>
          </a:prstGeom>
        </p:spPr>
      </p:pic>
      <p:pic>
        <p:nvPicPr>
          <p:cNvPr id="19" name="Picture 18">
            <a:extLst>
              <a:ext uri="{FF2B5EF4-FFF2-40B4-BE49-F238E27FC236}">
                <a16:creationId xmlns:a16="http://schemas.microsoft.com/office/drawing/2014/main" id="{AE07F76E-619B-3439-4884-E4DCD7A33C90}"/>
              </a:ext>
            </a:extLst>
          </p:cNvPr>
          <p:cNvPicPr>
            <a:picLocks noChangeAspect="1"/>
          </p:cNvPicPr>
          <p:nvPr/>
        </p:nvPicPr>
        <p:blipFill>
          <a:blip r:embed="rId3"/>
          <a:stretch>
            <a:fillRect/>
          </a:stretch>
        </p:blipFill>
        <p:spPr>
          <a:xfrm>
            <a:off x="160196" y="2775127"/>
            <a:ext cx="11978640" cy="1008330"/>
          </a:xfrm>
          <a:prstGeom prst="rect">
            <a:avLst/>
          </a:prstGeom>
        </p:spPr>
      </p:pic>
      <p:pic>
        <p:nvPicPr>
          <p:cNvPr id="20" name="Picture 19">
            <a:extLst>
              <a:ext uri="{FF2B5EF4-FFF2-40B4-BE49-F238E27FC236}">
                <a16:creationId xmlns:a16="http://schemas.microsoft.com/office/drawing/2014/main" id="{17AA526C-263E-1608-D33E-FDB3A59A8F29}"/>
              </a:ext>
            </a:extLst>
          </p:cNvPr>
          <p:cNvPicPr>
            <a:picLocks noChangeAspect="1"/>
          </p:cNvPicPr>
          <p:nvPr/>
        </p:nvPicPr>
        <p:blipFill>
          <a:blip r:embed="rId3"/>
          <a:stretch>
            <a:fillRect/>
          </a:stretch>
        </p:blipFill>
        <p:spPr>
          <a:xfrm>
            <a:off x="154286" y="3870982"/>
            <a:ext cx="11978640" cy="950663"/>
          </a:xfrm>
          <a:prstGeom prst="rect">
            <a:avLst/>
          </a:prstGeom>
        </p:spPr>
      </p:pic>
      <p:sp>
        <p:nvSpPr>
          <p:cNvPr id="22" name="TextBox 157">
            <a:extLst>
              <a:ext uri="{FF2B5EF4-FFF2-40B4-BE49-F238E27FC236}">
                <a16:creationId xmlns:a16="http://schemas.microsoft.com/office/drawing/2014/main" id="{78FB45F6-461F-6A75-C20D-EC8C1FB83294}"/>
              </a:ext>
            </a:extLst>
          </p:cNvPr>
          <p:cNvSpPr txBox="1">
            <a:spLocks noChangeArrowheads="1"/>
          </p:cNvSpPr>
          <p:nvPr/>
        </p:nvSpPr>
        <p:spPr bwMode="auto">
          <a:xfrm>
            <a:off x="208299" y="1330972"/>
            <a:ext cx="10782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400" b="0" i="0" u="none" strike="noStrike" kern="0" cap="none" spc="0" normalizeH="0" baseline="0" noProof="0">
                <a:ln>
                  <a:noFill/>
                </a:ln>
                <a:solidFill>
                  <a:prstClr val="black"/>
                </a:solidFill>
                <a:effectLst/>
                <a:uLnTx/>
                <a:uFillTx/>
                <a:latin typeface="Calibri" pitchFamily="34" charset="0"/>
              </a:rPr>
              <a:t>Patient</a:t>
            </a:r>
            <a:endParaRPr kumimoji="0" lang="en-GB" altLang="en-US" sz="1600" b="0" i="0" u="none" strike="noStrike" kern="0" cap="none" spc="0" normalizeH="0" baseline="0" noProof="0">
              <a:ln>
                <a:noFill/>
              </a:ln>
              <a:solidFill>
                <a:prstClr val="black"/>
              </a:solidFill>
              <a:effectLst/>
              <a:uLnTx/>
              <a:uFillTx/>
              <a:latin typeface="Calibri" pitchFamily="34" charset="0"/>
            </a:endParaRPr>
          </a:p>
        </p:txBody>
      </p:sp>
      <p:sp>
        <p:nvSpPr>
          <p:cNvPr id="35" name="TextBox 157">
            <a:extLst>
              <a:ext uri="{FF2B5EF4-FFF2-40B4-BE49-F238E27FC236}">
                <a16:creationId xmlns:a16="http://schemas.microsoft.com/office/drawing/2014/main" id="{C423A876-AC8C-9344-72A6-5A3758B7237A}"/>
              </a:ext>
            </a:extLst>
          </p:cNvPr>
          <p:cNvSpPr txBox="1">
            <a:spLocks noChangeArrowheads="1"/>
          </p:cNvSpPr>
          <p:nvPr/>
        </p:nvSpPr>
        <p:spPr bwMode="auto">
          <a:xfrm>
            <a:off x="261187" y="2379817"/>
            <a:ext cx="18271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400" kern="0">
                <a:solidFill>
                  <a:prstClr val="black"/>
                </a:solidFill>
              </a:rPr>
              <a:t>On duty neurologist </a:t>
            </a:r>
            <a:endParaRPr kumimoji="0" lang="en-GB" altLang="en-US" sz="1600" b="0" i="0" u="none" strike="noStrike" kern="0" cap="none" spc="0" normalizeH="0" baseline="0" noProof="0">
              <a:ln>
                <a:noFill/>
              </a:ln>
              <a:solidFill>
                <a:prstClr val="black"/>
              </a:solidFill>
              <a:effectLst/>
              <a:uLnTx/>
              <a:uFillTx/>
              <a:latin typeface="Calibri" pitchFamily="34" charset="0"/>
            </a:endParaRPr>
          </a:p>
        </p:txBody>
      </p:sp>
      <p:sp>
        <p:nvSpPr>
          <p:cNvPr id="38" name="TextBox 157">
            <a:extLst>
              <a:ext uri="{FF2B5EF4-FFF2-40B4-BE49-F238E27FC236}">
                <a16:creationId xmlns:a16="http://schemas.microsoft.com/office/drawing/2014/main" id="{927D6C46-1F7A-89B7-8DA7-9A6A90D0F6C6}"/>
              </a:ext>
            </a:extLst>
          </p:cNvPr>
          <p:cNvSpPr txBox="1">
            <a:spLocks noChangeArrowheads="1"/>
          </p:cNvSpPr>
          <p:nvPr/>
        </p:nvSpPr>
        <p:spPr bwMode="auto">
          <a:xfrm>
            <a:off x="197792" y="4608094"/>
            <a:ext cx="14132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200" b="0" i="0" u="none" strike="noStrike" kern="0" cap="none" spc="0" normalizeH="0" baseline="0" noProof="0">
                <a:ln>
                  <a:noFill/>
                </a:ln>
                <a:solidFill>
                  <a:prstClr val="black"/>
                </a:solidFill>
                <a:effectLst/>
                <a:uLnTx/>
                <a:uFillTx/>
                <a:latin typeface="Calibri" pitchFamily="34" charset="0"/>
              </a:rPr>
              <a:t>Polyclinic R. 1</a:t>
            </a:r>
            <a:endParaRPr kumimoji="0" lang="en-GB" altLang="en-US" sz="1400" b="0" i="0" u="none" strike="noStrike" kern="0" cap="none" spc="0" normalizeH="0" baseline="0" noProof="0">
              <a:ln>
                <a:noFill/>
              </a:ln>
              <a:solidFill>
                <a:prstClr val="black"/>
              </a:solidFill>
              <a:effectLst/>
              <a:uLnTx/>
              <a:uFillTx/>
              <a:latin typeface="Calibri" pitchFamily="34" charset="0"/>
            </a:endParaRPr>
          </a:p>
        </p:txBody>
      </p:sp>
      <p:pic>
        <p:nvPicPr>
          <p:cNvPr id="113" name="Picture 112">
            <a:extLst>
              <a:ext uri="{FF2B5EF4-FFF2-40B4-BE49-F238E27FC236}">
                <a16:creationId xmlns:a16="http://schemas.microsoft.com/office/drawing/2014/main" id="{FED957AC-C2B5-3A62-51D4-B4B681494566}"/>
              </a:ext>
            </a:extLst>
          </p:cNvPr>
          <p:cNvPicPr>
            <a:picLocks noChangeAspect="1"/>
          </p:cNvPicPr>
          <p:nvPr/>
        </p:nvPicPr>
        <p:blipFill>
          <a:blip r:embed="rId3"/>
          <a:stretch>
            <a:fillRect/>
          </a:stretch>
        </p:blipFill>
        <p:spPr>
          <a:xfrm>
            <a:off x="160196" y="5948237"/>
            <a:ext cx="11978640" cy="908720"/>
          </a:xfrm>
          <a:prstGeom prst="rect">
            <a:avLst/>
          </a:prstGeom>
        </p:spPr>
      </p:pic>
      <p:pic>
        <p:nvPicPr>
          <p:cNvPr id="191" name="Picture 190">
            <a:extLst>
              <a:ext uri="{FF2B5EF4-FFF2-40B4-BE49-F238E27FC236}">
                <a16:creationId xmlns:a16="http://schemas.microsoft.com/office/drawing/2014/main" id="{CB5D5FE0-4505-7510-0A2B-38DFFA487D32}"/>
              </a:ext>
            </a:extLst>
          </p:cNvPr>
          <p:cNvPicPr>
            <a:picLocks noChangeAspect="1"/>
          </p:cNvPicPr>
          <p:nvPr/>
        </p:nvPicPr>
        <p:blipFill>
          <a:blip r:embed="rId3"/>
          <a:stretch>
            <a:fillRect/>
          </a:stretch>
        </p:blipFill>
        <p:spPr>
          <a:xfrm>
            <a:off x="154288" y="4909609"/>
            <a:ext cx="11978640" cy="950663"/>
          </a:xfrm>
          <a:prstGeom prst="rect">
            <a:avLst/>
          </a:prstGeom>
        </p:spPr>
      </p:pic>
      <p:sp>
        <p:nvSpPr>
          <p:cNvPr id="187" name="Rectangle 76">
            <a:extLst>
              <a:ext uri="{FF2B5EF4-FFF2-40B4-BE49-F238E27FC236}">
                <a16:creationId xmlns:a16="http://schemas.microsoft.com/office/drawing/2014/main" id="{34420759-77B2-A337-B296-52AA571BA87C}"/>
              </a:ext>
            </a:extLst>
          </p:cNvPr>
          <p:cNvSpPr/>
          <p:nvPr/>
        </p:nvSpPr>
        <p:spPr>
          <a:xfrm flipH="1">
            <a:off x="11511036" y="637974"/>
            <a:ext cx="255099" cy="6125184"/>
          </a:xfrm>
          <a:prstGeom prst="rect">
            <a:avLst/>
          </a:prstGeom>
          <a:pattFill prst="wdUpDiag">
            <a:fgClr>
              <a:srgbClr val="8064A2">
                <a:lumMod val="40000"/>
                <a:lumOff val="60000"/>
              </a:srgbClr>
            </a:fgClr>
            <a:bgClr>
              <a:sysClr val="window" lastClr="FFFFFF"/>
            </a:bgClr>
          </a:pattFill>
          <a:ln w="12700" cap="flat" cmpd="sng" algn="ctr">
            <a:solidFill>
              <a:srgbClr val="8064A2">
                <a:lumMod val="40000"/>
                <a:lumOff val="60000"/>
              </a:srgbClr>
            </a:solidFill>
            <a:prstDash val="solid"/>
          </a:ln>
          <a:effectLst/>
        </p:spPr>
        <p:txBody>
          <a:bodyPr vert="wordArtVert"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a:ln>
                  <a:noFill/>
                </a:ln>
                <a:effectLst/>
                <a:uLnTx/>
                <a:uFillTx/>
                <a:ea typeface="+mn-ea"/>
                <a:cs typeface="+mn-cs"/>
              </a:rPr>
              <a:t>WAITING TIME</a:t>
            </a:r>
          </a:p>
        </p:txBody>
      </p:sp>
      <p:pic>
        <p:nvPicPr>
          <p:cNvPr id="193" name="Picture 192">
            <a:extLst>
              <a:ext uri="{FF2B5EF4-FFF2-40B4-BE49-F238E27FC236}">
                <a16:creationId xmlns:a16="http://schemas.microsoft.com/office/drawing/2014/main" id="{D89C43CA-B4A3-4E5E-A41E-1BCB47376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48" y="1756228"/>
            <a:ext cx="548640" cy="594501"/>
          </a:xfrm>
          <a:prstGeom prst="rect">
            <a:avLst/>
          </a:prstGeom>
        </p:spPr>
      </p:pic>
      <p:sp>
        <p:nvSpPr>
          <p:cNvPr id="194" name="TextBox 157">
            <a:extLst>
              <a:ext uri="{FF2B5EF4-FFF2-40B4-BE49-F238E27FC236}">
                <a16:creationId xmlns:a16="http://schemas.microsoft.com/office/drawing/2014/main" id="{F4980263-BCEF-5E91-C10A-CE319F0ADFFF}"/>
              </a:ext>
            </a:extLst>
          </p:cNvPr>
          <p:cNvSpPr txBox="1">
            <a:spLocks noChangeArrowheads="1"/>
          </p:cNvSpPr>
          <p:nvPr/>
        </p:nvSpPr>
        <p:spPr bwMode="auto">
          <a:xfrm>
            <a:off x="190302" y="5551962"/>
            <a:ext cx="1740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200" kern="0">
                <a:solidFill>
                  <a:prstClr val="black"/>
                </a:solidFill>
              </a:rPr>
              <a:t>Cancer centre/pharmacy</a:t>
            </a:r>
            <a:endParaRPr kumimoji="0" lang="en-GB" altLang="en-US" sz="1400" b="0" i="0" u="none" strike="noStrike" kern="0" cap="none" spc="0" normalizeH="0" baseline="0" noProof="0">
              <a:ln>
                <a:noFill/>
              </a:ln>
              <a:solidFill>
                <a:prstClr val="black"/>
              </a:solidFill>
              <a:effectLst/>
              <a:uLnTx/>
              <a:uFillTx/>
              <a:latin typeface="Calibri" pitchFamily="34" charset="0"/>
            </a:endParaRPr>
          </a:p>
        </p:txBody>
      </p:sp>
      <p:sp>
        <p:nvSpPr>
          <p:cNvPr id="3" name="TextBox 157">
            <a:extLst>
              <a:ext uri="{FF2B5EF4-FFF2-40B4-BE49-F238E27FC236}">
                <a16:creationId xmlns:a16="http://schemas.microsoft.com/office/drawing/2014/main" id="{5E4D9E0B-C76D-D4F7-1A29-BF85F1324BA0}"/>
              </a:ext>
            </a:extLst>
          </p:cNvPr>
          <p:cNvSpPr txBox="1">
            <a:spLocks noChangeArrowheads="1"/>
          </p:cNvSpPr>
          <p:nvPr/>
        </p:nvSpPr>
        <p:spPr bwMode="auto">
          <a:xfrm>
            <a:off x="186804" y="3560806"/>
            <a:ext cx="1121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200" kern="0">
                <a:solidFill>
                  <a:prstClr val="black"/>
                </a:solidFill>
              </a:rPr>
              <a:t>Polyclinic R. 2</a:t>
            </a:r>
            <a:endParaRPr kumimoji="0" lang="en-GB" altLang="en-US" sz="1400" b="0" i="0" u="none" strike="noStrike" kern="0" cap="none" spc="0" normalizeH="0" baseline="0" noProof="0">
              <a:ln>
                <a:noFill/>
              </a:ln>
              <a:solidFill>
                <a:prstClr val="black"/>
              </a:solidFill>
              <a:effectLst/>
              <a:uLnTx/>
              <a:uFillTx/>
              <a:latin typeface="Calibri" pitchFamily="34" charset="0"/>
            </a:endParaRPr>
          </a:p>
        </p:txBody>
      </p:sp>
      <p:pic>
        <p:nvPicPr>
          <p:cNvPr id="9" name="Picture 8">
            <a:extLst>
              <a:ext uri="{FF2B5EF4-FFF2-40B4-BE49-F238E27FC236}">
                <a16:creationId xmlns:a16="http://schemas.microsoft.com/office/drawing/2014/main" id="{5BE5998F-1FC0-3E6F-47FA-C1A3F3B3AC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694" y="4027786"/>
            <a:ext cx="712584" cy="562566"/>
          </a:xfrm>
          <a:prstGeom prst="rect">
            <a:avLst/>
          </a:prstGeom>
        </p:spPr>
      </p:pic>
      <p:pic>
        <p:nvPicPr>
          <p:cNvPr id="12" name="Picture 11">
            <a:extLst>
              <a:ext uri="{FF2B5EF4-FFF2-40B4-BE49-F238E27FC236}">
                <a16:creationId xmlns:a16="http://schemas.microsoft.com/office/drawing/2014/main" id="{3943BEAC-8BFF-CE79-C208-0A19FC96C4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696" y="4930751"/>
            <a:ext cx="657409" cy="638525"/>
          </a:xfrm>
          <a:prstGeom prst="rect">
            <a:avLst/>
          </a:prstGeom>
        </p:spPr>
      </p:pic>
      <p:sp>
        <p:nvSpPr>
          <p:cNvPr id="157" name="AutoShape 63">
            <a:extLst>
              <a:ext uri="{FF2B5EF4-FFF2-40B4-BE49-F238E27FC236}">
                <a16:creationId xmlns:a16="http://schemas.microsoft.com/office/drawing/2014/main" id="{B8797250-FD8E-740B-D85F-A11CE90CF6C4}"/>
              </a:ext>
            </a:extLst>
          </p:cNvPr>
          <p:cNvSpPr>
            <a:spLocks noChangeArrowheads="1"/>
          </p:cNvSpPr>
          <p:nvPr/>
        </p:nvSpPr>
        <p:spPr bwMode="auto">
          <a:xfrm>
            <a:off x="235409" y="260239"/>
            <a:ext cx="11247120" cy="27432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3: FIRST INFUSION TREATMENT PREPARATION </a:t>
            </a:r>
          </a:p>
        </p:txBody>
      </p:sp>
      <p:sp>
        <p:nvSpPr>
          <p:cNvPr id="160" name="AutoShape 63">
            <a:extLst>
              <a:ext uri="{FF2B5EF4-FFF2-40B4-BE49-F238E27FC236}">
                <a16:creationId xmlns:a16="http://schemas.microsoft.com/office/drawing/2014/main" id="{95CDA65E-6C79-7C74-8FF3-4DA41741A1DF}"/>
              </a:ext>
            </a:extLst>
          </p:cNvPr>
          <p:cNvSpPr>
            <a:spLocks noChangeArrowheads="1"/>
          </p:cNvSpPr>
          <p:nvPr/>
        </p:nvSpPr>
        <p:spPr bwMode="auto">
          <a:xfrm>
            <a:off x="11479682" y="260239"/>
            <a:ext cx="274320" cy="274320"/>
          </a:xfrm>
          <a:prstGeom prst="chevron">
            <a:avLst>
              <a:gd name="adj" fmla="val 38168"/>
            </a:avLst>
          </a:prstGeom>
          <a:pattFill prst="wdUpDiag">
            <a:fgClr>
              <a:srgbClr val="8064A2">
                <a:lumMod val="40000"/>
                <a:lumOff val="60000"/>
              </a:srgbClr>
            </a:fgClr>
            <a:bgClr>
              <a:sysClr val="window" lastClr="FFFFFF"/>
            </a:bgClr>
          </a:patt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100" normalizeH="0" baseline="0" noProof="0">
              <a:ln>
                <a:noFill/>
              </a:ln>
              <a:solidFill>
                <a:prstClr val="black"/>
              </a:solidFill>
              <a:effectLst/>
              <a:uLnTx/>
              <a:uFillTx/>
              <a:cs typeface="Arial" charset="0"/>
            </a:endParaRPr>
          </a:p>
        </p:txBody>
      </p:sp>
      <p:pic>
        <p:nvPicPr>
          <p:cNvPr id="25" name="Picture 24" descr="Shape&#10;&#10;Description automatically generated with medium confidence">
            <a:extLst>
              <a:ext uri="{FF2B5EF4-FFF2-40B4-BE49-F238E27FC236}">
                <a16:creationId xmlns:a16="http://schemas.microsoft.com/office/drawing/2014/main" id="{369C9DE7-78FB-43BF-A3EA-2603C18E10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271" y="6007804"/>
            <a:ext cx="701422" cy="646494"/>
          </a:xfrm>
          <a:prstGeom prst="rect">
            <a:avLst/>
          </a:prstGeom>
        </p:spPr>
      </p:pic>
      <p:sp>
        <p:nvSpPr>
          <p:cNvPr id="50" name="Rounded Rectangle 88">
            <a:extLst>
              <a:ext uri="{FF2B5EF4-FFF2-40B4-BE49-F238E27FC236}">
                <a16:creationId xmlns:a16="http://schemas.microsoft.com/office/drawing/2014/main" id="{CD628583-F8C7-CDB5-F6C4-57BFD90E44B0}"/>
              </a:ext>
            </a:extLst>
          </p:cNvPr>
          <p:cNvSpPr/>
          <p:nvPr/>
        </p:nvSpPr>
        <p:spPr>
          <a:xfrm>
            <a:off x="1446664" y="2988670"/>
            <a:ext cx="1188720"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900" b="0" i="0" u="none" strike="noStrike" kern="0" cap="none" spc="0" normalizeH="0" baseline="0" noProof="0">
                <a:ln>
                  <a:noFill/>
                </a:ln>
                <a:solidFill>
                  <a:prstClr val="black"/>
                </a:solidFill>
                <a:effectLst/>
                <a:uLnTx/>
                <a:uFillTx/>
                <a:latin typeface="Calibri"/>
                <a:ea typeface="+mn-ea"/>
                <a:cs typeface="+mn-cs"/>
              </a:rPr>
              <a:t>Checks if everything is </a:t>
            </a:r>
            <a:r>
              <a:rPr lang="en-GB" sz="900" kern="0">
                <a:solidFill>
                  <a:prstClr val="black"/>
                </a:solidFill>
                <a:latin typeface="Calibri"/>
              </a:rPr>
              <a:t>in place to request for the medications be ordered &amp; prepared</a:t>
            </a:r>
            <a:endParaRPr kumimoji="0" lang="en-GB" sz="900" b="0" i="0" u="none" strike="noStrike" kern="0" cap="none" spc="0" normalizeH="0" baseline="0" noProof="0">
              <a:ln>
                <a:noFill/>
              </a:ln>
              <a:solidFill>
                <a:prstClr val="black"/>
              </a:solidFill>
              <a:effectLst/>
              <a:uLnTx/>
              <a:uFillTx/>
              <a:latin typeface="Calibri"/>
              <a:ea typeface="+mn-ea"/>
              <a:cs typeface="+mn-cs"/>
            </a:endParaRPr>
          </a:p>
        </p:txBody>
      </p:sp>
      <p:cxnSp>
        <p:nvCxnSpPr>
          <p:cNvPr id="67" name="Straight Arrow Connector 66">
            <a:extLst>
              <a:ext uri="{FF2B5EF4-FFF2-40B4-BE49-F238E27FC236}">
                <a16:creationId xmlns:a16="http://schemas.microsoft.com/office/drawing/2014/main" id="{B7C2325C-A317-D321-94D4-31D41394B661}"/>
              </a:ext>
            </a:extLst>
          </p:cNvPr>
          <p:cNvCxnSpPr>
            <a:cxnSpLocks/>
            <a:stCxn id="55" idx="0"/>
            <a:endCxn id="58" idx="2"/>
          </p:cNvCxnSpPr>
          <p:nvPr/>
        </p:nvCxnSpPr>
        <p:spPr>
          <a:xfrm flipV="1">
            <a:off x="4839286" y="2577591"/>
            <a:ext cx="11467" cy="1469814"/>
          </a:xfrm>
          <a:prstGeom prst="straightConnector1">
            <a:avLst/>
          </a:prstGeom>
          <a:noFill/>
          <a:ln w="22225" cap="flat" cmpd="sng" algn="ctr">
            <a:solidFill>
              <a:sysClr val="window" lastClr="FFFFFF">
                <a:lumMod val="50000"/>
              </a:sysClr>
            </a:solidFill>
            <a:prstDash val="sysDash"/>
            <a:tailEnd type="triangle" w="med" len="med"/>
          </a:ln>
          <a:effectLst/>
        </p:spPr>
      </p:cxnSp>
      <p:pic>
        <p:nvPicPr>
          <p:cNvPr id="161" name="Picture 160">
            <a:extLst>
              <a:ext uri="{FF2B5EF4-FFF2-40B4-BE49-F238E27FC236}">
                <a16:creationId xmlns:a16="http://schemas.microsoft.com/office/drawing/2014/main" id="{3B1E3F9A-1786-C0EA-84F2-A42DEA381D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8717" y="771661"/>
            <a:ext cx="548640" cy="616261"/>
          </a:xfrm>
          <a:prstGeom prst="rect">
            <a:avLst/>
          </a:prstGeom>
        </p:spPr>
      </p:pic>
      <p:sp>
        <p:nvSpPr>
          <p:cNvPr id="202" name="TextBox 157">
            <a:extLst>
              <a:ext uri="{FF2B5EF4-FFF2-40B4-BE49-F238E27FC236}">
                <a16:creationId xmlns:a16="http://schemas.microsoft.com/office/drawing/2014/main" id="{207FB2AE-CD46-7906-4AE5-84A803A83275}"/>
              </a:ext>
            </a:extLst>
          </p:cNvPr>
          <p:cNvSpPr txBox="1">
            <a:spLocks noChangeArrowheads="1"/>
          </p:cNvSpPr>
          <p:nvPr/>
        </p:nvSpPr>
        <p:spPr bwMode="auto">
          <a:xfrm>
            <a:off x="195995" y="6615106"/>
            <a:ext cx="15783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200" kern="0">
                <a:solidFill>
                  <a:prstClr val="black"/>
                </a:solidFill>
              </a:rPr>
              <a:t>Medical Laboratory </a:t>
            </a:r>
            <a:endParaRPr kumimoji="0" lang="en-GB" altLang="en-US" sz="1400" b="0" i="0" u="none" strike="noStrike" kern="0" cap="none" spc="0" normalizeH="0" baseline="0" noProof="0">
              <a:ln>
                <a:noFill/>
              </a:ln>
              <a:solidFill>
                <a:prstClr val="black"/>
              </a:solidFill>
              <a:effectLst/>
              <a:uLnTx/>
              <a:uFillTx/>
              <a:latin typeface="Calibri" pitchFamily="34" charset="0"/>
            </a:endParaRPr>
          </a:p>
        </p:txBody>
      </p:sp>
      <p:pic>
        <p:nvPicPr>
          <p:cNvPr id="6" name="Picture 5">
            <a:extLst>
              <a:ext uri="{FF2B5EF4-FFF2-40B4-BE49-F238E27FC236}">
                <a16:creationId xmlns:a16="http://schemas.microsoft.com/office/drawing/2014/main" id="{9AEE2816-A1E9-D5CD-976E-1732B754B2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824" y="2917194"/>
            <a:ext cx="712584" cy="562566"/>
          </a:xfrm>
          <a:prstGeom prst="rect">
            <a:avLst/>
          </a:prstGeom>
        </p:spPr>
      </p:pic>
      <p:cxnSp>
        <p:nvCxnSpPr>
          <p:cNvPr id="10" name="Straight Arrow Connector 9">
            <a:extLst>
              <a:ext uri="{FF2B5EF4-FFF2-40B4-BE49-F238E27FC236}">
                <a16:creationId xmlns:a16="http://schemas.microsoft.com/office/drawing/2014/main" id="{B8E10139-8381-8C10-268B-F7D6D733F139}"/>
              </a:ext>
            </a:extLst>
          </p:cNvPr>
          <p:cNvCxnSpPr>
            <a:cxnSpLocks/>
            <a:endCxn id="24" idx="0"/>
          </p:cNvCxnSpPr>
          <p:nvPr/>
        </p:nvCxnSpPr>
        <p:spPr>
          <a:xfrm>
            <a:off x="3436392" y="3732084"/>
            <a:ext cx="0" cy="315321"/>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11" name="Group 10">
            <a:extLst>
              <a:ext uri="{FF2B5EF4-FFF2-40B4-BE49-F238E27FC236}">
                <a16:creationId xmlns:a16="http://schemas.microsoft.com/office/drawing/2014/main" id="{0A4E811D-B006-8F2E-175B-896B6C32FD06}"/>
              </a:ext>
            </a:extLst>
          </p:cNvPr>
          <p:cNvGrpSpPr/>
          <p:nvPr/>
        </p:nvGrpSpPr>
        <p:grpSpPr>
          <a:xfrm>
            <a:off x="2833087" y="3000564"/>
            <a:ext cx="1188720" cy="731520"/>
            <a:chOff x="7323621" y="3112453"/>
            <a:chExt cx="1188720" cy="731520"/>
          </a:xfrm>
        </p:grpSpPr>
        <p:sp>
          <p:nvSpPr>
            <p:cNvPr id="14" name="Rounded Rectangle 89">
              <a:extLst>
                <a:ext uri="{FF2B5EF4-FFF2-40B4-BE49-F238E27FC236}">
                  <a16:creationId xmlns:a16="http://schemas.microsoft.com/office/drawing/2014/main" id="{6EBAC819-8BEA-CBCD-7C97-14BD1873109B}"/>
                </a:ext>
              </a:extLst>
            </p:cNvPr>
            <p:cNvSpPr/>
            <p:nvPr/>
          </p:nvSpPr>
          <p:spPr>
            <a:xfrm>
              <a:off x="7323621" y="3112453"/>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All next day medication requests &amp; details entered to DIPS</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E1310684-1C6C-C735-4F94-A4EB6F4C7773}"/>
                </a:ext>
              </a:extLst>
            </p:cNvPr>
            <p:cNvPicPr>
              <a:picLocks noChangeAspect="1"/>
            </p:cNvPicPr>
            <p:nvPr/>
          </p:nvPicPr>
          <p:blipFill>
            <a:blip r:embed="rId9"/>
            <a:stretch>
              <a:fillRect/>
            </a:stretch>
          </p:blipFill>
          <p:spPr>
            <a:xfrm>
              <a:off x="7396457" y="3231885"/>
              <a:ext cx="215504" cy="220515"/>
            </a:xfrm>
            <a:prstGeom prst="rect">
              <a:avLst/>
            </a:prstGeom>
          </p:spPr>
        </p:pic>
      </p:grpSp>
      <p:grpSp>
        <p:nvGrpSpPr>
          <p:cNvPr id="23" name="Group 22">
            <a:extLst>
              <a:ext uri="{FF2B5EF4-FFF2-40B4-BE49-F238E27FC236}">
                <a16:creationId xmlns:a16="http://schemas.microsoft.com/office/drawing/2014/main" id="{CFDE0F74-6970-E15B-DAFC-5AFD2BF4A16D}"/>
              </a:ext>
            </a:extLst>
          </p:cNvPr>
          <p:cNvGrpSpPr/>
          <p:nvPr/>
        </p:nvGrpSpPr>
        <p:grpSpPr>
          <a:xfrm>
            <a:off x="2842032" y="4047405"/>
            <a:ext cx="1188720" cy="731520"/>
            <a:chOff x="6714670" y="716435"/>
            <a:chExt cx="1188720" cy="731520"/>
          </a:xfrm>
        </p:grpSpPr>
        <p:sp>
          <p:nvSpPr>
            <p:cNvPr id="24" name="Rounded Rectangle 100">
              <a:extLst>
                <a:ext uri="{FF2B5EF4-FFF2-40B4-BE49-F238E27FC236}">
                  <a16:creationId xmlns:a16="http://schemas.microsoft.com/office/drawing/2014/main" id="{C25C6917-8CBE-2D2D-BCC4-8EFB5267FE84}"/>
                </a:ext>
              </a:extLst>
            </p:cNvPr>
            <p:cNvSpPr/>
            <p:nvPr/>
          </p:nvSpPr>
          <p:spPr>
            <a:xfrm>
              <a:off x="6714670" y="716435"/>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a:solidFill>
                    <a:prstClr val="black"/>
                  </a:solidFill>
                  <a:latin typeface="Calibri"/>
                </a:rPr>
                <a:t>All preconditions are checked &amp; communication with the neurologist initiates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26" name="Picture 25">
              <a:extLst>
                <a:ext uri="{FF2B5EF4-FFF2-40B4-BE49-F238E27FC236}">
                  <a16:creationId xmlns:a16="http://schemas.microsoft.com/office/drawing/2014/main" id="{35C60E60-915F-9126-AA56-DF2F25BBF9EA}"/>
                </a:ext>
              </a:extLst>
            </p:cNvPr>
            <p:cNvPicPr>
              <a:picLocks noChangeAspect="1"/>
            </p:cNvPicPr>
            <p:nvPr/>
          </p:nvPicPr>
          <p:blipFill>
            <a:blip r:embed="rId9"/>
            <a:stretch>
              <a:fillRect/>
            </a:stretch>
          </p:blipFill>
          <p:spPr>
            <a:xfrm>
              <a:off x="6760525" y="807689"/>
              <a:ext cx="215504" cy="220515"/>
            </a:xfrm>
            <a:prstGeom prst="rect">
              <a:avLst/>
            </a:prstGeom>
          </p:spPr>
        </p:pic>
      </p:grpSp>
      <p:sp>
        <p:nvSpPr>
          <p:cNvPr id="7" name="Rounded Rectangle 88">
            <a:extLst>
              <a:ext uri="{FF2B5EF4-FFF2-40B4-BE49-F238E27FC236}">
                <a16:creationId xmlns:a16="http://schemas.microsoft.com/office/drawing/2014/main" id="{159F0ABF-CCC0-78FA-328E-B91ED28C10A1}"/>
              </a:ext>
            </a:extLst>
          </p:cNvPr>
          <p:cNvSpPr/>
          <p:nvPr/>
        </p:nvSpPr>
        <p:spPr>
          <a:xfrm>
            <a:off x="1376954" y="4065358"/>
            <a:ext cx="1188720"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900" kern="0">
                <a:solidFill>
                  <a:prstClr val="black"/>
                </a:solidFill>
                <a:latin typeface="Calibri"/>
              </a:rPr>
              <a:t>Make sure everything is in order to start the  infusion treatment </a:t>
            </a:r>
            <a:endParaRPr kumimoji="0" lang="en-GB" sz="900" b="0" i="0" u="none" strike="noStrike" kern="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CA4BCEC9-BB4D-6FFC-6DC2-5A0D4D3C5982}"/>
              </a:ext>
            </a:extLst>
          </p:cNvPr>
          <p:cNvPicPr>
            <a:picLocks noChangeAspect="1"/>
          </p:cNvPicPr>
          <p:nvPr/>
        </p:nvPicPr>
        <p:blipFill>
          <a:blip r:embed="rId10"/>
          <a:stretch>
            <a:fillRect/>
          </a:stretch>
        </p:blipFill>
        <p:spPr>
          <a:xfrm>
            <a:off x="358901" y="3871385"/>
            <a:ext cx="249554" cy="365760"/>
          </a:xfrm>
          <a:prstGeom prst="rect">
            <a:avLst/>
          </a:prstGeom>
        </p:spPr>
      </p:pic>
      <p:grpSp>
        <p:nvGrpSpPr>
          <p:cNvPr id="75" name="Group 74">
            <a:extLst>
              <a:ext uri="{FF2B5EF4-FFF2-40B4-BE49-F238E27FC236}">
                <a16:creationId xmlns:a16="http://schemas.microsoft.com/office/drawing/2014/main" id="{1FFBCF7F-0A75-46BC-8F54-13CFD945D58A}"/>
              </a:ext>
            </a:extLst>
          </p:cNvPr>
          <p:cNvGrpSpPr/>
          <p:nvPr/>
        </p:nvGrpSpPr>
        <p:grpSpPr>
          <a:xfrm>
            <a:off x="4241982" y="4047405"/>
            <a:ext cx="1191664" cy="731520"/>
            <a:chOff x="4241982" y="4047405"/>
            <a:chExt cx="1191664" cy="731520"/>
          </a:xfrm>
        </p:grpSpPr>
        <p:sp>
          <p:nvSpPr>
            <p:cNvPr id="55" name="Rounded Rectangle 89">
              <a:extLst>
                <a:ext uri="{FF2B5EF4-FFF2-40B4-BE49-F238E27FC236}">
                  <a16:creationId xmlns:a16="http://schemas.microsoft.com/office/drawing/2014/main" id="{882D79F7-9644-A223-F588-9CB3DC816CAB}"/>
                </a:ext>
              </a:extLst>
            </p:cNvPr>
            <p:cNvSpPr/>
            <p:nvPr/>
          </p:nvSpPr>
          <p:spPr>
            <a:xfrm>
              <a:off x="4244926" y="4047405"/>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r>
                <a:rPr lang="en-GB" sz="1000"/>
                <a:t>Requests the neurologist on-duty to sign the med order</a:t>
              </a:r>
            </a:p>
          </p:txBody>
        </p:sp>
        <p:pic>
          <p:nvPicPr>
            <p:cNvPr id="21" name="Picture 20">
              <a:extLst>
                <a:ext uri="{FF2B5EF4-FFF2-40B4-BE49-F238E27FC236}">
                  <a16:creationId xmlns:a16="http://schemas.microsoft.com/office/drawing/2014/main" id="{7F085651-7DE8-8B3F-B2C7-07E774392C1B}"/>
                </a:ext>
              </a:extLst>
            </p:cNvPr>
            <p:cNvPicPr>
              <a:picLocks noChangeAspect="1"/>
            </p:cNvPicPr>
            <p:nvPr/>
          </p:nvPicPr>
          <p:blipFill>
            <a:blip r:embed="rId11"/>
            <a:stretch>
              <a:fillRect/>
            </a:stretch>
          </p:blipFill>
          <p:spPr>
            <a:xfrm>
              <a:off x="4241982" y="4134841"/>
              <a:ext cx="298026" cy="274320"/>
            </a:xfrm>
            <a:prstGeom prst="rect">
              <a:avLst/>
            </a:prstGeom>
          </p:spPr>
        </p:pic>
      </p:grpSp>
      <p:grpSp>
        <p:nvGrpSpPr>
          <p:cNvPr id="76" name="Group 75">
            <a:extLst>
              <a:ext uri="{FF2B5EF4-FFF2-40B4-BE49-F238E27FC236}">
                <a16:creationId xmlns:a16="http://schemas.microsoft.com/office/drawing/2014/main" id="{9531BCBD-6E83-128B-A50C-6FD84827304F}"/>
              </a:ext>
            </a:extLst>
          </p:cNvPr>
          <p:cNvGrpSpPr/>
          <p:nvPr/>
        </p:nvGrpSpPr>
        <p:grpSpPr>
          <a:xfrm>
            <a:off x="4256393" y="1846071"/>
            <a:ext cx="1188720" cy="731520"/>
            <a:chOff x="4256393" y="1846071"/>
            <a:chExt cx="1188720" cy="731520"/>
          </a:xfrm>
        </p:grpSpPr>
        <p:sp>
          <p:nvSpPr>
            <p:cNvPr id="58" name="Rounded Rectangle 100">
              <a:extLst>
                <a:ext uri="{FF2B5EF4-FFF2-40B4-BE49-F238E27FC236}">
                  <a16:creationId xmlns:a16="http://schemas.microsoft.com/office/drawing/2014/main" id="{2793A247-F9A4-C884-BC31-350314EC58A7}"/>
                </a:ext>
              </a:extLst>
            </p:cNvPr>
            <p:cNvSpPr/>
            <p:nvPr/>
          </p:nvSpPr>
          <p:spPr>
            <a:xfrm>
              <a:off x="4256393" y="1846071"/>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a:solidFill>
                    <a:prstClr val="black"/>
                  </a:solidFill>
                  <a:latin typeface="Calibri"/>
                </a:rPr>
                <a:t>Confirms availability, enters order in Metavision</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30" name="Picture 29">
              <a:extLst>
                <a:ext uri="{FF2B5EF4-FFF2-40B4-BE49-F238E27FC236}">
                  <a16:creationId xmlns:a16="http://schemas.microsoft.com/office/drawing/2014/main" id="{4775E349-1F98-F03F-1B5F-3A80C0E21E94}"/>
                </a:ext>
              </a:extLst>
            </p:cNvPr>
            <p:cNvPicPr>
              <a:picLocks noChangeAspect="1"/>
            </p:cNvPicPr>
            <p:nvPr/>
          </p:nvPicPr>
          <p:blipFill>
            <a:blip r:embed="rId11"/>
            <a:stretch>
              <a:fillRect/>
            </a:stretch>
          </p:blipFill>
          <p:spPr>
            <a:xfrm>
              <a:off x="4312883" y="1937511"/>
              <a:ext cx="298026" cy="274320"/>
            </a:xfrm>
            <a:prstGeom prst="rect">
              <a:avLst/>
            </a:prstGeom>
          </p:spPr>
        </p:pic>
      </p:grpSp>
      <p:grpSp>
        <p:nvGrpSpPr>
          <p:cNvPr id="33" name="Group 32">
            <a:extLst>
              <a:ext uri="{FF2B5EF4-FFF2-40B4-BE49-F238E27FC236}">
                <a16:creationId xmlns:a16="http://schemas.microsoft.com/office/drawing/2014/main" id="{2B911D80-C597-E04C-B96A-B790AD11F00C}"/>
              </a:ext>
            </a:extLst>
          </p:cNvPr>
          <p:cNvGrpSpPr/>
          <p:nvPr/>
        </p:nvGrpSpPr>
        <p:grpSpPr>
          <a:xfrm>
            <a:off x="5605986" y="1846071"/>
            <a:ext cx="1188720" cy="731520"/>
            <a:chOff x="7323621" y="3112453"/>
            <a:chExt cx="1188720" cy="731520"/>
          </a:xfrm>
        </p:grpSpPr>
        <p:sp>
          <p:nvSpPr>
            <p:cNvPr id="34" name="Rounded Rectangle 89">
              <a:extLst>
                <a:ext uri="{FF2B5EF4-FFF2-40B4-BE49-F238E27FC236}">
                  <a16:creationId xmlns:a16="http://schemas.microsoft.com/office/drawing/2014/main" id="{068B38AB-DE51-4386-FB74-DC8B3F871EA4}"/>
                </a:ext>
              </a:extLst>
            </p:cNvPr>
            <p:cNvSpPr/>
            <p:nvPr/>
          </p:nvSpPr>
          <p:spPr>
            <a:xfrm>
              <a:off x="7323621" y="3112453"/>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Signs the order in  Metavision</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36" name="Picture 35">
              <a:extLst>
                <a:ext uri="{FF2B5EF4-FFF2-40B4-BE49-F238E27FC236}">
                  <a16:creationId xmlns:a16="http://schemas.microsoft.com/office/drawing/2014/main" id="{C65F2203-4478-0E5C-F5AA-570DC28F86BD}"/>
                </a:ext>
              </a:extLst>
            </p:cNvPr>
            <p:cNvPicPr>
              <a:picLocks noChangeAspect="1"/>
            </p:cNvPicPr>
            <p:nvPr/>
          </p:nvPicPr>
          <p:blipFill>
            <a:blip r:embed="rId9"/>
            <a:stretch>
              <a:fillRect/>
            </a:stretch>
          </p:blipFill>
          <p:spPr>
            <a:xfrm>
              <a:off x="7396457" y="3231885"/>
              <a:ext cx="215504" cy="220515"/>
            </a:xfrm>
            <a:prstGeom prst="rect">
              <a:avLst/>
            </a:prstGeom>
          </p:spPr>
        </p:pic>
      </p:grpSp>
      <p:grpSp>
        <p:nvGrpSpPr>
          <p:cNvPr id="37" name="Group 36">
            <a:extLst>
              <a:ext uri="{FF2B5EF4-FFF2-40B4-BE49-F238E27FC236}">
                <a16:creationId xmlns:a16="http://schemas.microsoft.com/office/drawing/2014/main" id="{23ADD9EE-AB38-DF0A-18FE-C895F0787B98}"/>
              </a:ext>
            </a:extLst>
          </p:cNvPr>
          <p:cNvGrpSpPr/>
          <p:nvPr/>
        </p:nvGrpSpPr>
        <p:grpSpPr>
          <a:xfrm>
            <a:off x="5614931" y="2892912"/>
            <a:ext cx="1188720" cy="731520"/>
            <a:chOff x="6714670" y="716435"/>
            <a:chExt cx="1188720" cy="731520"/>
          </a:xfrm>
        </p:grpSpPr>
        <p:sp>
          <p:nvSpPr>
            <p:cNvPr id="40" name="Rounded Rectangle 100">
              <a:extLst>
                <a:ext uri="{FF2B5EF4-FFF2-40B4-BE49-F238E27FC236}">
                  <a16:creationId xmlns:a16="http://schemas.microsoft.com/office/drawing/2014/main" id="{B034801A-FA8E-FCA2-6DBC-40F5B72BD20A}"/>
                </a:ext>
              </a:extLst>
            </p:cNvPr>
            <p:cNvSpPr/>
            <p:nvPr/>
          </p:nvSpPr>
          <p:spPr>
            <a:xfrm>
              <a:off x="6714670" y="716435"/>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a:solidFill>
                    <a:prstClr val="black"/>
                  </a:solidFill>
                  <a:latin typeface="Calibri"/>
                </a:rPr>
                <a:t>Receive the signature, scans &amp;  anonymize it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52" name="Picture 51">
              <a:extLst>
                <a:ext uri="{FF2B5EF4-FFF2-40B4-BE49-F238E27FC236}">
                  <a16:creationId xmlns:a16="http://schemas.microsoft.com/office/drawing/2014/main" id="{38E099AB-75CB-80A4-80CA-CADD18F94181}"/>
                </a:ext>
              </a:extLst>
            </p:cNvPr>
            <p:cNvPicPr>
              <a:picLocks noChangeAspect="1"/>
            </p:cNvPicPr>
            <p:nvPr/>
          </p:nvPicPr>
          <p:blipFill>
            <a:blip r:embed="rId9"/>
            <a:stretch>
              <a:fillRect/>
            </a:stretch>
          </p:blipFill>
          <p:spPr>
            <a:xfrm>
              <a:off x="6760525" y="807689"/>
              <a:ext cx="215504" cy="220515"/>
            </a:xfrm>
            <a:prstGeom prst="rect">
              <a:avLst/>
            </a:prstGeom>
          </p:spPr>
        </p:pic>
      </p:grpSp>
      <p:cxnSp>
        <p:nvCxnSpPr>
          <p:cNvPr id="66" name="Straight Arrow Connector 65">
            <a:extLst>
              <a:ext uri="{FF2B5EF4-FFF2-40B4-BE49-F238E27FC236}">
                <a16:creationId xmlns:a16="http://schemas.microsoft.com/office/drawing/2014/main" id="{F24D196A-D4CF-9555-0658-EC6A9C1B3CAB}"/>
              </a:ext>
            </a:extLst>
          </p:cNvPr>
          <p:cNvCxnSpPr>
            <a:cxnSpLocks/>
            <a:stCxn id="61" idx="2"/>
            <a:endCxn id="64" idx="0"/>
          </p:cNvCxnSpPr>
          <p:nvPr/>
        </p:nvCxnSpPr>
        <p:spPr>
          <a:xfrm>
            <a:off x="7637060" y="3630879"/>
            <a:ext cx="0" cy="1388301"/>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68" name="Straight Arrow Connector 67">
            <a:extLst>
              <a:ext uri="{FF2B5EF4-FFF2-40B4-BE49-F238E27FC236}">
                <a16:creationId xmlns:a16="http://schemas.microsoft.com/office/drawing/2014/main" id="{AC493B37-9BB1-38BD-7E47-12C4DB57A4C0}"/>
              </a:ext>
            </a:extLst>
          </p:cNvPr>
          <p:cNvCxnSpPr>
            <a:cxnSpLocks/>
            <a:stCxn id="34" idx="2"/>
            <a:endCxn id="40" idx="0"/>
          </p:cNvCxnSpPr>
          <p:nvPr/>
        </p:nvCxnSpPr>
        <p:spPr>
          <a:xfrm>
            <a:off x="6200346" y="2577591"/>
            <a:ext cx="8945" cy="315321"/>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77" name="Group 76">
            <a:extLst>
              <a:ext uri="{FF2B5EF4-FFF2-40B4-BE49-F238E27FC236}">
                <a16:creationId xmlns:a16="http://schemas.microsoft.com/office/drawing/2014/main" id="{61766DDD-BE6B-EE37-4A86-0A9FCAB91A83}"/>
              </a:ext>
            </a:extLst>
          </p:cNvPr>
          <p:cNvGrpSpPr/>
          <p:nvPr/>
        </p:nvGrpSpPr>
        <p:grpSpPr>
          <a:xfrm>
            <a:off x="7032350" y="2899359"/>
            <a:ext cx="1199070" cy="731520"/>
            <a:chOff x="7032350" y="2899359"/>
            <a:chExt cx="1199070" cy="731520"/>
          </a:xfrm>
        </p:grpSpPr>
        <p:sp>
          <p:nvSpPr>
            <p:cNvPr id="61" name="Rounded Rectangle 89">
              <a:extLst>
                <a:ext uri="{FF2B5EF4-FFF2-40B4-BE49-F238E27FC236}">
                  <a16:creationId xmlns:a16="http://schemas.microsoft.com/office/drawing/2014/main" id="{C39218B1-A139-B6E5-B251-DE11AA41944C}"/>
                </a:ext>
              </a:extLst>
            </p:cNvPr>
            <p:cNvSpPr/>
            <p:nvPr/>
          </p:nvSpPr>
          <p:spPr>
            <a:xfrm>
              <a:off x="7042700" y="2899359"/>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anonymized order to production via email</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73" name="Picture 72">
              <a:extLst>
                <a:ext uri="{FF2B5EF4-FFF2-40B4-BE49-F238E27FC236}">
                  <a16:creationId xmlns:a16="http://schemas.microsoft.com/office/drawing/2014/main" id="{EB722C99-FD37-42FA-9934-2CAB012CA62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1885" t="23375" r="12278" b="23810"/>
            <a:stretch/>
          </p:blipFill>
          <p:spPr>
            <a:xfrm>
              <a:off x="7032350" y="3001021"/>
              <a:ext cx="393815" cy="274320"/>
            </a:xfrm>
            <a:prstGeom prst="rect">
              <a:avLst/>
            </a:prstGeom>
          </p:spPr>
        </p:pic>
      </p:grpSp>
      <p:grpSp>
        <p:nvGrpSpPr>
          <p:cNvPr id="78" name="Group 77">
            <a:extLst>
              <a:ext uri="{FF2B5EF4-FFF2-40B4-BE49-F238E27FC236}">
                <a16:creationId xmlns:a16="http://schemas.microsoft.com/office/drawing/2014/main" id="{4F58F1F3-B886-078B-7CB9-58D1B4EBE0DA}"/>
              </a:ext>
            </a:extLst>
          </p:cNvPr>
          <p:cNvGrpSpPr/>
          <p:nvPr/>
        </p:nvGrpSpPr>
        <p:grpSpPr>
          <a:xfrm>
            <a:off x="7034907" y="5019180"/>
            <a:ext cx="1196513" cy="731520"/>
            <a:chOff x="7034907" y="5019180"/>
            <a:chExt cx="1196513" cy="731520"/>
          </a:xfrm>
        </p:grpSpPr>
        <p:sp>
          <p:nvSpPr>
            <p:cNvPr id="64" name="Rounded Rectangle 100">
              <a:extLst>
                <a:ext uri="{FF2B5EF4-FFF2-40B4-BE49-F238E27FC236}">
                  <a16:creationId xmlns:a16="http://schemas.microsoft.com/office/drawing/2014/main" id="{0D3B6013-E55C-CDFF-4268-2E3E97008531}"/>
                </a:ext>
              </a:extLst>
            </p:cNvPr>
            <p:cNvSpPr/>
            <p:nvPr/>
          </p:nvSpPr>
          <p:spPr>
            <a:xfrm>
              <a:off x="7042700" y="5019180"/>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a:solidFill>
                    <a:prstClr val="black"/>
                  </a:solidFill>
                  <a:latin typeface="Calibri"/>
                </a:rPr>
                <a:t>Receive the anonymized order for production of medication</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74" name="Picture 73">
              <a:extLst>
                <a:ext uri="{FF2B5EF4-FFF2-40B4-BE49-F238E27FC236}">
                  <a16:creationId xmlns:a16="http://schemas.microsoft.com/office/drawing/2014/main" id="{F7D8B153-F05E-8829-FB51-407A1870EF9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1885" t="23375" r="12278" b="23810"/>
            <a:stretch/>
          </p:blipFill>
          <p:spPr>
            <a:xfrm>
              <a:off x="7034907" y="5110620"/>
              <a:ext cx="393815" cy="274320"/>
            </a:xfrm>
            <a:prstGeom prst="rect">
              <a:avLst/>
            </a:prstGeom>
          </p:spPr>
        </p:pic>
      </p:grpSp>
      <p:cxnSp>
        <p:nvCxnSpPr>
          <p:cNvPr id="79" name="Straight Arrow Connector 78">
            <a:extLst>
              <a:ext uri="{FF2B5EF4-FFF2-40B4-BE49-F238E27FC236}">
                <a16:creationId xmlns:a16="http://schemas.microsoft.com/office/drawing/2014/main" id="{8AEA4A3B-F265-7FE6-31CD-918373A89DB7}"/>
              </a:ext>
            </a:extLst>
          </p:cNvPr>
          <p:cNvCxnSpPr>
            <a:cxnSpLocks/>
            <a:stCxn id="81" idx="0"/>
            <a:endCxn id="84" idx="2"/>
          </p:cNvCxnSpPr>
          <p:nvPr/>
        </p:nvCxnSpPr>
        <p:spPr>
          <a:xfrm flipV="1">
            <a:off x="8960197" y="3564861"/>
            <a:ext cx="11467" cy="1469814"/>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80" name="Group 79">
            <a:extLst>
              <a:ext uri="{FF2B5EF4-FFF2-40B4-BE49-F238E27FC236}">
                <a16:creationId xmlns:a16="http://schemas.microsoft.com/office/drawing/2014/main" id="{80E1CEB5-2706-8F16-4361-2A5DCE8EDB75}"/>
              </a:ext>
            </a:extLst>
          </p:cNvPr>
          <p:cNvGrpSpPr/>
          <p:nvPr/>
        </p:nvGrpSpPr>
        <p:grpSpPr>
          <a:xfrm>
            <a:off x="8362893" y="5034675"/>
            <a:ext cx="1191664" cy="731520"/>
            <a:chOff x="4241982" y="4047405"/>
            <a:chExt cx="1191664" cy="731520"/>
          </a:xfrm>
        </p:grpSpPr>
        <p:sp>
          <p:nvSpPr>
            <p:cNvPr id="81" name="Rounded Rectangle 89">
              <a:extLst>
                <a:ext uri="{FF2B5EF4-FFF2-40B4-BE49-F238E27FC236}">
                  <a16:creationId xmlns:a16="http://schemas.microsoft.com/office/drawing/2014/main" id="{2311E195-600E-EDD0-A4EA-D36B61AEE6FB}"/>
                </a:ext>
              </a:extLst>
            </p:cNvPr>
            <p:cNvSpPr/>
            <p:nvPr/>
          </p:nvSpPr>
          <p:spPr>
            <a:xfrm>
              <a:off x="4244926" y="4047405"/>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r>
                <a:rPr lang="en-GB" sz="1000"/>
                <a:t>Calls the office to verify the anonymized order</a:t>
              </a:r>
            </a:p>
          </p:txBody>
        </p:sp>
        <p:pic>
          <p:nvPicPr>
            <p:cNvPr id="82" name="Picture 81">
              <a:extLst>
                <a:ext uri="{FF2B5EF4-FFF2-40B4-BE49-F238E27FC236}">
                  <a16:creationId xmlns:a16="http://schemas.microsoft.com/office/drawing/2014/main" id="{C98E65CB-6DDC-A8DB-EAD0-3E2851A0F8DC}"/>
                </a:ext>
              </a:extLst>
            </p:cNvPr>
            <p:cNvPicPr>
              <a:picLocks noChangeAspect="1"/>
            </p:cNvPicPr>
            <p:nvPr/>
          </p:nvPicPr>
          <p:blipFill>
            <a:blip r:embed="rId11"/>
            <a:stretch>
              <a:fillRect/>
            </a:stretch>
          </p:blipFill>
          <p:spPr>
            <a:xfrm>
              <a:off x="4241982" y="4134841"/>
              <a:ext cx="298026" cy="274320"/>
            </a:xfrm>
            <a:prstGeom prst="rect">
              <a:avLst/>
            </a:prstGeom>
          </p:spPr>
        </p:pic>
      </p:grpSp>
      <p:grpSp>
        <p:nvGrpSpPr>
          <p:cNvPr id="83" name="Group 82">
            <a:extLst>
              <a:ext uri="{FF2B5EF4-FFF2-40B4-BE49-F238E27FC236}">
                <a16:creationId xmlns:a16="http://schemas.microsoft.com/office/drawing/2014/main" id="{3F83A446-C890-789C-610E-4790ECBA1BF0}"/>
              </a:ext>
            </a:extLst>
          </p:cNvPr>
          <p:cNvGrpSpPr/>
          <p:nvPr/>
        </p:nvGrpSpPr>
        <p:grpSpPr>
          <a:xfrm>
            <a:off x="8377304" y="2833341"/>
            <a:ext cx="1188720" cy="731520"/>
            <a:chOff x="4256393" y="1846071"/>
            <a:chExt cx="1188720" cy="731520"/>
          </a:xfrm>
        </p:grpSpPr>
        <p:sp>
          <p:nvSpPr>
            <p:cNvPr id="84" name="Rounded Rectangle 100">
              <a:extLst>
                <a:ext uri="{FF2B5EF4-FFF2-40B4-BE49-F238E27FC236}">
                  <a16:creationId xmlns:a16="http://schemas.microsoft.com/office/drawing/2014/main" id="{49C7F498-4D5D-F86A-0F54-E1A26B9A8215}"/>
                </a:ext>
              </a:extLst>
            </p:cNvPr>
            <p:cNvSpPr/>
            <p:nvPr/>
          </p:nvSpPr>
          <p:spPr>
            <a:xfrm>
              <a:off x="4256393" y="1846071"/>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a:solidFill>
                    <a:prstClr val="black"/>
                  </a:solidFill>
                  <a:latin typeface="Calibri"/>
                </a:rPr>
                <a:t>Patient’s full name, medication type, verified</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85" name="Picture 84">
              <a:extLst>
                <a:ext uri="{FF2B5EF4-FFF2-40B4-BE49-F238E27FC236}">
                  <a16:creationId xmlns:a16="http://schemas.microsoft.com/office/drawing/2014/main" id="{BEC67270-E0BB-12DE-C582-46E75AA725CE}"/>
                </a:ext>
              </a:extLst>
            </p:cNvPr>
            <p:cNvPicPr>
              <a:picLocks noChangeAspect="1"/>
            </p:cNvPicPr>
            <p:nvPr/>
          </p:nvPicPr>
          <p:blipFill>
            <a:blip r:embed="rId11"/>
            <a:stretch>
              <a:fillRect/>
            </a:stretch>
          </p:blipFill>
          <p:spPr>
            <a:xfrm>
              <a:off x="4312883" y="1937511"/>
              <a:ext cx="298026" cy="274320"/>
            </a:xfrm>
            <a:prstGeom prst="rect">
              <a:avLst/>
            </a:prstGeom>
          </p:spPr>
        </p:pic>
      </p:grpSp>
      <p:sp>
        <p:nvSpPr>
          <p:cNvPr id="86" name="Rounded Rectangle 88">
            <a:extLst>
              <a:ext uri="{FF2B5EF4-FFF2-40B4-BE49-F238E27FC236}">
                <a16:creationId xmlns:a16="http://schemas.microsoft.com/office/drawing/2014/main" id="{8CF6AE1D-CCCA-EC12-6566-7B45E616CBA7}"/>
              </a:ext>
            </a:extLst>
          </p:cNvPr>
          <p:cNvSpPr/>
          <p:nvPr/>
        </p:nvSpPr>
        <p:spPr>
          <a:xfrm>
            <a:off x="9740629" y="5053199"/>
            <a:ext cx="1188720"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900" kern="0">
                <a:solidFill>
                  <a:prstClr val="black"/>
                </a:solidFill>
                <a:latin typeface="Calibri"/>
              </a:rPr>
              <a:t>Prepares for the production to be ready and delivered tomorrow as a fresh to be administered </a:t>
            </a:r>
            <a:endParaRPr kumimoji="0" lang="en-GB" sz="9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1838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5B47A1-D7F4-58F1-963B-6BD86AF41F2C}"/>
              </a:ext>
            </a:extLst>
          </p:cNvPr>
          <p:cNvSpPr>
            <a:spLocks noGrp="1"/>
          </p:cNvSpPr>
          <p:nvPr>
            <p:ph type="sldNum" sz="quarter" idx="12"/>
          </p:nvPr>
        </p:nvSpPr>
        <p:spPr/>
        <p:txBody>
          <a:bodyPr/>
          <a:lstStyle/>
          <a:p>
            <a:fld id="{5751DFAA-887F-4071-8EAD-E8CA316FCF06}" type="slidenum">
              <a:rPr lang="en-GB" smtClean="0"/>
              <a:t>17</a:t>
            </a:fld>
            <a:endParaRPr lang="en-GB"/>
          </a:p>
        </p:txBody>
      </p:sp>
      <p:pic>
        <p:nvPicPr>
          <p:cNvPr id="13" name="Picture 12">
            <a:extLst>
              <a:ext uri="{FF2B5EF4-FFF2-40B4-BE49-F238E27FC236}">
                <a16:creationId xmlns:a16="http://schemas.microsoft.com/office/drawing/2014/main" id="{0B39020A-81DC-63E8-DC0D-F7237C2A44A2}"/>
              </a:ext>
            </a:extLst>
          </p:cNvPr>
          <p:cNvPicPr>
            <a:picLocks noChangeAspect="1"/>
          </p:cNvPicPr>
          <p:nvPr/>
        </p:nvPicPr>
        <p:blipFill>
          <a:blip r:embed="rId3"/>
          <a:stretch>
            <a:fillRect/>
          </a:stretch>
        </p:blipFill>
        <p:spPr>
          <a:xfrm>
            <a:off x="160196" y="603410"/>
            <a:ext cx="11978640" cy="993859"/>
          </a:xfrm>
          <a:prstGeom prst="rect">
            <a:avLst/>
          </a:prstGeom>
        </p:spPr>
      </p:pic>
      <p:pic>
        <p:nvPicPr>
          <p:cNvPr id="15" name="Picture 14">
            <a:extLst>
              <a:ext uri="{FF2B5EF4-FFF2-40B4-BE49-F238E27FC236}">
                <a16:creationId xmlns:a16="http://schemas.microsoft.com/office/drawing/2014/main" id="{518E9058-614D-98EF-9C50-3B782A8618FE}"/>
              </a:ext>
            </a:extLst>
          </p:cNvPr>
          <p:cNvPicPr>
            <a:picLocks noChangeAspect="1"/>
          </p:cNvPicPr>
          <p:nvPr/>
        </p:nvPicPr>
        <p:blipFill>
          <a:blip r:embed="rId3"/>
          <a:stretch>
            <a:fillRect/>
          </a:stretch>
        </p:blipFill>
        <p:spPr>
          <a:xfrm>
            <a:off x="160196" y="1684903"/>
            <a:ext cx="11978640" cy="1002658"/>
          </a:xfrm>
          <a:prstGeom prst="rect">
            <a:avLst/>
          </a:prstGeom>
        </p:spPr>
      </p:pic>
      <p:pic>
        <p:nvPicPr>
          <p:cNvPr id="19" name="Picture 18">
            <a:extLst>
              <a:ext uri="{FF2B5EF4-FFF2-40B4-BE49-F238E27FC236}">
                <a16:creationId xmlns:a16="http://schemas.microsoft.com/office/drawing/2014/main" id="{AE07F76E-619B-3439-4884-E4DCD7A33C90}"/>
              </a:ext>
            </a:extLst>
          </p:cNvPr>
          <p:cNvPicPr>
            <a:picLocks noChangeAspect="1"/>
          </p:cNvPicPr>
          <p:nvPr/>
        </p:nvPicPr>
        <p:blipFill>
          <a:blip r:embed="rId3"/>
          <a:stretch>
            <a:fillRect/>
          </a:stretch>
        </p:blipFill>
        <p:spPr>
          <a:xfrm>
            <a:off x="160196" y="2775127"/>
            <a:ext cx="11978640" cy="1008330"/>
          </a:xfrm>
          <a:prstGeom prst="rect">
            <a:avLst/>
          </a:prstGeom>
        </p:spPr>
      </p:pic>
      <p:pic>
        <p:nvPicPr>
          <p:cNvPr id="20" name="Picture 19">
            <a:extLst>
              <a:ext uri="{FF2B5EF4-FFF2-40B4-BE49-F238E27FC236}">
                <a16:creationId xmlns:a16="http://schemas.microsoft.com/office/drawing/2014/main" id="{17AA526C-263E-1608-D33E-FDB3A59A8F29}"/>
              </a:ext>
            </a:extLst>
          </p:cNvPr>
          <p:cNvPicPr>
            <a:picLocks noChangeAspect="1"/>
          </p:cNvPicPr>
          <p:nvPr/>
        </p:nvPicPr>
        <p:blipFill>
          <a:blip r:embed="rId3"/>
          <a:stretch>
            <a:fillRect/>
          </a:stretch>
        </p:blipFill>
        <p:spPr>
          <a:xfrm>
            <a:off x="154286" y="3870982"/>
            <a:ext cx="11978640" cy="950663"/>
          </a:xfrm>
          <a:prstGeom prst="rect">
            <a:avLst/>
          </a:prstGeom>
        </p:spPr>
      </p:pic>
      <p:sp>
        <p:nvSpPr>
          <p:cNvPr id="22" name="TextBox 157">
            <a:extLst>
              <a:ext uri="{FF2B5EF4-FFF2-40B4-BE49-F238E27FC236}">
                <a16:creationId xmlns:a16="http://schemas.microsoft.com/office/drawing/2014/main" id="{78FB45F6-461F-6A75-C20D-EC8C1FB83294}"/>
              </a:ext>
            </a:extLst>
          </p:cNvPr>
          <p:cNvSpPr txBox="1">
            <a:spLocks noChangeArrowheads="1"/>
          </p:cNvSpPr>
          <p:nvPr/>
        </p:nvSpPr>
        <p:spPr bwMode="auto">
          <a:xfrm>
            <a:off x="226794" y="1351717"/>
            <a:ext cx="11035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400" b="0" i="0" u="none" strike="noStrike" kern="0" cap="none" spc="0" normalizeH="0" baseline="0" noProof="0">
                <a:ln>
                  <a:noFill/>
                </a:ln>
                <a:solidFill>
                  <a:prstClr val="black"/>
                </a:solidFill>
                <a:effectLst/>
                <a:uLnTx/>
                <a:uFillTx/>
                <a:latin typeface="Calibri" pitchFamily="34" charset="0"/>
              </a:rPr>
              <a:t>Patient</a:t>
            </a:r>
            <a:endParaRPr kumimoji="0" lang="en-GB" altLang="en-US" sz="1600" b="0" i="0" u="none" strike="noStrike" kern="0" cap="none" spc="0" normalizeH="0" baseline="0" noProof="0">
              <a:ln>
                <a:noFill/>
              </a:ln>
              <a:solidFill>
                <a:prstClr val="black"/>
              </a:solidFill>
              <a:effectLst/>
              <a:uLnTx/>
              <a:uFillTx/>
              <a:latin typeface="Calibri" pitchFamily="34" charset="0"/>
            </a:endParaRPr>
          </a:p>
        </p:txBody>
      </p:sp>
      <p:sp>
        <p:nvSpPr>
          <p:cNvPr id="35" name="TextBox 157">
            <a:extLst>
              <a:ext uri="{FF2B5EF4-FFF2-40B4-BE49-F238E27FC236}">
                <a16:creationId xmlns:a16="http://schemas.microsoft.com/office/drawing/2014/main" id="{C423A876-AC8C-9344-72A6-5A3758B7237A}"/>
              </a:ext>
            </a:extLst>
          </p:cNvPr>
          <p:cNvSpPr txBox="1">
            <a:spLocks noChangeArrowheads="1"/>
          </p:cNvSpPr>
          <p:nvPr/>
        </p:nvSpPr>
        <p:spPr bwMode="auto">
          <a:xfrm>
            <a:off x="178995" y="2379817"/>
            <a:ext cx="19477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400" kern="0">
                <a:solidFill>
                  <a:prstClr val="black"/>
                </a:solidFill>
              </a:rPr>
              <a:t>On-duty neurologist </a:t>
            </a:r>
            <a:endParaRPr kumimoji="0" lang="en-GB" altLang="en-US" sz="1600" b="0" i="0" u="none" strike="noStrike" kern="0" cap="none" spc="0" normalizeH="0" baseline="0" noProof="0">
              <a:ln>
                <a:noFill/>
              </a:ln>
              <a:solidFill>
                <a:prstClr val="black"/>
              </a:solidFill>
              <a:effectLst/>
              <a:uLnTx/>
              <a:uFillTx/>
              <a:latin typeface="Calibri" pitchFamily="34" charset="0"/>
            </a:endParaRPr>
          </a:p>
        </p:txBody>
      </p:sp>
      <p:sp>
        <p:nvSpPr>
          <p:cNvPr id="38" name="TextBox 157">
            <a:extLst>
              <a:ext uri="{FF2B5EF4-FFF2-40B4-BE49-F238E27FC236}">
                <a16:creationId xmlns:a16="http://schemas.microsoft.com/office/drawing/2014/main" id="{927D6C46-1F7A-89B7-8DA7-9A6A90D0F6C6}"/>
              </a:ext>
            </a:extLst>
          </p:cNvPr>
          <p:cNvSpPr txBox="1">
            <a:spLocks noChangeArrowheads="1"/>
          </p:cNvSpPr>
          <p:nvPr/>
        </p:nvSpPr>
        <p:spPr bwMode="auto">
          <a:xfrm>
            <a:off x="197792" y="4608094"/>
            <a:ext cx="14132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400" b="0" i="0" u="none" strike="noStrike" kern="0" cap="none" spc="0" normalizeH="0" baseline="0" noProof="0">
                <a:ln>
                  <a:noFill/>
                </a:ln>
                <a:solidFill>
                  <a:prstClr val="black"/>
                </a:solidFill>
                <a:effectLst/>
                <a:uLnTx/>
                <a:uFillTx/>
                <a:latin typeface="Calibri" pitchFamily="34" charset="0"/>
              </a:rPr>
              <a:t>Polyclinic R. 1</a:t>
            </a:r>
            <a:endParaRPr kumimoji="0" lang="en-GB" altLang="en-US" sz="1600" b="0" i="0" u="none" strike="noStrike" kern="0" cap="none" spc="0" normalizeH="0" baseline="0" noProof="0">
              <a:ln>
                <a:noFill/>
              </a:ln>
              <a:solidFill>
                <a:prstClr val="black"/>
              </a:solidFill>
              <a:effectLst/>
              <a:uLnTx/>
              <a:uFillTx/>
              <a:latin typeface="Calibri" pitchFamily="34" charset="0"/>
            </a:endParaRPr>
          </a:p>
        </p:txBody>
      </p:sp>
      <p:pic>
        <p:nvPicPr>
          <p:cNvPr id="113" name="Picture 112">
            <a:extLst>
              <a:ext uri="{FF2B5EF4-FFF2-40B4-BE49-F238E27FC236}">
                <a16:creationId xmlns:a16="http://schemas.microsoft.com/office/drawing/2014/main" id="{FED957AC-C2B5-3A62-51D4-B4B681494566}"/>
              </a:ext>
            </a:extLst>
          </p:cNvPr>
          <p:cNvPicPr>
            <a:picLocks noChangeAspect="1"/>
          </p:cNvPicPr>
          <p:nvPr/>
        </p:nvPicPr>
        <p:blipFill>
          <a:blip r:embed="rId3"/>
          <a:stretch>
            <a:fillRect/>
          </a:stretch>
        </p:blipFill>
        <p:spPr>
          <a:xfrm>
            <a:off x="160196" y="5970009"/>
            <a:ext cx="11978640" cy="908720"/>
          </a:xfrm>
          <a:prstGeom prst="rect">
            <a:avLst/>
          </a:prstGeom>
        </p:spPr>
      </p:pic>
      <p:pic>
        <p:nvPicPr>
          <p:cNvPr id="191" name="Picture 190">
            <a:extLst>
              <a:ext uri="{FF2B5EF4-FFF2-40B4-BE49-F238E27FC236}">
                <a16:creationId xmlns:a16="http://schemas.microsoft.com/office/drawing/2014/main" id="{CB5D5FE0-4505-7510-0A2B-38DFFA487D32}"/>
              </a:ext>
            </a:extLst>
          </p:cNvPr>
          <p:cNvPicPr>
            <a:picLocks noChangeAspect="1"/>
          </p:cNvPicPr>
          <p:nvPr/>
        </p:nvPicPr>
        <p:blipFill>
          <a:blip r:embed="rId3"/>
          <a:stretch>
            <a:fillRect/>
          </a:stretch>
        </p:blipFill>
        <p:spPr>
          <a:xfrm>
            <a:off x="154288" y="4909609"/>
            <a:ext cx="11978640" cy="950663"/>
          </a:xfrm>
          <a:prstGeom prst="rect">
            <a:avLst/>
          </a:prstGeom>
        </p:spPr>
      </p:pic>
      <p:pic>
        <p:nvPicPr>
          <p:cNvPr id="193" name="Picture 192">
            <a:extLst>
              <a:ext uri="{FF2B5EF4-FFF2-40B4-BE49-F238E27FC236}">
                <a16:creationId xmlns:a16="http://schemas.microsoft.com/office/drawing/2014/main" id="{D89C43CA-B4A3-4E5E-A41E-1BCB47376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48" y="1756228"/>
            <a:ext cx="548640" cy="594501"/>
          </a:xfrm>
          <a:prstGeom prst="rect">
            <a:avLst/>
          </a:prstGeom>
        </p:spPr>
      </p:pic>
      <p:sp>
        <p:nvSpPr>
          <p:cNvPr id="194" name="TextBox 157">
            <a:extLst>
              <a:ext uri="{FF2B5EF4-FFF2-40B4-BE49-F238E27FC236}">
                <a16:creationId xmlns:a16="http://schemas.microsoft.com/office/drawing/2014/main" id="{F4980263-BCEF-5E91-C10A-CE319F0ADFFF}"/>
              </a:ext>
            </a:extLst>
          </p:cNvPr>
          <p:cNvSpPr txBox="1">
            <a:spLocks noChangeArrowheads="1"/>
          </p:cNvSpPr>
          <p:nvPr/>
        </p:nvSpPr>
        <p:spPr bwMode="auto">
          <a:xfrm>
            <a:off x="150295" y="5569277"/>
            <a:ext cx="14607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400" kern="0">
                <a:solidFill>
                  <a:prstClr val="black"/>
                </a:solidFill>
              </a:rPr>
              <a:t>Cancer centre</a:t>
            </a:r>
          </a:p>
        </p:txBody>
      </p:sp>
      <p:sp>
        <p:nvSpPr>
          <p:cNvPr id="3" name="TextBox 157">
            <a:extLst>
              <a:ext uri="{FF2B5EF4-FFF2-40B4-BE49-F238E27FC236}">
                <a16:creationId xmlns:a16="http://schemas.microsoft.com/office/drawing/2014/main" id="{5E4D9E0B-C76D-D4F7-1A29-BF85F1324BA0}"/>
              </a:ext>
            </a:extLst>
          </p:cNvPr>
          <p:cNvSpPr txBox="1">
            <a:spLocks noChangeArrowheads="1"/>
          </p:cNvSpPr>
          <p:nvPr/>
        </p:nvSpPr>
        <p:spPr bwMode="auto">
          <a:xfrm>
            <a:off x="186803" y="3560806"/>
            <a:ext cx="12689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400" kern="0">
                <a:solidFill>
                  <a:prstClr val="black"/>
                </a:solidFill>
              </a:rPr>
              <a:t>Polyclinic R. 2</a:t>
            </a:r>
            <a:endParaRPr kumimoji="0" lang="en-GB" altLang="en-US" sz="1600" b="0" i="0" u="none" strike="noStrike" kern="0" cap="none" spc="0" normalizeH="0" baseline="0" noProof="0">
              <a:ln>
                <a:noFill/>
              </a:ln>
              <a:solidFill>
                <a:prstClr val="black"/>
              </a:solidFill>
              <a:effectLst/>
              <a:uLnTx/>
              <a:uFillTx/>
              <a:latin typeface="Calibri" pitchFamily="34" charset="0"/>
            </a:endParaRPr>
          </a:p>
        </p:txBody>
      </p:sp>
      <p:pic>
        <p:nvPicPr>
          <p:cNvPr id="9" name="Picture 8">
            <a:extLst>
              <a:ext uri="{FF2B5EF4-FFF2-40B4-BE49-F238E27FC236}">
                <a16:creationId xmlns:a16="http://schemas.microsoft.com/office/drawing/2014/main" id="{5BE5998F-1FC0-3E6F-47FA-C1A3F3B3AC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694" y="4027786"/>
            <a:ext cx="712584" cy="562566"/>
          </a:xfrm>
          <a:prstGeom prst="rect">
            <a:avLst/>
          </a:prstGeom>
        </p:spPr>
      </p:pic>
      <p:pic>
        <p:nvPicPr>
          <p:cNvPr id="12" name="Picture 11">
            <a:extLst>
              <a:ext uri="{FF2B5EF4-FFF2-40B4-BE49-F238E27FC236}">
                <a16:creationId xmlns:a16="http://schemas.microsoft.com/office/drawing/2014/main" id="{3943BEAC-8BFF-CE79-C208-0A19FC96C4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696" y="4930751"/>
            <a:ext cx="657409" cy="638525"/>
          </a:xfrm>
          <a:prstGeom prst="rect">
            <a:avLst/>
          </a:prstGeom>
        </p:spPr>
      </p:pic>
      <p:sp>
        <p:nvSpPr>
          <p:cNvPr id="157" name="AutoShape 63">
            <a:extLst>
              <a:ext uri="{FF2B5EF4-FFF2-40B4-BE49-F238E27FC236}">
                <a16:creationId xmlns:a16="http://schemas.microsoft.com/office/drawing/2014/main" id="{B8797250-FD8E-740B-D85F-A11CE90CF6C4}"/>
              </a:ext>
            </a:extLst>
          </p:cNvPr>
          <p:cNvSpPr>
            <a:spLocks noChangeArrowheads="1"/>
          </p:cNvSpPr>
          <p:nvPr/>
        </p:nvSpPr>
        <p:spPr bwMode="auto">
          <a:xfrm>
            <a:off x="235409" y="260239"/>
            <a:ext cx="11887200" cy="27432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3: FIRST INFUSION TREATMENT </a:t>
            </a:r>
          </a:p>
        </p:txBody>
      </p:sp>
      <p:pic>
        <p:nvPicPr>
          <p:cNvPr id="25" name="Picture 24" descr="Shape&#10;&#10;Description automatically generated with medium confidence">
            <a:extLst>
              <a:ext uri="{FF2B5EF4-FFF2-40B4-BE49-F238E27FC236}">
                <a16:creationId xmlns:a16="http://schemas.microsoft.com/office/drawing/2014/main" id="{369C9DE7-78FB-43BF-A3EA-2603C18E10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271" y="6007804"/>
            <a:ext cx="701422" cy="646494"/>
          </a:xfrm>
          <a:prstGeom prst="rect">
            <a:avLst/>
          </a:prstGeom>
        </p:spPr>
      </p:pic>
      <p:sp>
        <p:nvSpPr>
          <p:cNvPr id="50" name="Rounded Rectangle 88">
            <a:extLst>
              <a:ext uri="{FF2B5EF4-FFF2-40B4-BE49-F238E27FC236}">
                <a16:creationId xmlns:a16="http://schemas.microsoft.com/office/drawing/2014/main" id="{CD628583-F8C7-CDB5-F6C4-57BFD90E44B0}"/>
              </a:ext>
            </a:extLst>
          </p:cNvPr>
          <p:cNvSpPr/>
          <p:nvPr/>
        </p:nvSpPr>
        <p:spPr>
          <a:xfrm>
            <a:off x="1358408" y="734579"/>
            <a:ext cx="1188720"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900" b="0" i="0" u="none" strike="noStrike" kern="0" cap="none" spc="0" normalizeH="0" baseline="0" noProof="0">
                <a:ln>
                  <a:noFill/>
                </a:ln>
                <a:solidFill>
                  <a:prstClr val="black"/>
                </a:solidFill>
                <a:effectLst/>
                <a:uLnTx/>
                <a:uFillTx/>
                <a:latin typeface="Calibri"/>
                <a:ea typeface="+mn-ea"/>
                <a:cs typeface="+mn-cs"/>
              </a:rPr>
              <a:t>Arrives at the polyclinic for the first visit for treatment, waits at the hallway/waiting time to be called up</a:t>
            </a:r>
          </a:p>
        </p:txBody>
      </p:sp>
      <p:pic>
        <p:nvPicPr>
          <p:cNvPr id="161" name="Picture 160">
            <a:extLst>
              <a:ext uri="{FF2B5EF4-FFF2-40B4-BE49-F238E27FC236}">
                <a16:creationId xmlns:a16="http://schemas.microsoft.com/office/drawing/2014/main" id="{3B1E3F9A-1786-C0EA-84F2-A42DEA381D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8717" y="771661"/>
            <a:ext cx="548640" cy="616261"/>
          </a:xfrm>
          <a:prstGeom prst="rect">
            <a:avLst/>
          </a:prstGeom>
        </p:spPr>
      </p:pic>
      <p:sp>
        <p:nvSpPr>
          <p:cNvPr id="202" name="TextBox 157">
            <a:extLst>
              <a:ext uri="{FF2B5EF4-FFF2-40B4-BE49-F238E27FC236}">
                <a16:creationId xmlns:a16="http://schemas.microsoft.com/office/drawing/2014/main" id="{207FB2AE-CD46-7906-4AE5-84A803A83275}"/>
              </a:ext>
            </a:extLst>
          </p:cNvPr>
          <p:cNvSpPr txBox="1">
            <a:spLocks noChangeArrowheads="1"/>
          </p:cNvSpPr>
          <p:nvPr/>
        </p:nvSpPr>
        <p:spPr bwMode="auto">
          <a:xfrm>
            <a:off x="195995" y="6615106"/>
            <a:ext cx="21567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400" kern="0">
                <a:solidFill>
                  <a:prstClr val="black"/>
                </a:solidFill>
              </a:rPr>
              <a:t>Medical Laboratory </a:t>
            </a:r>
            <a:endParaRPr kumimoji="0" lang="en-GB" altLang="en-US" sz="1600" b="0" i="0" u="none" strike="noStrike" kern="0" cap="none" spc="0" normalizeH="0" baseline="0" noProof="0">
              <a:ln>
                <a:noFill/>
              </a:ln>
              <a:solidFill>
                <a:prstClr val="black"/>
              </a:solidFill>
              <a:effectLst/>
              <a:uLnTx/>
              <a:uFillTx/>
              <a:latin typeface="Calibri" pitchFamily="34" charset="0"/>
            </a:endParaRPr>
          </a:p>
        </p:txBody>
      </p:sp>
      <p:grpSp>
        <p:nvGrpSpPr>
          <p:cNvPr id="219" name="Group 218">
            <a:extLst>
              <a:ext uri="{FF2B5EF4-FFF2-40B4-BE49-F238E27FC236}">
                <a16:creationId xmlns:a16="http://schemas.microsoft.com/office/drawing/2014/main" id="{363F3458-83DB-47DA-DFA6-F5276D0AED7F}"/>
              </a:ext>
            </a:extLst>
          </p:cNvPr>
          <p:cNvGrpSpPr/>
          <p:nvPr/>
        </p:nvGrpSpPr>
        <p:grpSpPr>
          <a:xfrm>
            <a:off x="2741214" y="3980553"/>
            <a:ext cx="1188720" cy="731520"/>
            <a:chOff x="1403531" y="779281"/>
            <a:chExt cx="1188720" cy="731520"/>
          </a:xfrm>
        </p:grpSpPr>
        <p:sp>
          <p:nvSpPr>
            <p:cNvPr id="220" name="Rounded Rectangle 89">
              <a:extLst>
                <a:ext uri="{FF2B5EF4-FFF2-40B4-BE49-F238E27FC236}">
                  <a16:creationId xmlns:a16="http://schemas.microsoft.com/office/drawing/2014/main" id="{7C33B919-0F95-0258-28DC-68A9E608AA1B}"/>
                </a:ext>
              </a:extLst>
            </p:cNvPr>
            <p:cNvSpPr/>
            <p:nvPr/>
          </p:nvSpPr>
          <p:spPr>
            <a:xfrm>
              <a:off x="1403531" y="779281"/>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MS nurse invites the patient to the infusion room</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221" name="Picture 220">
              <a:extLst>
                <a:ext uri="{FF2B5EF4-FFF2-40B4-BE49-F238E27FC236}">
                  <a16:creationId xmlns:a16="http://schemas.microsoft.com/office/drawing/2014/main" id="{522850DD-C54E-EE13-C8A9-0B62CE1A43B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34926" y="837260"/>
              <a:ext cx="374229" cy="467314"/>
            </a:xfrm>
            <a:prstGeom prst="rect">
              <a:avLst/>
            </a:prstGeom>
          </p:spPr>
        </p:pic>
      </p:grpSp>
      <p:grpSp>
        <p:nvGrpSpPr>
          <p:cNvPr id="231" name="Group 230">
            <a:extLst>
              <a:ext uri="{FF2B5EF4-FFF2-40B4-BE49-F238E27FC236}">
                <a16:creationId xmlns:a16="http://schemas.microsoft.com/office/drawing/2014/main" id="{B1906FE9-A1EC-7BBD-39F5-08C6D76E595F}"/>
              </a:ext>
            </a:extLst>
          </p:cNvPr>
          <p:cNvGrpSpPr/>
          <p:nvPr/>
        </p:nvGrpSpPr>
        <p:grpSpPr>
          <a:xfrm>
            <a:off x="2703745" y="734579"/>
            <a:ext cx="1220115" cy="731520"/>
            <a:chOff x="1403531" y="1873640"/>
            <a:chExt cx="1220115" cy="731520"/>
          </a:xfrm>
        </p:grpSpPr>
        <p:sp>
          <p:nvSpPr>
            <p:cNvPr id="232" name="Rounded Rectangle 89">
              <a:extLst>
                <a:ext uri="{FF2B5EF4-FFF2-40B4-BE49-F238E27FC236}">
                  <a16:creationId xmlns:a16="http://schemas.microsoft.com/office/drawing/2014/main" id="{D51CC9C8-F623-F24A-B836-4CB0ADE94D93}"/>
                </a:ext>
              </a:extLst>
            </p:cNvPr>
            <p:cNvSpPr/>
            <p:nvPr/>
          </p:nvSpPr>
          <p:spPr>
            <a:xfrm>
              <a:off x="1434926" y="1873640"/>
              <a:ext cx="1188720" cy="731520"/>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Enters the infusion room &amp; receives instruction about the Rx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233" name="Picture 232">
              <a:extLst>
                <a:ext uri="{FF2B5EF4-FFF2-40B4-BE49-F238E27FC236}">
                  <a16:creationId xmlns:a16="http://schemas.microsoft.com/office/drawing/2014/main" id="{E39F48DF-0BA4-AF94-3BF1-B0A3E06A9E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03531" y="1997779"/>
              <a:ext cx="375027" cy="417194"/>
            </a:xfrm>
            <a:prstGeom prst="rect">
              <a:avLst/>
            </a:prstGeom>
          </p:spPr>
        </p:pic>
      </p:grpSp>
      <p:cxnSp>
        <p:nvCxnSpPr>
          <p:cNvPr id="234" name="Straight Arrow Connector 233">
            <a:extLst>
              <a:ext uri="{FF2B5EF4-FFF2-40B4-BE49-F238E27FC236}">
                <a16:creationId xmlns:a16="http://schemas.microsoft.com/office/drawing/2014/main" id="{0BD60156-5873-1F6B-1C96-AA25DC762A7E}"/>
              </a:ext>
            </a:extLst>
          </p:cNvPr>
          <p:cNvCxnSpPr>
            <a:cxnSpLocks/>
            <a:stCxn id="220" idx="0"/>
            <a:endCxn id="232" idx="2"/>
          </p:cNvCxnSpPr>
          <p:nvPr/>
        </p:nvCxnSpPr>
        <p:spPr>
          <a:xfrm flipH="1" flipV="1">
            <a:off x="3329500" y="1466099"/>
            <a:ext cx="6074" cy="2514454"/>
          </a:xfrm>
          <a:prstGeom prst="straightConnector1">
            <a:avLst/>
          </a:prstGeom>
          <a:noFill/>
          <a:ln w="22225" cap="flat" cmpd="sng" algn="ctr">
            <a:solidFill>
              <a:sysClr val="window" lastClr="FFFFFF">
                <a:lumMod val="50000"/>
              </a:sysClr>
            </a:solidFill>
            <a:prstDash val="sysDash"/>
            <a:tailEnd type="triangle" w="med" len="med"/>
          </a:ln>
          <a:effectLst/>
        </p:spPr>
      </p:cxnSp>
      <p:pic>
        <p:nvPicPr>
          <p:cNvPr id="6" name="Picture 5">
            <a:extLst>
              <a:ext uri="{FF2B5EF4-FFF2-40B4-BE49-F238E27FC236}">
                <a16:creationId xmlns:a16="http://schemas.microsoft.com/office/drawing/2014/main" id="{9AEE2816-A1E9-D5CD-976E-1732B754B2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824" y="2917194"/>
            <a:ext cx="712584" cy="562566"/>
          </a:xfrm>
          <a:prstGeom prst="rect">
            <a:avLst/>
          </a:prstGeom>
        </p:spPr>
      </p:pic>
      <p:cxnSp>
        <p:nvCxnSpPr>
          <p:cNvPr id="10" name="Straight Arrow Connector 9">
            <a:extLst>
              <a:ext uri="{FF2B5EF4-FFF2-40B4-BE49-F238E27FC236}">
                <a16:creationId xmlns:a16="http://schemas.microsoft.com/office/drawing/2014/main" id="{B8E10139-8381-8C10-268B-F7D6D733F139}"/>
              </a:ext>
            </a:extLst>
          </p:cNvPr>
          <p:cNvCxnSpPr>
            <a:cxnSpLocks/>
            <a:stCxn id="5" idx="0"/>
            <a:endCxn id="21" idx="2"/>
          </p:cNvCxnSpPr>
          <p:nvPr/>
        </p:nvCxnSpPr>
        <p:spPr>
          <a:xfrm flipV="1">
            <a:off x="4668440" y="1466099"/>
            <a:ext cx="20869" cy="2514454"/>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7" name="Rounded Rectangle 88">
            <a:extLst>
              <a:ext uri="{FF2B5EF4-FFF2-40B4-BE49-F238E27FC236}">
                <a16:creationId xmlns:a16="http://schemas.microsoft.com/office/drawing/2014/main" id="{159F0ABF-CCC0-78FA-328E-B91ED28C10A1}"/>
              </a:ext>
            </a:extLst>
          </p:cNvPr>
          <p:cNvSpPr/>
          <p:nvPr/>
        </p:nvSpPr>
        <p:spPr>
          <a:xfrm>
            <a:off x="1376954" y="3980553"/>
            <a:ext cx="1188720"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Make sure everything is in place to start the  infusion treatment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CA4BCEC9-BB4D-6FFC-6DC2-5A0D4D3C5982}"/>
              </a:ext>
            </a:extLst>
          </p:cNvPr>
          <p:cNvPicPr>
            <a:picLocks noChangeAspect="1"/>
          </p:cNvPicPr>
          <p:nvPr/>
        </p:nvPicPr>
        <p:blipFill>
          <a:blip r:embed="rId10"/>
          <a:stretch>
            <a:fillRect/>
          </a:stretch>
        </p:blipFill>
        <p:spPr>
          <a:xfrm>
            <a:off x="358901" y="3871385"/>
            <a:ext cx="249554" cy="365760"/>
          </a:xfrm>
          <a:prstGeom prst="rect">
            <a:avLst/>
          </a:prstGeom>
        </p:spPr>
      </p:pic>
      <p:grpSp>
        <p:nvGrpSpPr>
          <p:cNvPr id="4" name="Group 3">
            <a:extLst>
              <a:ext uri="{FF2B5EF4-FFF2-40B4-BE49-F238E27FC236}">
                <a16:creationId xmlns:a16="http://schemas.microsoft.com/office/drawing/2014/main" id="{7077CF47-F264-4335-A7DC-09886A75A054}"/>
              </a:ext>
            </a:extLst>
          </p:cNvPr>
          <p:cNvGrpSpPr/>
          <p:nvPr/>
        </p:nvGrpSpPr>
        <p:grpSpPr>
          <a:xfrm>
            <a:off x="4074080" y="3980553"/>
            <a:ext cx="1188720" cy="731520"/>
            <a:chOff x="1403531" y="779281"/>
            <a:chExt cx="1188720" cy="731520"/>
          </a:xfrm>
        </p:grpSpPr>
        <p:sp>
          <p:nvSpPr>
            <p:cNvPr id="5" name="Rounded Rectangle 89">
              <a:extLst>
                <a:ext uri="{FF2B5EF4-FFF2-40B4-BE49-F238E27FC236}">
                  <a16:creationId xmlns:a16="http://schemas.microsoft.com/office/drawing/2014/main" id="{59109320-8382-8C71-FD08-39B99A795D2C}"/>
                </a:ext>
              </a:extLst>
            </p:cNvPr>
            <p:cNvSpPr/>
            <p:nvPr/>
          </p:nvSpPr>
          <p:spPr>
            <a:xfrm>
              <a:off x="1403531" y="779281"/>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Vital signs, IV line inserted, premedication, complete preparation</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FE94A8ED-746C-B8DF-1B1E-8996AAE1047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34926" y="837260"/>
              <a:ext cx="374229" cy="467314"/>
            </a:xfrm>
            <a:prstGeom prst="rect">
              <a:avLst/>
            </a:prstGeom>
          </p:spPr>
        </p:pic>
      </p:grpSp>
      <p:grpSp>
        <p:nvGrpSpPr>
          <p:cNvPr id="18" name="Group 17">
            <a:extLst>
              <a:ext uri="{FF2B5EF4-FFF2-40B4-BE49-F238E27FC236}">
                <a16:creationId xmlns:a16="http://schemas.microsoft.com/office/drawing/2014/main" id="{A04A465E-165C-8711-EFDC-B2429F9C4FD2}"/>
              </a:ext>
            </a:extLst>
          </p:cNvPr>
          <p:cNvGrpSpPr/>
          <p:nvPr/>
        </p:nvGrpSpPr>
        <p:grpSpPr>
          <a:xfrm>
            <a:off x="4063194" y="734579"/>
            <a:ext cx="1220816" cy="731520"/>
            <a:chOff x="1403531" y="1873640"/>
            <a:chExt cx="1220115" cy="731520"/>
          </a:xfrm>
        </p:grpSpPr>
        <p:sp>
          <p:nvSpPr>
            <p:cNvPr id="21" name="Rounded Rectangle 89">
              <a:extLst>
                <a:ext uri="{FF2B5EF4-FFF2-40B4-BE49-F238E27FC236}">
                  <a16:creationId xmlns:a16="http://schemas.microsoft.com/office/drawing/2014/main" id="{941E8972-4932-B244-B66D-0F68AD02C873}"/>
                </a:ext>
              </a:extLst>
            </p:cNvPr>
            <p:cNvSpPr/>
            <p:nvPr/>
          </p:nvSpPr>
          <p:spPr>
            <a:xfrm>
              <a:off x="1434926" y="1873640"/>
              <a:ext cx="1188720" cy="731520"/>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Follow the nurse’s lead, asks questions if any…</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27" name="Picture 26">
              <a:extLst>
                <a:ext uri="{FF2B5EF4-FFF2-40B4-BE49-F238E27FC236}">
                  <a16:creationId xmlns:a16="http://schemas.microsoft.com/office/drawing/2014/main" id="{8254DA05-6F0F-0BAC-995D-14CC1E9755F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03531" y="1997779"/>
              <a:ext cx="375027" cy="417194"/>
            </a:xfrm>
            <a:prstGeom prst="rect">
              <a:avLst/>
            </a:prstGeom>
          </p:spPr>
        </p:pic>
      </p:grpSp>
      <p:sp>
        <p:nvSpPr>
          <p:cNvPr id="30" name="Rounded Rectangle 88">
            <a:extLst>
              <a:ext uri="{FF2B5EF4-FFF2-40B4-BE49-F238E27FC236}">
                <a16:creationId xmlns:a16="http://schemas.microsoft.com/office/drawing/2014/main" id="{8816A7EE-7EC6-A468-5597-86C0CE3468E1}"/>
              </a:ext>
            </a:extLst>
          </p:cNvPr>
          <p:cNvSpPr/>
          <p:nvPr/>
        </p:nvSpPr>
        <p:spPr>
          <a:xfrm>
            <a:off x="6803302" y="3980553"/>
            <a:ext cx="1188720"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Administers the Rx &amp; monitor (BP every 15 minutes for first hour &amp; every 30 minutes for the reminder time </a:t>
            </a:r>
          </a:p>
        </p:txBody>
      </p:sp>
      <p:cxnSp>
        <p:nvCxnSpPr>
          <p:cNvPr id="31" name="Straight Arrow Connector 30">
            <a:extLst>
              <a:ext uri="{FF2B5EF4-FFF2-40B4-BE49-F238E27FC236}">
                <a16:creationId xmlns:a16="http://schemas.microsoft.com/office/drawing/2014/main" id="{6B0F560B-2867-D5FB-0268-C7BC33A684B7}"/>
              </a:ext>
            </a:extLst>
          </p:cNvPr>
          <p:cNvCxnSpPr>
            <a:cxnSpLocks/>
            <a:stCxn id="33" idx="0"/>
            <a:endCxn id="37" idx="2"/>
          </p:cNvCxnSpPr>
          <p:nvPr/>
        </p:nvCxnSpPr>
        <p:spPr>
          <a:xfrm flipH="1" flipV="1">
            <a:off x="6048758" y="4712073"/>
            <a:ext cx="903" cy="329052"/>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32" name="Group 31">
            <a:extLst>
              <a:ext uri="{FF2B5EF4-FFF2-40B4-BE49-F238E27FC236}">
                <a16:creationId xmlns:a16="http://schemas.microsoft.com/office/drawing/2014/main" id="{67AE5BF6-CD7C-18CE-178E-68FCB356AD01}"/>
              </a:ext>
            </a:extLst>
          </p:cNvPr>
          <p:cNvGrpSpPr/>
          <p:nvPr/>
        </p:nvGrpSpPr>
        <p:grpSpPr>
          <a:xfrm>
            <a:off x="5455301" y="5041125"/>
            <a:ext cx="1188720" cy="731520"/>
            <a:chOff x="1403531" y="779281"/>
            <a:chExt cx="1188720" cy="731520"/>
          </a:xfrm>
        </p:grpSpPr>
        <p:sp>
          <p:nvSpPr>
            <p:cNvPr id="33" name="Rounded Rectangle 89">
              <a:extLst>
                <a:ext uri="{FF2B5EF4-FFF2-40B4-BE49-F238E27FC236}">
                  <a16:creationId xmlns:a16="http://schemas.microsoft.com/office/drawing/2014/main" id="{3DCDEEAF-2804-FF3A-3AD2-6DF66D981254}"/>
                </a:ext>
              </a:extLst>
            </p:cNvPr>
            <p:cNvSpPr/>
            <p:nvPr/>
          </p:nvSpPr>
          <p:spPr>
            <a:xfrm>
              <a:off x="1403531" y="779281"/>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the medication via porter, otherwise the nurses fetch it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34" name="Picture 33">
              <a:extLst>
                <a:ext uri="{FF2B5EF4-FFF2-40B4-BE49-F238E27FC236}">
                  <a16:creationId xmlns:a16="http://schemas.microsoft.com/office/drawing/2014/main" id="{9B3C7D34-524F-06B6-6516-3ED041357D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34926" y="837260"/>
              <a:ext cx="374229" cy="467314"/>
            </a:xfrm>
            <a:prstGeom prst="rect">
              <a:avLst/>
            </a:prstGeom>
          </p:spPr>
        </p:pic>
      </p:grpSp>
      <p:grpSp>
        <p:nvGrpSpPr>
          <p:cNvPr id="36" name="Group 35">
            <a:extLst>
              <a:ext uri="{FF2B5EF4-FFF2-40B4-BE49-F238E27FC236}">
                <a16:creationId xmlns:a16="http://schemas.microsoft.com/office/drawing/2014/main" id="{7071E5B4-3A71-1076-2343-233B6C6D1E32}"/>
              </a:ext>
            </a:extLst>
          </p:cNvPr>
          <p:cNvGrpSpPr/>
          <p:nvPr/>
        </p:nvGrpSpPr>
        <p:grpSpPr>
          <a:xfrm>
            <a:off x="5422643" y="3980553"/>
            <a:ext cx="1220816" cy="731520"/>
            <a:chOff x="1403531" y="1873640"/>
            <a:chExt cx="1220115" cy="731520"/>
          </a:xfrm>
        </p:grpSpPr>
        <p:sp>
          <p:nvSpPr>
            <p:cNvPr id="37" name="Rounded Rectangle 89">
              <a:extLst>
                <a:ext uri="{FF2B5EF4-FFF2-40B4-BE49-F238E27FC236}">
                  <a16:creationId xmlns:a16="http://schemas.microsoft.com/office/drawing/2014/main" id="{C27D6F22-C3D5-9C0A-76B5-0073B309A0EF}"/>
                </a:ext>
              </a:extLst>
            </p:cNvPr>
            <p:cNvSpPr/>
            <p:nvPr/>
          </p:nvSpPr>
          <p:spPr>
            <a:xfrm>
              <a:off x="1434926" y="1873640"/>
              <a:ext cx="1188720" cy="731520"/>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Receives medication, starts after 45 mints of premedication start</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40" name="Picture 39">
              <a:extLst>
                <a:ext uri="{FF2B5EF4-FFF2-40B4-BE49-F238E27FC236}">
                  <a16:creationId xmlns:a16="http://schemas.microsoft.com/office/drawing/2014/main" id="{30396D0B-B07B-1ADC-45A2-0C1966641A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03531" y="1997779"/>
              <a:ext cx="375027" cy="417194"/>
            </a:xfrm>
            <a:prstGeom prst="rect">
              <a:avLst/>
            </a:prstGeom>
          </p:spPr>
        </p:pic>
      </p:grpSp>
      <p:cxnSp>
        <p:nvCxnSpPr>
          <p:cNvPr id="61" name="Straight Arrow Connector 60">
            <a:extLst>
              <a:ext uri="{FF2B5EF4-FFF2-40B4-BE49-F238E27FC236}">
                <a16:creationId xmlns:a16="http://schemas.microsoft.com/office/drawing/2014/main" id="{BFEDF63A-75C7-09C0-85D6-4AB6375239F8}"/>
              </a:ext>
            </a:extLst>
          </p:cNvPr>
          <p:cNvCxnSpPr>
            <a:cxnSpLocks/>
            <a:stCxn id="63" idx="0"/>
            <a:endCxn id="66" idx="2"/>
          </p:cNvCxnSpPr>
          <p:nvPr/>
        </p:nvCxnSpPr>
        <p:spPr>
          <a:xfrm flipV="1">
            <a:off x="8746225" y="1466099"/>
            <a:ext cx="31755" cy="2514454"/>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62" name="Group 61">
            <a:extLst>
              <a:ext uri="{FF2B5EF4-FFF2-40B4-BE49-F238E27FC236}">
                <a16:creationId xmlns:a16="http://schemas.microsoft.com/office/drawing/2014/main" id="{234B9C6D-C39F-08DE-15E5-BDDA23A47E8A}"/>
              </a:ext>
            </a:extLst>
          </p:cNvPr>
          <p:cNvGrpSpPr/>
          <p:nvPr/>
        </p:nvGrpSpPr>
        <p:grpSpPr>
          <a:xfrm>
            <a:off x="8151865" y="3980553"/>
            <a:ext cx="1188720" cy="731520"/>
            <a:chOff x="1403531" y="779281"/>
            <a:chExt cx="1188720" cy="731520"/>
          </a:xfrm>
        </p:grpSpPr>
        <p:sp>
          <p:nvSpPr>
            <p:cNvPr id="63" name="Rounded Rectangle 89">
              <a:extLst>
                <a:ext uri="{FF2B5EF4-FFF2-40B4-BE49-F238E27FC236}">
                  <a16:creationId xmlns:a16="http://schemas.microsoft.com/office/drawing/2014/main" id="{397E6EDD-754C-CB0A-2AEA-BFDE28477D71}"/>
                </a:ext>
              </a:extLst>
            </p:cNvPr>
            <p:cNvSpPr/>
            <p:nvPr/>
          </p:nvSpPr>
          <p:spPr>
            <a:xfrm>
              <a:off x="1403531" y="779281"/>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Discusses &amp; clarifies the next step, asks to wait for 1 hr post medication, 1 </a:t>
              </a:r>
              <a:r>
                <a:rPr lang="en-GB" sz="1000" kern="0" err="1">
                  <a:solidFill>
                    <a:prstClr val="black"/>
                  </a:solidFill>
                  <a:latin typeface="Calibri"/>
                </a:rPr>
                <a:t>wk</a:t>
              </a:r>
              <a:r>
                <a:rPr lang="en-GB" sz="1000" kern="0">
                  <a:solidFill>
                    <a:prstClr val="black"/>
                  </a:solidFill>
                  <a:latin typeface="Calibri"/>
                </a:rPr>
                <a:t> after call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64" name="Picture 63">
              <a:extLst>
                <a:ext uri="{FF2B5EF4-FFF2-40B4-BE49-F238E27FC236}">
                  <a16:creationId xmlns:a16="http://schemas.microsoft.com/office/drawing/2014/main" id="{34B4BC17-FBD2-C244-89AF-76CB271A5D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34926" y="837260"/>
              <a:ext cx="374229" cy="467314"/>
            </a:xfrm>
            <a:prstGeom prst="rect">
              <a:avLst/>
            </a:prstGeom>
          </p:spPr>
        </p:pic>
      </p:grpSp>
      <p:grpSp>
        <p:nvGrpSpPr>
          <p:cNvPr id="65" name="Group 64">
            <a:extLst>
              <a:ext uri="{FF2B5EF4-FFF2-40B4-BE49-F238E27FC236}">
                <a16:creationId xmlns:a16="http://schemas.microsoft.com/office/drawing/2014/main" id="{5AF73C95-EE9A-FBB6-2E11-69209D22E7DD}"/>
              </a:ext>
            </a:extLst>
          </p:cNvPr>
          <p:cNvGrpSpPr/>
          <p:nvPr/>
        </p:nvGrpSpPr>
        <p:grpSpPr>
          <a:xfrm>
            <a:off x="8151865" y="734579"/>
            <a:ext cx="1220816" cy="731520"/>
            <a:chOff x="1403531" y="1873640"/>
            <a:chExt cx="1220115" cy="731520"/>
          </a:xfrm>
        </p:grpSpPr>
        <p:sp>
          <p:nvSpPr>
            <p:cNvPr id="66" name="Rounded Rectangle 89">
              <a:extLst>
                <a:ext uri="{FF2B5EF4-FFF2-40B4-BE49-F238E27FC236}">
                  <a16:creationId xmlns:a16="http://schemas.microsoft.com/office/drawing/2014/main" id="{2798B355-5576-978E-E25F-B0C5DCD97138}"/>
                </a:ext>
              </a:extLst>
            </p:cNvPr>
            <p:cNvSpPr/>
            <p:nvPr/>
          </p:nvSpPr>
          <p:spPr>
            <a:xfrm>
              <a:off x="1434926" y="1873640"/>
              <a:ext cx="1188720" cy="731520"/>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Moves to the waiting area, stays for 1 hour post infusion </a:t>
              </a:r>
            </a:p>
          </p:txBody>
        </p:sp>
        <p:pic>
          <p:nvPicPr>
            <p:cNvPr id="68" name="Picture 67">
              <a:extLst>
                <a:ext uri="{FF2B5EF4-FFF2-40B4-BE49-F238E27FC236}">
                  <a16:creationId xmlns:a16="http://schemas.microsoft.com/office/drawing/2014/main" id="{1A52F194-7E92-EEEC-DC57-4E62C12024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03531" y="1997779"/>
              <a:ext cx="375027" cy="417194"/>
            </a:xfrm>
            <a:prstGeom prst="rect">
              <a:avLst/>
            </a:prstGeom>
          </p:spPr>
        </p:pic>
      </p:grpSp>
      <p:cxnSp>
        <p:nvCxnSpPr>
          <p:cNvPr id="73" name="Straight Arrow Connector 72">
            <a:extLst>
              <a:ext uri="{FF2B5EF4-FFF2-40B4-BE49-F238E27FC236}">
                <a16:creationId xmlns:a16="http://schemas.microsoft.com/office/drawing/2014/main" id="{1D4A1332-6242-4148-C724-8E726BA63285}"/>
              </a:ext>
            </a:extLst>
          </p:cNvPr>
          <p:cNvCxnSpPr>
            <a:cxnSpLocks/>
            <a:stCxn id="75" idx="0"/>
            <a:endCxn id="78" idx="2"/>
          </p:cNvCxnSpPr>
          <p:nvPr/>
        </p:nvCxnSpPr>
        <p:spPr>
          <a:xfrm flipV="1">
            <a:off x="10094788" y="1466099"/>
            <a:ext cx="31755" cy="2514454"/>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74" name="Group 73">
            <a:extLst>
              <a:ext uri="{FF2B5EF4-FFF2-40B4-BE49-F238E27FC236}">
                <a16:creationId xmlns:a16="http://schemas.microsoft.com/office/drawing/2014/main" id="{0B49496F-E0B4-A987-8F8A-C150E9D9C60B}"/>
              </a:ext>
            </a:extLst>
          </p:cNvPr>
          <p:cNvGrpSpPr/>
          <p:nvPr/>
        </p:nvGrpSpPr>
        <p:grpSpPr>
          <a:xfrm>
            <a:off x="9500428" y="3980553"/>
            <a:ext cx="1188720" cy="731520"/>
            <a:chOff x="1403531" y="779281"/>
            <a:chExt cx="1188720" cy="731520"/>
          </a:xfrm>
        </p:grpSpPr>
        <p:sp>
          <p:nvSpPr>
            <p:cNvPr id="75" name="Rounded Rectangle 89">
              <a:extLst>
                <a:ext uri="{FF2B5EF4-FFF2-40B4-BE49-F238E27FC236}">
                  <a16:creationId xmlns:a16="http://schemas.microsoft.com/office/drawing/2014/main" id="{DD27FB19-A20F-79D9-3736-132E9BAB17DE}"/>
                </a:ext>
              </a:extLst>
            </p:cNvPr>
            <p:cNvSpPr/>
            <p:nvPr/>
          </p:nvSpPr>
          <p:spPr>
            <a:xfrm>
              <a:off x="1403531" y="779281"/>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Checks for adverse reaction, including psychological</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76" name="Picture 75">
              <a:extLst>
                <a:ext uri="{FF2B5EF4-FFF2-40B4-BE49-F238E27FC236}">
                  <a16:creationId xmlns:a16="http://schemas.microsoft.com/office/drawing/2014/main" id="{3F6381CE-C6DC-1D82-FD91-63DFFC3157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34926" y="837260"/>
              <a:ext cx="374229" cy="467314"/>
            </a:xfrm>
            <a:prstGeom prst="rect">
              <a:avLst/>
            </a:prstGeom>
          </p:spPr>
        </p:pic>
      </p:grpSp>
      <p:grpSp>
        <p:nvGrpSpPr>
          <p:cNvPr id="77" name="Group 76">
            <a:extLst>
              <a:ext uri="{FF2B5EF4-FFF2-40B4-BE49-F238E27FC236}">
                <a16:creationId xmlns:a16="http://schemas.microsoft.com/office/drawing/2014/main" id="{398F73FB-E58D-1A75-5B3C-70E4CA5D38D2}"/>
              </a:ext>
            </a:extLst>
          </p:cNvPr>
          <p:cNvGrpSpPr/>
          <p:nvPr/>
        </p:nvGrpSpPr>
        <p:grpSpPr>
          <a:xfrm>
            <a:off x="9500428" y="734579"/>
            <a:ext cx="1220816" cy="731520"/>
            <a:chOff x="1403531" y="1873640"/>
            <a:chExt cx="1220115" cy="731520"/>
          </a:xfrm>
        </p:grpSpPr>
        <p:sp>
          <p:nvSpPr>
            <p:cNvPr id="78" name="Rounded Rectangle 89">
              <a:extLst>
                <a:ext uri="{FF2B5EF4-FFF2-40B4-BE49-F238E27FC236}">
                  <a16:creationId xmlns:a16="http://schemas.microsoft.com/office/drawing/2014/main" id="{65F94C54-D54C-F7F3-ABD9-D7DAFDD63786}"/>
                </a:ext>
              </a:extLst>
            </p:cNvPr>
            <p:cNvSpPr/>
            <p:nvPr/>
          </p:nvSpPr>
          <p:spPr>
            <a:xfrm>
              <a:off x="1434926" y="1873640"/>
              <a:ext cx="1188720" cy="731520"/>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IV line removed, gets discharged from the clinic</a:t>
              </a:r>
            </a:p>
          </p:txBody>
        </p:sp>
        <p:pic>
          <p:nvPicPr>
            <p:cNvPr id="79" name="Picture 78">
              <a:extLst>
                <a:ext uri="{FF2B5EF4-FFF2-40B4-BE49-F238E27FC236}">
                  <a16:creationId xmlns:a16="http://schemas.microsoft.com/office/drawing/2014/main" id="{8CCBB9E6-18AE-E7CF-C43B-6CD1633C8B6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03531" y="1997779"/>
              <a:ext cx="375027" cy="417194"/>
            </a:xfrm>
            <a:prstGeom prst="rect">
              <a:avLst/>
            </a:prstGeom>
          </p:spPr>
        </p:pic>
      </p:grpSp>
      <p:sp>
        <p:nvSpPr>
          <p:cNvPr id="80" name="Rounded Rectangle 88">
            <a:extLst>
              <a:ext uri="{FF2B5EF4-FFF2-40B4-BE49-F238E27FC236}">
                <a16:creationId xmlns:a16="http://schemas.microsoft.com/office/drawing/2014/main" id="{4681020B-CCDE-7419-D606-E08DDA10865B}"/>
              </a:ext>
            </a:extLst>
          </p:cNvPr>
          <p:cNvSpPr/>
          <p:nvPr/>
        </p:nvSpPr>
        <p:spPr>
          <a:xfrm>
            <a:off x="10848994" y="3980553"/>
            <a:ext cx="1188720"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Documents next visits, side-effects including urgency, other needs specific to patients </a:t>
            </a:r>
          </a:p>
        </p:txBody>
      </p:sp>
    </p:spTree>
    <p:extLst>
      <p:ext uri="{BB962C8B-B14F-4D97-AF65-F5344CB8AC3E}">
        <p14:creationId xmlns:p14="http://schemas.microsoft.com/office/powerpoint/2010/main" val="1332263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5B47A1-D7F4-58F1-963B-6BD86AF41F2C}"/>
              </a:ext>
            </a:extLst>
          </p:cNvPr>
          <p:cNvSpPr>
            <a:spLocks noGrp="1"/>
          </p:cNvSpPr>
          <p:nvPr>
            <p:ph type="sldNum" sz="quarter" idx="12"/>
          </p:nvPr>
        </p:nvSpPr>
        <p:spPr/>
        <p:txBody>
          <a:bodyPr/>
          <a:lstStyle/>
          <a:p>
            <a:fld id="{5751DFAA-887F-4071-8EAD-E8CA316FCF06}" type="slidenum">
              <a:rPr lang="en-GB" smtClean="0"/>
              <a:t>18</a:t>
            </a:fld>
            <a:endParaRPr lang="en-GB"/>
          </a:p>
        </p:txBody>
      </p:sp>
      <p:pic>
        <p:nvPicPr>
          <p:cNvPr id="13" name="Picture 12">
            <a:extLst>
              <a:ext uri="{FF2B5EF4-FFF2-40B4-BE49-F238E27FC236}">
                <a16:creationId xmlns:a16="http://schemas.microsoft.com/office/drawing/2014/main" id="{0B39020A-81DC-63E8-DC0D-F7237C2A44A2}"/>
              </a:ext>
            </a:extLst>
          </p:cNvPr>
          <p:cNvPicPr>
            <a:picLocks noChangeAspect="1"/>
          </p:cNvPicPr>
          <p:nvPr/>
        </p:nvPicPr>
        <p:blipFill>
          <a:blip r:embed="rId3"/>
          <a:stretch>
            <a:fillRect/>
          </a:stretch>
        </p:blipFill>
        <p:spPr>
          <a:xfrm>
            <a:off x="160196" y="603410"/>
            <a:ext cx="11978640" cy="993859"/>
          </a:xfrm>
          <a:prstGeom prst="rect">
            <a:avLst/>
          </a:prstGeom>
        </p:spPr>
      </p:pic>
      <p:pic>
        <p:nvPicPr>
          <p:cNvPr id="15" name="Picture 14">
            <a:extLst>
              <a:ext uri="{FF2B5EF4-FFF2-40B4-BE49-F238E27FC236}">
                <a16:creationId xmlns:a16="http://schemas.microsoft.com/office/drawing/2014/main" id="{518E9058-614D-98EF-9C50-3B782A8618FE}"/>
              </a:ext>
            </a:extLst>
          </p:cNvPr>
          <p:cNvPicPr>
            <a:picLocks noChangeAspect="1"/>
          </p:cNvPicPr>
          <p:nvPr/>
        </p:nvPicPr>
        <p:blipFill>
          <a:blip r:embed="rId3"/>
          <a:stretch>
            <a:fillRect/>
          </a:stretch>
        </p:blipFill>
        <p:spPr>
          <a:xfrm>
            <a:off x="160196" y="1684903"/>
            <a:ext cx="11978640" cy="1002658"/>
          </a:xfrm>
          <a:prstGeom prst="rect">
            <a:avLst/>
          </a:prstGeom>
        </p:spPr>
      </p:pic>
      <p:pic>
        <p:nvPicPr>
          <p:cNvPr id="19" name="Picture 18">
            <a:extLst>
              <a:ext uri="{FF2B5EF4-FFF2-40B4-BE49-F238E27FC236}">
                <a16:creationId xmlns:a16="http://schemas.microsoft.com/office/drawing/2014/main" id="{AE07F76E-619B-3439-4884-E4DCD7A33C90}"/>
              </a:ext>
            </a:extLst>
          </p:cNvPr>
          <p:cNvPicPr>
            <a:picLocks noChangeAspect="1"/>
          </p:cNvPicPr>
          <p:nvPr/>
        </p:nvPicPr>
        <p:blipFill>
          <a:blip r:embed="rId3"/>
          <a:stretch>
            <a:fillRect/>
          </a:stretch>
        </p:blipFill>
        <p:spPr>
          <a:xfrm>
            <a:off x="160196" y="2775127"/>
            <a:ext cx="11978640" cy="1008330"/>
          </a:xfrm>
          <a:prstGeom prst="rect">
            <a:avLst/>
          </a:prstGeom>
        </p:spPr>
      </p:pic>
      <p:pic>
        <p:nvPicPr>
          <p:cNvPr id="20" name="Picture 19">
            <a:extLst>
              <a:ext uri="{FF2B5EF4-FFF2-40B4-BE49-F238E27FC236}">
                <a16:creationId xmlns:a16="http://schemas.microsoft.com/office/drawing/2014/main" id="{17AA526C-263E-1608-D33E-FDB3A59A8F29}"/>
              </a:ext>
            </a:extLst>
          </p:cNvPr>
          <p:cNvPicPr>
            <a:picLocks noChangeAspect="1"/>
          </p:cNvPicPr>
          <p:nvPr/>
        </p:nvPicPr>
        <p:blipFill>
          <a:blip r:embed="rId3"/>
          <a:stretch>
            <a:fillRect/>
          </a:stretch>
        </p:blipFill>
        <p:spPr>
          <a:xfrm>
            <a:off x="154286" y="3870982"/>
            <a:ext cx="11978640" cy="950663"/>
          </a:xfrm>
          <a:prstGeom prst="rect">
            <a:avLst/>
          </a:prstGeom>
        </p:spPr>
      </p:pic>
      <p:sp>
        <p:nvSpPr>
          <p:cNvPr id="22" name="TextBox 157">
            <a:extLst>
              <a:ext uri="{FF2B5EF4-FFF2-40B4-BE49-F238E27FC236}">
                <a16:creationId xmlns:a16="http://schemas.microsoft.com/office/drawing/2014/main" id="{78FB45F6-461F-6A75-C20D-EC8C1FB83294}"/>
              </a:ext>
            </a:extLst>
          </p:cNvPr>
          <p:cNvSpPr txBox="1">
            <a:spLocks noChangeArrowheads="1"/>
          </p:cNvSpPr>
          <p:nvPr/>
        </p:nvSpPr>
        <p:spPr bwMode="auto">
          <a:xfrm>
            <a:off x="298713" y="1392813"/>
            <a:ext cx="6583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Patient</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5" name="TextBox 157">
            <a:extLst>
              <a:ext uri="{FF2B5EF4-FFF2-40B4-BE49-F238E27FC236}">
                <a16:creationId xmlns:a16="http://schemas.microsoft.com/office/drawing/2014/main" id="{C423A876-AC8C-9344-72A6-5A3758B7237A}"/>
              </a:ext>
            </a:extLst>
          </p:cNvPr>
          <p:cNvSpPr txBox="1">
            <a:spLocks noChangeArrowheads="1"/>
          </p:cNvSpPr>
          <p:nvPr/>
        </p:nvSpPr>
        <p:spPr bwMode="auto">
          <a:xfrm>
            <a:off x="261187" y="2379817"/>
            <a:ext cx="104347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Neurologist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8" name="TextBox 157">
            <a:extLst>
              <a:ext uri="{FF2B5EF4-FFF2-40B4-BE49-F238E27FC236}">
                <a16:creationId xmlns:a16="http://schemas.microsoft.com/office/drawing/2014/main" id="{927D6C46-1F7A-89B7-8DA7-9A6A90D0F6C6}"/>
              </a:ext>
            </a:extLst>
          </p:cNvPr>
          <p:cNvSpPr txBox="1">
            <a:spLocks noChangeArrowheads="1"/>
          </p:cNvSpPr>
          <p:nvPr/>
        </p:nvSpPr>
        <p:spPr bwMode="auto">
          <a:xfrm>
            <a:off x="197792" y="4608094"/>
            <a:ext cx="14132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Polyclinic R. 1</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pic>
        <p:nvPicPr>
          <p:cNvPr id="113" name="Picture 112">
            <a:extLst>
              <a:ext uri="{FF2B5EF4-FFF2-40B4-BE49-F238E27FC236}">
                <a16:creationId xmlns:a16="http://schemas.microsoft.com/office/drawing/2014/main" id="{FED957AC-C2B5-3A62-51D4-B4B681494566}"/>
              </a:ext>
            </a:extLst>
          </p:cNvPr>
          <p:cNvPicPr>
            <a:picLocks noChangeAspect="1"/>
          </p:cNvPicPr>
          <p:nvPr/>
        </p:nvPicPr>
        <p:blipFill>
          <a:blip r:embed="rId3"/>
          <a:stretch>
            <a:fillRect/>
          </a:stretch>
        </p:blipFill>
        <p:spPr>
          <a:xfrm>
            <a:off x="160196" y="5970009"/>
            <a:ext cx="11978640" cy="908720"/>
          </a:xfrm>
          <a:prstGeom prst="rect">
            <a:avLst/>
          </a:prstGeom>
        </p:spPr>
      </p:pic>
      <p:pic>
        <p:nvPicPr>
          <p:cNvPr id="191" name="Picture 190">
            <a:extLst>
              <a:ext uri="{FF2B5EF4-FFF2-40B4-BE49-F238E27FC236}">
                <a16:creationId xmlns:a16="http://schemas.microsoft.com/office/drawing/2014/main" id="{CB5D5FE0-4505-7510-0A2B-38DFFA487D32}"/>
              </a:ext>
            </a:extLst>
          </p:cNvPr>
          <p:cNvPicPr>
            <a:picLocks noChangeAspect="1"/>
          </p:cNvPicPr>
          <p:nvPr/>
        </p:nvPicPr>
        <p:blipFill>
          <a:blip r:embed="rId3"/>
          <a:stretch>
            <a:fillRect/>
          </a:stretch>
        </p:blipFill>
        <p:spPr>
          <a:xfrm>
            <a:off x="154288" y="4909609"/>
            <a:ext cx="11978640" cy="950663"/>
          </a:xfrm>
          <a:prstGeom prst="rect">
            <a:avLst/>
          </a:prstGeom>
        </p:spPr>
      </p:pic>
      <p:pic>
        <p:nvPicPr>
          <p:cNvPr id="193" name="Picture 192">
            <a:extLst>
              <a:ext uri="{FF2B5EF4-FFF2-40B4-BE49-F238E27FC236}">
                <a16:creationId xmlns:a16="http://schemas.microsoft.com/office/drawing/2014/main" id="{D89C43CA-B4A3-4E5E-A41E-1BCB47376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48" y="1756228"/>
            <a:ext cx="548640" cy="594501"/>
          </a:xfrm>
          <a:prstGeom prst="rect">
            <a:avLst/>
          </a:prstGeom>
        </p:spPr>
      </p:pic>
      <p:sp>
        <p:nvSpPr>
          <p:cNvPr id="194" name="TextBox 157">
            <a:extLst>
              <a:ext uri="{FF2B5EF4-FFF2-40B4-BE49-F238E27FC236}">
                <a16:creationId xmlns:a16="http://schemas.microsoft.com/office/drawing/2014/main" id="{F4980263-BCEF-5E91-C10A-CE319F0ADFFF}"/>
              </a:ext>
            </a:extLst>
          </p:cNvPr>
          <p:cNvSpPr txBox="1">
            <a:spLocks noChangeArrowheads="1"/>
          </p:cNvSpPr>
          <p:nvPr/>
        </p:nvSpPr>
        <p:spPr bwMode="auto">
          <a:xfrm>
            <a:off x="150295" y="5569276"/>
            <a:ext cx="15783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Cancer </a:t>
            </a:r>
            <a:r>
              <a:rPr lang="en-GB" altLang="en-US" sz="1100" kern="0" err="1">
                <a:solidFill>
                  <a:prstClr val="black"/>
                </a:solidFill>
              </a:rPr>
              <a:t>center</a:t>
            </a:r>
            <a:r>
              <a:rPr lang="en-GB" altLang="en-US" sz="1100" kern="0">
                <a:solidFill>
                  <a:prstClr val="black"/>
                </a:solidFill>
              </a:rPr>
              <a:t>/</a:t>
            </a:r>
          </a:p>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err="1">
                <a:solidFill>
                  <a:prstClr val="black"/>
                </a:solidFill>
              </a:rPr>
              <a:t>pharamcy</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 name="TextBox 157">
            <a:extLst>
              <a:ext uri="{FF2B5EF4-FFF2-40B4-BE49-F238E27FC236}">
                <a16:creationId xmlns:a16="http://schemas.microsoft.com/office/drawing/2014/main" id="{5E4D9E0B-C76D-D4F7-1A29-BF85F1324BA0}"/>
              </a:ext>
            </a:extLst>
          </p:cNvPr>
          <p:cNvSpPr txBox="1">
            <a:spLocks noChangeArrowheads="1"/>
          </p:cNvSpPr>
          <p:nvPr/>
        </p:nvSpPr>
        <p:spPr bwMode="auto">
          <a:xfrm>
            <a:off x="186804" y="3560806"/>
            <a:ext cx="1121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Polyclinic R. 2</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pic>
        <p:nvPicPr>
          <p:cNvPr id="9" name="Picture 8">
            <a:extLst>
              <a:ext uri="{FF2B5EF4-FFF2-40B4-BE49-F238E27FC236}">
                <a16:creationId xmlns:a16="http://schemas.microsoft.com/office/drawing/2014/main" id="{5BE5998F-1FC0-3E6F-47FA-C1A3F3B3AC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694" y="4027786"/>
            <a:ext cx="712584" cy="562566"/>
          </a:xfrm>
          <a:prstGeom prst="rect">
            <a:avLst/>
          </a:prstGeom>
        </p:spPr>
      </p:pic>
      <p:pic>
        <p:nvPicPr>
          <p:cNvPr id="12" name="Picture 11">
            <a:extLst>
              <a:ext uri="{FF2B5EF4-FFF2-40B4-BE49-F238E27FC236}">
                <a16:creationId xmlns:a16="http://schemas.microsoft.com/office/drawing/2014/main" id="{3943BEAC-8BFF-CE79-C208-0A19FC96C4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696" y="4930751"/>
            <a:ext cx="657409" cy="638525"/>
          </a:xfrm>
          <a:prstGeom prst="rect">
            <a:avLst/>
          </a:prstGeom>
        </p:spPr>
      </p:pic>
      <p:sp>
        <p:nvSpPr>
          <p:cNvPr id="157" name="AutoShape 63">
            <a:extLst>
              <a:ext uri="{FF2B5EF4-FFF2-40B4-BE49-F238E27FC236}">
                <a16:creationId xmlns:a16="http://schemas.microsoft.com/office/drawing/2014/main" id="{B8797250-FD8E-740B-D85F-A11CE90CF6C4}"/>
              </a:ext>
            </a:extLst>
          </p:cNvPr>
          <p:cNvSpPr>
            <a:spLocks noChangeArrowheads="1"/>
          </p:cNvSpPr>
          <p:nvPr/>
        </p:nvSpPr>
        <p:spPr bwMode="auto">
          <a:xfrm>
            <a:off x="235409" y="282009"/>
            <a:ext cx="6583680" cy="27432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4:MONITORING AND SCHEDULING FOR NEXT INFUSION</a:t>
            </a:r>
          </a:p>
        </p:txBody>
      </p:sp>
      <p:pic>
        <p:nvPicPr>
          <p:cNvPr id="25" name="Picture 24" descr="Shape&#10;&#10;Description automatically generated with medium confidence">
            <a:extLst>
              <a:ext uri="{FF2B5EF4-FFF2-40B4-BE49-F238E27FC236}">
                <a16:creationId xmlns:a16="http://schemas.microsoft.com/office/drawing/2014/main" id="{369C9DE7-78FB-43BF-A3EA-2603C18E10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271" y="6007804"/>
            <a:ext cx="701422" cy="646494"/>
          </a:xfrm>
          <a:prstGeom prst="rect">
            <a:avLst/>
          </a:prstGeom>
        </p:spPr>
      </p:pic>
      <p:pic>
        <p:nvPicPr>
          <p:cNvPr id="161" name="Picture 160">
            <a:extLst>
              <a:ext uri="{FF2B5EF4-FFF2-40B4-BE49-F238E27FC236}">
                <a16:creationId xmlns:a16="http://schemas.microsoft.com/office/drawing/2014/main" id="{3B1E3F9A-1786-C0EA-84F2-A42DEA381D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8717" y="792209"/>
            <a:ext cx="548640" cy="616261"/>
          </a:xfrm>
          <a:prstGeom prst="rect">
            <a:avLst/>
          </a:prstGeom>
        </p:spPr>
      </p:pic>
      <p:sp>
        <p:nvSpPr>
          <p:cNvPr id="202" name="TextBox 157">
            <a:extLst>
              <a:ext uri="{FF2B5EF4-FFF2-40B4-BE49-F238E27FC236}">
                <a16:creationId xmlns:a16="http://schemas.microsoft.com/office/drawing/2014/main" id="{207FB2AE-CD46-7906-4AE5-84A803A83275}"/>
              </a:ext>
            </a:extLst>
          </p:cNvPr>
          <p:cNvSpPr txBox="1">
            <a:spLocks noChangeArrowheads="1"/>
          </p:cNvSpPr>
          <p:nvPr/>
        </p:nvSpPr>
        <p:spPr bwMode="auto">
          <a:xfrm>
            <a:off x="195995" y="6615106"/>
            <a:ext cx="15783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Medical Laboratory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pic>
        <p:nvPicPr>
          <p:cNvPr id="6" name="Picture 5">
            <a:extLst>
              <a:ext uri="{FF2B5EF4-FFF2-40B4-BE49-F238E27FC236}">
                <a16:creationId xmlns:a16="http://schemas.microsoft.com/office/drawing/2014/main" id="{9AEE2816-A1E9-D5CD-976E-1732B754B2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824" y="2917194"/>
            <a:ext cx="712584" cy="562566"/>
          </a:xfrm>
          <a:prstGeom prst="rect">
            <a:avLst/>
          </a:prstGeom>
        </p:spPr>
      </p:pic>
      <p:pic>
        <p:nvPicPr>
          <p:cNvPr id="8" name="Picture 7">
            <a:extLst>
              <a:ext uri="{FF2B5EF4-FFF2-40B4-BE49-F238E27FC236}">
                <a16:creationId xmlns:a16="http://schemas.microsoft.com/office/drawing/2014/main" id="{CA4BCEC9-BB4D-6FFC-6DC2-5A0D4D3C5982}"/>
              </a:ext>
            </a:extLst>
          </p:cNvPr>
          <p:cNvPicPr>
            <a:picLocks noChangeAspect="1"/>
          </p:cNvPicPr>
          <p:nvPr/>
        </p:nvPicPr>
        <p:blipFill>
          <a:blip r:embed="rId9"/>
          <a:stretch>
            <a:fillRect/>
          </a:stretch>
        </p:blipFill>
        <p:spPr>
          <a:xfrm>
            <a:off x="358901" y="3871385"/>
            <a:ext cx="249554" cy="365760"/>
          </a:xfrm>
          <a:prstGeom prst="rect">
            <a:avLst/>
          </a:prstGeom>
        </p:spPr>
      </p:pic>
      <p:sp>
        <p:nvSpPr>
          <p:cNvPr id="80" name="Rounded Rectangle 88">
            <a:extLst>
              <a:ext uri="{FF2B5EF4-FFF2-40B4-BE49-F238E27FC236}">
                <a16:creationId xmlns:a16="http://schemas.microsoft.com/office/drawing/2014/main" id="{4681020B-CCDE-7419-D606-E08DDA10865B}"/>
              </a:ext>
            </a:extLst>
          </p:cNvPr>
          <p:cNvSpPr/>
          <p:nvPr/>
        </p:nvSpPr>
        <p:spPr>
          <a:xfrm>
            <a:off x="1330903" y="3980553"/>
            <a:ext cx="1188720"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Documents next visits, side-effects including urgency, other needs specific to patients </a:t>
            </a:r>
          </a:p>
        </p:txBody>
      </p:sp>
      <p:grpSp>
        <p:nvGrpSpPr>
          <p:cNvPr id="14" name="Group 13">
            <a:extLst>
              <a:ext uri="{FF2B5EF4-FFF2-40B4-BE49-F238E27FC236}">
                <a16:creationId xmlns:a16="http://schemas.microsoft.com/office/drawing/2014/main" id="{A84AC734-202C-69DD-887D-DD0E3A84B8FD}"/>
              </a:ext>
            </a:extLst>
          </p:cNvPr>
          <p:cNvGrpSpPr/>
          <p:nvPr/>
        </p:nvGrpSpPr>
        <p:grpSpPr>
          <a:xfrm>
            <a:off x="5379351" y="3980553"/>
            <a:ext cx="1188720" cy="731520"/>
            <a:chOff x="7323621" y="3112453"/>
            <a:chExt cx="1188720" cy="731520"/>
          </a:xfrm>
        </p:grpSpPr>
        <p:sp>
          <p:nvSpPr>
            <p:cNvPr id="16" name="Rounded Rectangle 89">
              <a:extLst>
                <a:ext uri="{FF2B5EF4-FFF2-40B4-BE49-F238E27FC236}">
                  <a16:creationId xmlns:a16="http://schemas.microsoft.com/office/drawing/2014/main" id="{C84C1BBB-9920-BA6C-65CF-922F16A720D8}"/>
                </a:ext>
              </a:extLst>
            </p:cNvPr>
            <p:cNvSpPr/>
            <p:nvPr/>
          </p:nvSpPr>
          <p:spPr>
            <a:xfrm>
              <a:off x="7323621" y="3112453"/>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Next app’t notification prompt on DIPS &amp; nurse confirms to be sent via HN</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23" name="Picture 22">
              <a:extLst>
                <a:ext uri="{FF2B5EF4-FFF2-40B4-BE49-F238E27FC236}">
                  <a16:creationId xmlns:a16="http://schemas.microsoft.com/office/drawing/2014/main" id="{A235ED22-1520-2DB9-B99B-CDB047AF4D8B}"/>
                </a:ext>
              </a:extLst>
            </p:cNvPr>
            <p:cNvPicPr>
              <a:picLocks noChangeAspect="1"/>
            </p:cNvPicPr>
            <p:nvPr/>
          </p:nvPicPr>
          <p:blipFill>
            <a:blip r:embed="rId10"/>
            <a:stretch>
              <a:fillRect/>
            </a:stretch>
          </p:blipFill>
          <p:spPr>
            <a:xfrm>
              <a:off x="7396457" y="3231885"/>
              <a:ext cx="215504" cy="220515"/>
            </a:xfrm>
            <a:prstGeom prst="rect">
              <a:avLst/>
            </a:prstGeom>
          </p:spPr>
        </p:pic>
      </p:grpSp>
      <p:grpSp>
        <p:nvGrpSpPr>
          <p:cNvPr id="24" name="Group 23">
            <a:extLst>
              <a:ext uri="{FF2B5EF4-FFF2-40B4-BE49-F238E27FC236}">
                <a16:creationId xmlns:a16="http://schemas.microsoft.com/office/drawing/2014/main" id="{E096380D-0CB5-BCB0-3050-CD43BF701C0C}"/>
              </a:ext>
            </a:extLst>
          </p:cNvPr>
          <p:cNvGrpSpPr/>
          <p:nvPr/>
        </p:nvGrpSpPr>
        <p:grpSpPr>
          <a:xfrm>
            <a:off x="3957447" y="4014155"/>
            <a:ext cx="1188720" cy="664317"/>
            <a:chOff x="7323621" y="3179655"/>
            <a:chExt cx="1188720" cy="664317"/>
          </a:xfrm>
        </p:grpSpPr>
        <p:sp>
          <p:nvSpPr>
            <p:cNvPr id="26" name="Rounded Rectangle 89">
              <a:extLst>
                <a:ext uri="{FF2B5EF4-FFF2-40B4-BE49-F238E27FC236}">
                  <a16:creationId xmlns:a16="http://schemas.microsoft.com/office/drawing/2014/main" id="{69A382F1-2E38-DE89-670E-1992C458A91B}"/>
                </a:ext>
              </a:extLst>
            </p:cNvPr>
            <p:cNvSpPr/>
            <p:nvPr/>
          </p:nvSpPr>
          <p:spPr>
            <a:xfrm>
              <a:off x="7323621" y="3179655"/>
              <a:ext cx="1188720" cy="664317"/>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Next app’t, 1 week after call, blood sample request documented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28" name="Picture 27">
              <a:extLst>
                <a:ext uri="{FF2B5EF4-FFF2-40B4-BE49-F238E27FC236}">
                  <a16:creationId xmlns:a16="http://schemas.microsoft.com/office/drawing/2014/main" id="{CE97DFA5-48AB-FBDB-1436-05E0AE701831}"/>
                </a:ext>
              </a:extLst>
            </p:cNvPr>
            <p:cNvPicPr>
              <a:picLocks noChangeAspect="1"/>
            </p:cNvPicPr>
            <p:nvPr/>
          </p:nvPicPr>
          <p:blipFill>
            <a:blip r:embed="rId10"/>
            <a:stretch>
              <a:fillRect/>
            </a:stretch>
          </p:blipFill>
          <p:spPr>
            <a:xfrm>
              <a:off x="7396457" y="3231885"/>
              <a:ext cx="215504" cy="220515"/>
            </a:xfrm>
            <a:prstGeom prst="rect">
              <a:avLst/>
            </a:prstGeom>
          </p:spPr>
        </p:pic>
      </p:grpSp>
      <p:grpSp>
        <p:nvGrpSpPr>
          <p:cNvPr id="29" name="Group 28">
            <a:extLst>
              <a:ext uri="{FF2B5EF4-FFF2-40B4-BE49-F238E27FC236}">
                <a16:creationId xmlns:a16="http://schemas.microsoft.com/office/drawing/2014/main" id="{F43CBB73-8A77-2F61-513B-E89624FBB368}"/>
              </a:ext>
            </a:extLst>
          </p:cNvPr>
          <p:cNvGrpSpPr/>
          <p:nvPr/>
        </p:nvGrpSpPr>
        <p:grpSpPr>
          <a:xfrm>
            <a:off x="3957447" y="6050922"/>
            <a:ext cx="1188720" cy="731520"/>
            <a:chOff x="4274828" y="3109525"/>
            <a:chExt cx="1188720" cy="731520"/>
          </a:xfrm>
        </p:grpSpPr>
        <p:sp>
          <p:nvSpPr>
            <p:cNvPr id="39" name="Rounded Rectangle 100">
              <a:extLst>
                <a:ext uri="{FF2B5EF4-FFF2-40B4-BE49-F238E27FC236}">
                  <a16:creationId xmlns:a16="http://schemas.microsoft.com/office/drawing/2014/main" id="{DF0B74DD-C484-8F34-4669-29E2E176912A}"/>
                </a:ext>
              </a:extLst>
            </p:cNvPr>
            <p:cNvSpPr/>
            <p:nvPr/>
          </p:nvSpPr>
          <p:spPr>
            <a:xfrm>
              <a:off x="4274828" y="3109525"/>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a:solidFill>
                    <a:prstClr val="black"/>
                  </a:solidFill>
                  <a:latin typeface="Calibri"/>
                </a:rPr>
                <a:t>Receives blood analysis request &amp; initiate internal SOP</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41" name="Picture 40">
              <a:extLst>
                <a:ext uri="{FF2B5EF4-FFF2-40B4-BE49-F238E27FC236}">
                  <a16:creationId xmlns:a16="http://schemas.microsoft.com/office/drawing/2014/main" id="{926453C1-1E58-7A05-BF5C-66EC29EE1BDB}"/>
                </a:ext>
              </a:extLst>
            </p:cNvPr>
            <p:cNvPicPr>
              <a:picLocks noChangeAspect="1"/>
            </p:cNvPicPr>
            <p:nvPr/>
          </p:nvPicPr>
          <p:blipFill>
            <a:blip r:embed="rId10"/>
            <a:stretch>
              <a:fillRect/>
            </a:stretch>
          </p:blipFill>
          <p:spPr>
            <a:xfrm>
              <a:off x="4349788" y="3185411"/>
              <a:ext cx="227313" cy="257072"/>
            </a:xfrm>
            <a:prstGeom prst="rect">
              <a:avLst/>
            </a:prstGeom>
          </p:spPr>
        </p:pic>
      </p:grpSp>
      <p:cxnSp>
        <p:nvCxnSpPr>
          <p:cNvPr id="45" name="Straight Arrow Connector 44">
            <a:extLst>
              <a:ext uri="{FF2B5EF4-FFF2-40B4-BE49-F238E27FC236}">
                <a16:creationId xmlns:a16="http://schemas.microsoft.com/office/drawing/2014/main" id="{17EED5D4-8814-FFBA-C474-36283D03B92C}"/>
              </a:ext>
            </a:extLst>
          </p:cNvPr>
          <p:cNvCxnSpPr>
            <a:cxnSpLocks/>
          </p:cNvCxnSpPr>
          <p:nvPr/>
        </p:nvCxnSpPr>
        <p:spPr>
          <a:xfrm flipH="1" flipV="1">
            <a:off x="8061433" y="1450952"/>
            <a:ext cx="1472" cy="2529601"/>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46" name="Group 45">
            <a:extLst>
              <a:ext uri="{FF2B5EF4-FFF2-40B4-BE49-F238E27FC236}">
                <a16:creationId xmlns:a16="http://schemas.microsoft.com/office/drawing/2014/main" id="{86CC10A4-6A37-D6DC-D0BE-675056DD7F0B}"/>
              </a:ext>
            </a:extLst>
          </p:cNvPr>
          <p:cNvGrpSpPr/>
          <p:nvPr/>
        </p:nvGrpSpPr>
        <p:grpSpPr>
          <a:xfrm>
            <a:off x="7480420" y="3980553"/>
            <a:ext cx="1191664" cy="731520"/>
            <a:chOff x="4241982" y="4047405"/>
            <a:chExt cx="1191664" cy="731520"/>
          </a:xfrm>
        </p:grpSpPr>
        <p:sp>
          <p:nvSpPr>
            <p:cNvPr id="47" name="Rounded Rectangle 89">
              <a:extLst>
                <a:ext uri="{FF2B5EF4-FFF2-40B4-BE49-F238E27FC236}">
                  <a16:creationId xmlns:a16="http://schemas.microsoft.com/office/drawing/2014/main" id="{BB5A7C6E-B0D4-BC40-B2B6-206F3D295255}"/>
                </a:ext>
              </a:extLst>
            </p:cNvPr>
            <p:cNvSpPr/>
            <p:nvPr/>
          </p:nvSpPr>
          <p:spPr>
            <a:xfrm>
              <a:off x="4244926" y="4047405"/>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r>
                <a:rPr lang="en-GB" sz="1000"/>
                <a:t>Calls the patient, if 1 week after call agreed</a:t>
              </a:r>
            </a:p>
          </p:txBody>
        </p:sp>
        <p:pic>
          <p:nvPicPr>
            <p:cNvPr id="48" name="Picture 47">
              <a:extLst>
                <a:ext uri="{FF2B5EF4-FFF2-40B4-BE49-F238E27FC236}">
                  <a16:creationId xmlns:a16="http://schemas.microsoft.com/office/drawing/2014/main" id="{6D8EC914-3B31-AE98-7888-1736A363E8B8}"/>
                </a:ext>
              </a:extLst>
            </p:cNvPr>
            <p:cNvPicPr>
              <a:picLocks noChangeAspect="1"/>
            </p:cNvPicPr>
            <p:nvPr/>
          </p:nvPicPr>
          <p:blipFill>
            <a:blip r:embed="rId11"/>
            <a:stretch>
              <a:fillRect/>
            </a:stretch>
          </p:blipFill>
          <p:spPr>
            <a:xfrm>
              <a:off x="4241982" y="4134841"/>
              <a:ext cx="298026" cy="274320"/>
            </a:xfrm>
            <a:prstGeom prst="rect">
              <a:avLst/>
            </a:prstGeom>
          </p:spPr>
        </p:pic>
      </p:grpSp>
      <p:grpSp>
        <p:nvGrpSpPr>
          <p:cNvPr id="49" name="Group 48">
            <a:extLst>
              <a:ext uri="{FF2B5EF4-FFF2-40B4-BE49-F238E27FC236}">
                <a16:creationId xmlns:a16="http://schemas.microsoft.com/office/drawing/2014/main" id="{A86B3410-A758-A4EF-01F4-10761CF27F29}"/>
              </a:ext>
            </a:extLst>
          </p:cNvPr>
          <p:cNvGrpSpPr/>
          <p:nvPr/>
        </p:nvGrpSpPr>
        <p:grpSpPr>
          <a:xfrm>
            <a:off x="7481892" y="719432"/>
            <a:ext cx="1188720" cy="731520"/>
            <a:chOff x="4256393" y="1846071"/>
            <a:chExt cx="1188720" cy="731520"/>
          </a:xfrm>
        </p:grpSpPr>
        <p:sp>
          <p:nvSpPr>
            <p:cNvPr id="51" name="Rounded Rectangle 100">
              <a:extLst>
                <a:ext uri="{FF2B5EF4-FFF2-40B4-BE49-F238E27FC236}">
                  <a16:creationId xmlns:a16="http://schemas.microsoft.com/office/drawing/2014/main" id="{3D4C1B5C-D759-6205-6E83-AAA41D7B08D8}"/>
                </a:ext>
              </a:extLst>
            </p:cNvPr>
            <p:cNvSpPr/>
            <p:nvPr/>
          </p:nvSpPr>
          <p:spPr>
            <a:xfrm>
              <a:off x="4256393" y="1846071"/>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a:solidFill>
                    <a:prstClr val="black"/>
                  </a:solidFill>
                  <a:latin typeface="Calibri"/>
                </a:rPr>
                <a:t>Discusses concerns, asks questions &amp; </a:t>
              </a:r>
              <a:r>
                <a:rPr lang="en-GB" sz="1000" kern="0" err="1">
                  <a:solidFill>
                    <a:prstClr val="black"/>
                  </a:solidFill>
                  <a:latin typeface="Calibri"/>
                </a:rPr>
                <a:t>info..etc</a:t>
              </a:r>
              <a:r>
                <a:rPr lang="en-GB" sz="1000" kern="0">
                  <a:solidFill>
                    <a:prstClr val="black"/>
                  </a:solidFill>
                  <a:latin typeface="Calibri"/>
                </a:rPr>
                <a:t>.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52" name="Picture 51">
              <a:extLst>
                <a:ext uri="{FF2B5EF4-FFF2-40B4-BE49-F238E27FC236}">
                  <a16:creationId xmlns:a16="http://schemas.microsoft.com/office/drawing/2014/main" id="{4591B066-F1BB-3D17-0DD5-4679E248D643}"/>
                </a:ext>
              </a:extLst>
            </p:cNvPr>
            <p:cNvPicPr>
              <a:picLocks noChangeAspect="1"/>
            </p:cNvPicPr>
            <p:nvPr/>
          </p:nvPicPr>
          <p:blipFill>
            <a:blip r:embed="rId11"/>
            <a:stretch>
              <a:fillRect/>
            </a:stretch>
          </p:blipFill>
          <p:spPr>
            <a:xfrm>
              <a:off x="4312883" y="1937511"/>
              <a:ext cx="298026" cy="274320"/>
            </a:xfrm>
            <a:prstGeom prst="rect">
              <a:avLst/>
            </a:prstGeom>
          </p:spPr>
        </p:pic>
      </p:grpSp>
      <p:grpSp>
        <p:nvGrpSpPr>
          <p:cNvPr id="53" name="Group 52">
            <a:extLst>
              <a:ext uri="{FF2B5EF4-FFF2-40B4-BE49-F238E27FC236}">
                <a16:creationId xmlns:a16="http://schemas.microsoft.com/office/drawing/2014/main" id="{F90C635A-1586-872D-653B-5E8D9BCCF3CD}"/>
              </a:ext>
            </a:extLst>
          </p:cNvPr>
          <p:cNvGrpSpPr/>
          <p:nvPr/>
        </p:nvGrpSpPr>
        <p:grpSpPr>
          <a:xfrm>
            <a:off x="2616634" y="3980553"/>
            <a:ext cx="1188720" cy="731520"/>
            <a:chOff x="7323621" y="3112453"/>
            <a:chExt cx="1188720" cy="731520"/>
          </a:xfrm>
        </p:grpSpPr>
        <p:sp>
          <p:nvSpPr>
            <p:cNvPr id="54" name="Rounded Rectangle 89">
              <a:extLst>
                <a:ext uri="{FF2B5EF4-FFF2-40B4-BE49-F238E27FC236}">
                  <a16:creationId xmlns:a16="http://schemas.microsoft.com/office/drawing/2014/main" id="{1BD674FF-EFDC-401E-25E0-07DC750151D3}"/>
                </a:ext>
              </a:extLst>
            </p:cNvPr>
            <p:cNvSpPr/>
            <p:nvPr/>
          </p:nvSpPr>
          <p:spPr>
            <a:xfrm>
              <a:off x="7323621" y="3112453"/>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Yellow note is sent to the neurologist or on-duty depending on the emergency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55" name="Picture 54">
              <a:extLst>
                <a:ext uri="{FF2B5EF4-FFF2-40B4-BE49-F238E27FC236}">
                  <a16:creationId xmlns:a16="http://schemas.microsoft.com/office/drawing/2014/main" id="{2589D714-CC7A-615A-CF18-F24D0DB920FA}"/>
                </a:ext>
              </a:extLst>
            </p:cNvPr>
            <p:cNvPicPr>
              <a:picLocks noChangeAspect="1"/>
            </p:cNvPicPr>
            <p:nvPr/>
          </p:nvPicPr>
          <p:blipFill>
            <a:blip r:embed="rId10"/>
            <a:stretch>
              <a:fillRect/>
            </a:stretch>
          </p:blipFill>
          <p:spPr>
            <a:xfrm>
              <a:off x="7396457" y="3231885"/>
              <a:ext cx="215504" cy="220515"/>
            </a:xfrm>
            <a:prstGeom prst="rect">
              <a:avLst/>
            </a:prstGeom>
          </p:spPr>
        </p:pic>
      </p:grpSp>
      <p:grpSp>
        <p:nvGrpSpPr>
          <p:cNvPr id="56" name="Group 55">
            <a:extLst>
              <a:ext uri="{FF2B5EF4-FFF2-40B4-BE49-F238E27FC236}">
                <a16:creationId xmlns:a16="http://schemas.microsoft.com/office/drawing/2014/main" id="{F9A48611-4861-4777-E221-CE43E48EF33B}"/>
              </a:ext>
            </a:extLst>
          </p:cNvPr>
          <p:cNvGrpSpPr/>
          <p:nvPr/>
        </p:nvGrpSpPr>
        <p:grpSpPr>
          <a:xfrm>
            <a:off x="2616634" y="1756228"/>
            <a:ext cx="1188720" cy="731520"/>
            <a:chOff x="4274828" y="3109525"/>
            <a:chExt cx="1188720" cy="731520"/>
          </a:xfrm>
        </p:grpSpPr>
        <p:sp>
          <p:nvSpPr>
            <p:cNvPr id="57" name="Rounded Rectangle 100">
              <a:extLst>
                <a:ext uri="{FF2B5EF4-FFF2-40B4-BE49-F238E27FC236}">
                  <a16:creationId xmlns:a16="http://schemas.microsoft.com/office/drawing/2014/main" id="{46C7FD66-A093-C9C8-92B2-85F61CD62F2D}"/>
                </a:ext>
              </a:extLst>
            </p:cNvPr>
            <p:cNvSpPr/>
            <p:nvPr/>
          </p:nvSpPr>
          <p:spPr>
            <a:xfrm>
              <a:off x="4274828" y="3109525"/>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a:solidFill>
                    <a:prstClr val="black"/>
                  </a:solidFill>
                  <a:latin typeface="Calibri"/>
                </a:rPr>
                <a:t>Receives yellow note &amp; initiates the management process (separate)</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58" name="Picture 57">
              <a:extLst>
                <a:ext uri="{FF2B5EF4-FFF2-40B4-BE49-F238E27FC236}">
                  <a16:creationId xmlns:a16="http://schemas.microsoft.com/office/drawing/2014/main" id="{C7C3E907-6A38-B772-6706-AB1481256A89}"/>
                </a:ext>
              </a:extLst>
            </p:cNvPr>
            <p:cNvPicPr>
              <a:picLocks noChangeAspect="1"/>
            </p:cNvPicPr>
            <p:nvPr/>
          </p:nvPicPr>
          <p:blipFill>
            <a:blip r:embed="rId10"/>
            <a:stretch>
              <a:fillRect/>
            </a:stretch>
          </p:blipFill>
          <p:spPr>
            <a:xfrm>
              <a:off x="4349788" y="3185411"/>
              <a:ext cx="227313" cy="257072"/>
            </a:xfrm>
            <a:prstGeom prst="rect">
              <a:avLst/>
            </a:prstGeom>
          </p:spPr>
        </p:pic>
      </p:grpSp>
      <p:sp>
        <p:nvSpPr>
          <p:cNvPr id="59" name="Rectangle 76">
            <a:extLst>
              <a:ext uri="{FF2B5EF4-FFF2-40B4-BE49-F238E27FC236}">
                <a16:creationId xmlns:a16="http://schemas.microsoft.com/office/drawing/2014/main" id="{F3A47EF8-D0A6-3336-9D9E-E1C2B132BC6A}"/>
              </a:ext>
            </a:extLst>
          </p:cNvPr>
          <p:cNvSpPr/>
          <p:nvPr/>
        </p:nvSpPr>
        <p:spPr>
          <a:xfrm flipH="1">
            <a:off x="6838226" y="637970"/>
            <a:ext cx="345029" cy="6217920"/>
          </a:xfrm>
          <a:prstGeom prst="rect">
            <a:avLst/>
          </a:prstGeom>
          <a:pattFill prst="wdUpDiag">
            <a:fgClr>
              <a:srgbClr val="8064A2">
                <a:lumMod val="40000"/>
                <a:lumOff val="60000"/>
              </a:srgbClr>
            </a:fgClr>
            <a:bgClr>
              <a:sysClr val="window" lastClr="FFFFFF"/>
            </a:bgClr>
          </a:pattFill>
          <a:ln w="12700" cap="flat" cmpd="sng" algn="ctr">
            <a:solidFill>
              <a:srgbClr val="8064A2">
                <a:lumMod val="40000"/>
                <a:lumOff val="60000"/>
              </a:srgbClr>
            </a:solidFill>
            <a:prstDash val="solid"/>
          </a:ln>
          <a:effectLst/>
        </p:spPr>
        <p:txBody>
          <a:bodyPr vert="wordArtVert"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a:ln>
                  <a:noFill/>
                </a:ln>
                <a:effectLst/>
                <a:uLnTx/>
                <a:uFillTx/>
                <a:ea typeface="+mn-ea"/>
                <a:cs typeface="+mn-cs"/>
              </a:rPr>
              <a:t>WAITING TIME</a:t>
            </a:r>
          </a:p>
        </p:txBody>
      </p:sp>
      <p:sp>
        <p:nvSpPr>
          <p:cNvPr id="60" name="Rectangle 76">
            <a:extLst>
              <a:ext uri="{FF2B5EF4-FFF2-40B4-BE49-F238E27FC236}">
                <a16:creationId xmlns:a16="http://schemas.microsoft.com/office/drawing/2014/main" id="{F04FC6A7-1D11-C9C6-E971-6FF8835A7B71}"/>
              </a:ext>
            </a:extLst>
          </p:cNvPr>
          <p:cNvSpPr/>
          <p:nvPr/>
        </p:nvSpPr>
        <p:spPr>
          <a:xfrm flipH="1">
            <a:off x="8970411" y="633410"/>
            <a:ext cx="1015344" cy="6217920"/>
          </a:xfrm>
          <a:prstGeom prst="rect">
            <a:avLst/>
          </a:prstGeom>
          <a:pattFill prst="wdUpDiag">
            <a:fgClr>
              <a:srgbClr val="8064A2">
                <a:lumMod val="40000"/>
                <a:lumOff val="60000"/>
              </a:srgbClr>
            </a:fgClr>
            <a:bgClr>
              <a:sysClr val="window" lastClr="FFFFFF"/>
            </a:bgClr>
          </a:pattFill>
          <a:ln w="12700" cap="flat" cmpd="sng" algn="ctr">
            <a:solidFill>
              <a:srgbClr val="8064A2">
                <a:lumMod val="40000"/>
                <a:lumOff val="60000"/>
              </a:srgbClr>
            </a:solidFill>
            <a:prstDash val="solid"/>
          </a:ln>
          <a:effectLst/>
        </p:spPr>
        <p:txBody>
          <a:bodyPr vert="wordArtVert"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a:ln>
                  <a:noFill/>
                </a:ln>
                <a:effectLst/>
                <a:uLnTx/>
                <a:uFillTx/>
                <a:ea typeface="+mn-ea"/>
                <a:cs typeface="+mn-cs"/>
              </a:rPr>
              <a:t>WAITING TIME</a:t>
            </a:r>
          </a:p>
        </p:txBody>
      </p:sp>
      <p:cxnSp>
        <p:nvCxnSpPr>
          <p:cNvPr id="67" name="Straight Arrow Connector 66">
            <a:extLst>
              <a:ext uri="{FF2B5EF4-FFF2-40B4-BE49-F238E27FC236}">
                <a16:creationId xmlns:a16="http://schemas.microsoft.com/office/drawing/2014/main" id="{3709DEF8-5168-E7C9-EBDB-C7C7E5E0D613}"/>
              </a:ext>
            </a:extLst>
          </p:cNvPr>
          <p:cNvCxnSpPr>
            <a:cxnSpLocks/>
            <a:stCxn id="16" idx="0"/>
            <a:endCxn id="72" idx="2"/>
          </p:cNvCxnSpPr>
          <p:nvPr/>
        </p:nvCxnSpPr>
        <p:spPr>
          <a:xfrm flipV="1">
            <a:off x="5973711" y="1454993"/>
            <a:ext cx="0" cy="2525560"/>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71" name="Group 70">
            <a:extLst>
              <a:ext uri="{FF2B5EF4-FFF2-40B4-BE49-F238E27FC236}">
                <a16:creationId xmlns:a16="http://schemas.microsoft.com/office/drawing/2014/main" id="{A259C1D5-84CF-CFD5-2CC4-72AA52718330}"/>
              </a:ext>
            </a:extLst>
          </p:cNvPr>
          <p:cNvGrpSpPr/>
          <p:nvPr/>
        </p:nvGrpSpPr>
        <p:grpSpPr>
          <a:xfrm>
            <a:off x="5379351" y="723473"/>
            <a:ext cx="1188720" cy="731520"/>
            <a:chOff x="4274828" y="3109525"/>
            <a:chExt cx="1188720" cy="731520"/>
          </a:xfrm>
        </p:grpSpPr>
        <p:sp>
          <p:nvSpPr>
            <p:cNvPr id="72" name="Rounded Rectangle 100">
              <a:extLst>
                <a:ext uri="{FF2B5EF4-FFF2-40B4-BE49-F238E27FC236}">
                  <a16:creationId xmlns:a16="http://schemas.microsoft.com/office/drawing/2014/main" id="{CC9B9BF6-28C7-2044-835B-52F4AA69128D}"/>
                </a:ext>
              </a:extLst>
            </p:cNvPr>
            <p:cNvSpPr/>
            <p:nvPr/>
          </p:nvSpPr>
          <p:spPr>
            <a:xfrm>
              <a:off x="4274828" y="3109525"/>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a:solidFill>
                    <a:prstClr val="black"/>
                  </a:solidFill>
                  <a:latin typeface="Calibri"/>
                </a:rPr>
                <a:t>Appointment reminder, with info, sent via HN</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81" name="Picture 80">
              <a:extLst>
                <a:ext uri="{FF2B5EF4-FFF2-40B4-BE49-F238E27FC236}">
                  <a16:creationId xmlns:a16="http://schemas.microsoft.com/office/drawing/2014/main" id="{89EF5B3A-81FB-5720-0D5C-FBE907B83FAC}"/>
                </a:ext>
              </a:extLst>
            </p:cNvPr>
            <p:cNvPicPr>
              <a:picLocks noChangeAspect="1"/>
            </p:cNvPicPr>
            <p:nvPr/>
          </p:nvPicPr>
          <p:blipFill>
            <a:blip r:embed="rId10"/>
            <a:stretch>
              <a:fillRect/>
            </a:stretch>
          </p:blipFill>
          <p:spPr>
            <a:xfrm>
              <a:off x="4349788" y="3185411"/>
              <a:ext cx="227313" cy="257072"/>
            </a:xfrm>
            <a:prstGeom prst="rect">
              <a:avLst/>
            </a:prstGeom>
          </p:spPr>
        </p:pic>
      </p:grpSp>
      <p:cxnSp>
        <p:nvCxnSpPr>
          <p:cNvPr id="83" name="Straight Arrow Connector 82">
            <a:extLst>
              <a:ext uri="{FF2B5EF4-FFF2-40B4-BE49-F238E27FC236}">
                <a16:creationId xmlns:a16="http://schemas.microsoft.com/office/drawing/2014/main" id="{20EA1095-8A31-6DF4-B44D-ABFD61BF0FF9}"/>
              </a:ext>
            </a:extLst>
          </p:cNvPr>
          <p:cNvCxnSpPr>
            <a:cxnSpLocks/>
            <a:stCxn id="26" idx="2"/>
            <a:endCxn id="39" idx="0"/>
          </p:cNvCxnSpPr>
          <p:nvPr/>
        </p:nvCxnSpPr>
        <p:spPr>
          <a:xfrm>
            <a:off x="4551807" y="4678472"/>
            <a:ext cx="0" cy="1372450"/>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86" name="Straight Arrow Connector 85">
            <a:extLst>
              <a:ext uri="{FF2B5EF4-FFF2-40B4-BE49-F238E27FC236}">
                <a16:creationId xmlns:a16="http://schemas.microsoft.com/office/drawing/2014/main" id="{AB399992-9FC5-B3BB-BFA4-565CB45F8E03}"/>
              </a:ext>
            </a:extLst>
          </p:cNvPr>
          <p:cNvCxnSpPr>
            <a:cxnSpLocks/>
            <a:stCxn id="54" idx="0"/>
            <a:endCxn id="57" idx="2"/>
          </p:cNvCxnSpPr>
          <p:nvPr/>
        </p:nvCxnSpPr>
        <p:spPr>
          <a:xfrm flipV="1">
            <a:off x="3210994" y="2487748"/>
            <a:ext cx="0" cy="1492805"/>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100" name="Group 99">
            <a:extLst>
              <a:ext uri="{FF2B5EF4-FFF2-40B4-BE49-F238E27FC236}">
                <a16:creationId xmlns:a16="http://schemas.microsoft.com/office/drawing/2014/main" id="{7883848A-0D88-2486-9648-57D9322B0675}"/>
              </a:ext>
            </a:extLst>
          </p:cNvPr>
          <p:cNvGrpSpPr/>
          <p:nvPr/>
        </p:nvGrpSpPr>
        <p:grpSpPr>
          <a:xfrm>
            <a:off x="10457768" y="767233"/>
            <a:ext cx="1188720" cy="731520"/>
            <a:chOff x="1403531" y="779281"/>
            <a:chExt cx="1188720" cy="731520"/>
          </a:xfrm>
        </p:grpSpPr>
        <p:sp>
          <p:nvSpPr>
            <p:cNvPr id="101" name="Rounded Rectangle 89">
              <a:extLst>
                <a:ext uri="{FF2B5EF4-FFF2-40B4-BE49-F238E27FC236}">
                  <a16:creationId xmlns:a16="http://schemas.microsoft.com/office/drawing/2014/main" id="{AB19E2F3-2B48-EB37-B5F2-227BD3038479}"/>
                </a:ext>
              </a:extLst>
            </p:cNvPr>
            <p:cNvSpPr/>
            <p:nvPr/>
          </p:nvSpPr>
          <p:spPr>
            <a:xfrm>
              <a:off x="1403531" y="779281"/>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Gives blood sample at the medical lab</a:t>
              </a:r>
            </a:p>
          </p:txBody>
        </p:sp>
        <p:pic>
          <p:nvPicPr>
            <p:cNvPr id="102" name="Picture 101">
              <a:extLst>
                <a:ext uri="{FF2B5EF4-FFF2-40B4-BE49-F238E27FC236}">
                  <a16:creationId xmlns:a16="http://schemas.microsoft.com/office/drawing/2014/main" id="{6A416872-1BB4-66AB-5A91-DD5255E7D3B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34926" y="837260"/>
              <a:ext cx="374229" cy="467314"/>
            </a:xfrm>
            <a:prstGeom prst="rect">
              <a:avLst/>
            </a:prstGeom>
          </p:spPr>
        </p:pic>
      </p:grpSp>
      <p:grpSp>
        <p:nvGrpSpPr>
          <p:cNvPr id="103" name="Group 102">
            <a:extLst>
              <a:ext uri="{FF2B5EF4-FFF2-40B4-BE49-F238E27FC236}">
                <a16:creationId xmlns:a16="http://schemas.microsoft.com/office/drawing/2014/main" id="{4113F7B1-C9BB-52F3-03CB-0477562ABA19}"/>
              </a:ext>
            </a:extLst>
          </p:cNvPr>
          <p:cNvGrpSpPr/>
          <p:nvPr/>
        </p:nvGrpSpPr>
        <p:grpSpPr>
          <a:xfrm>
            <a:off x="10426373" y="6069491"/>
            <a:ext cx="1220115" cy="731520"/>
            <a:chOff x="1403531" y="1873640"/>
            <a:chExt cx="1220115" cy="731520"/>
          </a:xfrm>
        </p:grpSpPr>
        <p:sp>
          <p:nvSpPr>
            <p:cNvPr id="104" name="Rounded Rectangle 89">
              <a:extLst>
                <a:ext uri="{FF2B5EF4-FFF2-40B4-BE49-F238E27FC236}">
                  <a16:creationId xmlns:a16="http://schemas.microsoft.com/office/drawing/2014/main" id="{486AD340-69CC-D807-85A7-D0F10B6E8179}"/>
                </a:ext>
              </a:extLst>
            </p:cNvPr>
            <p:cNvSpPr/>
            <p:nvPr/>
          </p:nvSpPr>
          <p:spPr>
            <a:xfrm>
              <a:off x="1434926" y="1873640"/>
              <a:ext cx="1188720" cy="731520"/>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Blood sample withdrawn, analysis commences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05" name="Picture 104">
              <a:extLst>
                <a:ext uri="{FF2B5EF4-FFF2-40B4-BE49-F238E27FC236}">
                  <a16:creationId xmlns:a16="http://schemas.microsoft.com/office/drawing/2014/main" id="{C15576F3-1313-EAE9-F612-D06F94076C5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03531" y="1997779"/>
              <a:ext cx="375027" cy="417194"/>
            </a:xfrm>
            <a:prstGeom prst="rect">
              <a:avLst/>
            </a:prstGeom>
          </p:spPr>
        </p:pic>
      </p:grpSp>
      <p:cxnSp>
        <p:nvCxnSpPr>
          <p:cNvPr id="106" name="Straight Arrow Connector 105">
            <a:extLst>
              <a:ext uri="{FF2B5EF4-FFF2-40B4-BE49-F238E27FC236}">
                <a16:creationId xmlns:a16="http://schemas.microsoft.com/office/drawing/2014/main" id="{01ABE618-2533-A0A6-B9F3-8F3EF92D5DF5}"/>
              </a:ext>
            </a:extLst>
          </p:cNvPr>
          <p:cNvCxnSpPr>
            <a:cxnSpLocks/>
            <a:stCxn id="101" idx="2"/>
            <a:endCxn id="104" idx="0"/>
          </p:cNvCxnSpPr>
          <p:nvPr/>
        </p:nvCxnSpPr>
        <p:spPr>
          <a:xfrm>
            <a:off x="11052128" y="1498753"/>
            <a:ext cx="0" cy="4570738"/>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108" name="AutoShape 63">
            <a:extLst>
              <a:ext uri="{FF2B5EF4-FFF2-40B4-BE49-F238E27FC236}">
                <a16:creationId xmlns:a16="http://schemas.microsoft.com/office/drawing/2014/main" id="{83460A44-0528-696F-0A8D-F28C76F3BB77}"/>
              </a:ext>
            </a:extLst>
          </p:cNvPr>
          <p:cNvSpPr>
            <a:spLocks noChangeArrowheads="1"/>
          </p:cNvSpPr>
          <p:nvPr/>
        </p:nvSpPr>
        <p:spPr bwMode="auto">
          <a:xfrm>
            <a:off x="6769078" y="282009"/>
            <a:ext cx="274320" cy="274320"/>
          </a:xfrm>
          <a:prstGeom prst="chevron">
            <a:avLst>
              <a:gd name="adj" fmla="val 38168"/>
            </a:avLst>
          </a:prstGeom>
          <a:pattFill prst="wdUpDiag">
            <a:fgClr>
              <a:srgbClr val="8064A2">
                <a:lumMod val="40000"/>
                <a:lumOff val="60000"/>
              </a:srgbClr>
            </a:fgClr>
            <a:bgClr>
              <a:sysClr val="window" lastClr="FFFFFF"/>
            </a:bgClr>
          </a:patt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100" normalizeH="0" baseline="0" noProof="0">
              <a:ln>
                <a:noFill/>
              </a:ln>
              <a:solidFill>
                <a:prstClr val="black"/>
              </a:solidFill>
              <a:effectLst/>
              <a:uLnTx/>
              <a:uFillTx/>
              <a:cs typeface="Arial" charset="0"/>
            </a:endParaRPr>
          </a:p>
        </p:txBody>
      </p:sp>
      <p:sp>
        <p:nvSpPr>
          <p:cNvPr id="109" name="AutoShape 63">
            <a:extLst>
              <a:ext uri="{FF2B5EF4-FFF2-40B4-BE49-F238E27FC236}">
                <a16:creationId xmlns:a16="http://schemas.microsoft.com/office/drawing/2014/main" id="{2BE1D1F2-38D1-E924-FB31-8F4D6A8205AE}"/>
              </a:ext>
            </a:extLst>
          </p:cNvPr>
          <p:cNvSpPr>
            <a:spLocks noChangeArrowheads="1"/>
          </p:cNvSpPr>
          <p:nvPr/>
        </p:nvSpPr>
        <p:spPr bwMode="auto">
          <a:xfrm>
            <a:off x="8946217" y="282009"/>
            <a:ext cx="1005840" cy="274320"/>
          </a:xfrm>
          <a:prstGeom prst="chevron">
            <a:avLst>
              <a:gd name="adj" fmla="val 38168"/>
            </a:avLst>
          </a:prstGeom>
          <a:pattFill prst="wdUpDiag">
            <a:fgClr>
              <a:srgbClr val="8064A2">
                <a:lumMod val="40000"/>
                <a:lumOff val="60000"/>
              </a:srgbClr>
            </a:fgClr>
            <a:bgClr>
              <a:sysClr val="window" lastClr="FFFFFF"/>
            </a:bgClr>
          </a:patt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100" normalizeH="0" baseline="0" noProof="0">
              <a:ln>
                <a:noFill/>
              </a:ln>
              <a:solidFill>
                <a:prstClr val="black"/>
              </a:solidFill>
              <a:effectLst/>
              <a:uLnTx/>
              <a:uFillTx/>
              <a:cs typeface="Arial" charset="0"/>
            </a:endParaRPr>
          </a:p>
        </p:txBody>
      </p:sp>
      <p:sp>
        <p:nvSpPr>
          <p:cNvPr id="110" name="AutoShape 63">
            <a:extLst>
              <a:ext uri="{FF2B5EF4-FFF2-40B4-BE49-F238E27FC236}">
                <a16:creationId xmlns:a16="http://schemas.microsoft.com/office/drawing/2014/main" id="{3B39EB08-A173-9868-E008-C657A91007DD}"/>
              </a:ext>
            </a:extLst>
          </p:cNvPr>
          <p:cNvSpPr>
            <a:spLocks noChangeArrowheads="1"/>
          </p:cNvSpPr>
          <p:nvPr/>
        </p:nvSpPr>
        <p:spPr bwMode="auto">
          <a:xfrm>
            <a:off x="6995440" y="282009"/>
            <a:ext cx="2011680" cy="27432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100" kern="0" spc="100">
                <a:cs typeface="Arial" charset="0"/>
              </a:rPr>
              <a:t>Phase 4:MONITORING</a:t>
            </a:r>
          </a:p>
        </p:txBody>
      </p:sp>
      <p:sp>
        <p:nvSpPr>
          <p:cNvPr id="111" name="AutoShape 63">
            <a:extLst>
              <a:ext uri="{FF2B5EF4-FFF2-40B4-BE49-F238E27FC236}">
                <a16:creationId xmlns:a16="http://schemas.microsoft.com/office/drawing/2014/main" id="{D5E2A415-7901-0C19-9246-9FF8DCB659F4}"/>
              </a:ext>
            </a:extLst>
          </p:cNvPr>
          <p:cNvSpPr>
            <a:spLocks noChangeArrowheads="1"/>
          </p:cNvSpPr>
          <p:nvPr/>
        </p:nvSpPr>
        <p:spPr bwMode="auto">
          <a:xfrm>
            <a:off x="9934636" y="282009"/>
            <a:ext cx="2194560" cy="27432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100" kern="0" spc="100">
                <a:cs typeface="Arial" charset="0"/>
              </a:rPr>
              <a:t>Phase 4: SECOND INFUSION</a:t>
            </a:r>
          </a:p>
        </p:txBody>
      </p:sp>
    </p:spTree>
    <p:extLst>
      <p:ext uri="{BB962C8B-B14F-4D97-AF65-F5344CB8AC3E}">
        <p14:creationId xmlns:p14="http://schemas.microsoft.com/office/powerpoint/2010/main" val="306435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5B47A1-D7F4-58F1-963B-6BD86AF41F2C}"/>
              </a:ext>
            </a:extLst>
          </p:cNvPr>
          <p:cNvSpPr>
            <a:spLocks noGrp="1"/>
          </p:cNvSpPr>
          <p:nvPr>
            <p:ph type="sldNum" sz="quarter" idx="12"/>
          </p:nvPr>
        </p:nvSpPr>
        <p:spPr/>
        <p:txBody>
          <a:bodyPr/>
          <a:lstStyle/>
          <a:p>
            <a:fld id="{5751DFAA-887F-4071-8EAD-E8CA316FCF06}" type="slidenum">
              <a:rPr lang="en-GB" smtClean="0"/>
              <a:t>19</a:t>
            </a:fld>
            <a:endParaRPr lang="en-GB"/>
          </a:p>
        </p:txBody>
      </p:sp>
      <p:pic>
        <p:nvPicPr>
          <p:cNvPr id="13" name="Picture 12">
            <a:extLst>
              <a:ext uri="{FF2B5EF4-FFF2-40B4-BE49-F238E27FC236}">
                <a16:creationId xmlns:a16="http://schemas.microsoft.com/office/drawing/2014/main" id="{0B39020A-81DC-63E8-DC0D-F7237C2A44A2}"/>
              </a:ext>
            </a:extLst>
          </p:cNvPr>
          <p:cNvPicPr>
            <a:picLocks noChangeAspect="1"/>
          </p:cNvPicPr>
          <p:nvPr/>
        </p:nvPicPr>
        <p:blipFill>
          <a:blip r:embed="rId3"/>
          <a:stretch>
            <a:fillRect/>
          </a:stretch>
        </p:blipFill>
        <p:spPr>
          <a:xfrm>
            <a:off x="464994" y="603411"/>
            <a:ext cx="11727006" cy="1042995"/>
          </a:xfrm>
          <a:prstGeom prst="rect">
            <a:avLst/>
          </a:prstGeom>
        </p:spPr>
      </p:pic>
      <p:pic>
        <p:nvPicPr>
          <p:cNvPr id="15" name="Picture 14">
            <a:extLst>
              <a:ext uri="{FF2B5EF4-FFF2-40B4-BE49-F238E27FC236}">
                <a16:creationId xmlns:a16="http://schemas.microsoft.com/office/drawing/2014/main" id="{518E9058-614D-98EF-9C50-3B782A8618FE}"/>
              </a:ext>
            </a:extLst>
          </p:cNvPr>
          <p:cNvPicPr>
            <a:picLocks noChangeAspect="1"/>
          </p:cNvPicPr>
          <p:nvPr/>
        </p:nvPicPr>
        <p:blipFill>
          <a:blip r:embed="rId3"/>
          <a:stretch>
            <a:fillRect/>
          </a:stretch>
        </p:blipFill>
        <p:spPr>
          <a:xfrm>
            <a:off x="464994" y="1730591"/>
            <a:ext cx="11727006" cy="1017619"/>
          </a:xfrm>
          <a:prstGeom prst="rect">
            <a:avLst/>
          </a:prstGeom>
        </p:spPr>
      </p:pic>
      <p:pic>
        <p:nvPicPr>
          <p:cNvPr id="19" name="Picture 18">
            <a:extLst>
              <a:ext uri="{FF2B5EF4-FFF2-40B4-BE49-F238E27FC236}">
                <a16:creationId xmlns:a16="http://schemas.microsoft.com/office/drawing/2014/main" id="{AE07F76E-619B-3439-4884-E4DCD7A33C90}"/>
              </a:ext>
            </a:extLst>
          </p:cNvPr>
          <p:cNvPicPr>
            <a:picLocks noChangeAspect="1"/>
          </p:cNvPicPr>
          <p:nvPr/>
        </p:nvPicPr>
        <p:blipFill>
          <a:blip r:embed="rId3"/>
          <a:stretch>
            <a:fillRect/>
          </a:stretch>
        </p:blipFill>
        <p:spPr>
          <a:xfrm>
            <a:off x="464994" y="2830807"/>
            <a:ext cx="11727006" cy="999041"/>
          </a:xfrm>
          <a:prstGeom prst="rect">
            <a:avLst/>
          </a:prstGeom>
        </p:spPr>
      </p:pic>
      <p:pic>
        <p:nvPicPr>
          <p:cNvPr id="20" name="Picture 19">
            <a:extLst>
              <a:ext uri="{FF2B5EF4-FFF2-40B4-BE49-F238E27FC236}">
                <a16:creationId xmlns:a16="http://schemas.microsoft.com/office/drawing/2014/main" id="{17AA526C-263E-1608-D33E-FDB3A59A8F29}"/>
              </a:ext>
            </a:extLst>
          </p:cNvPr>
          <p:cNvPicPr>
            <a:picLocks noChangeAspect="1"/>
          </p:cNvPicPr>
          <p:nvPr/>
        </p:nvPicPr>
        <p:blipFill>
          <a:blip r:embed="rId3"/>
          <a:stretch>
            <a:fillRect/>
          </a:stretch>
        </p:blipFill>
        <p:spPr>
          <a:xfrm>
            <a:off x="459085" y="3908840"/>
            <a:ext cx="11732913" cy="931161"/>
          </a:xfrm>
          <a:prstGeom prst="rect">
            <a:avLst/>
          </a:prstGeom>
        </p:spPr>
      </p:pic>
      <p:sp>
        <p:nvSpPr>
          <p:cNvPr id="22" name="TextBox 157">
            <a:extLst>
              <a:ext uri="{FF2B5EF4-FFF2-40B4-BE49-F238E27FC236}">
                <a16:creationId xmlns:a16="http://schemas.microsoft.com/office/drawing/2014/main" id="{78FB45F6-461F-6A75-C20D-EC8C1FB83294}"/>
              </a:ext>
            </a:extLst>
          </p:cNvPr>
          <p:cNvSpPr txBox="1">
            <a:spLocks noChangeArrowheads="1"/>
          </p:cNvSpPr>
          <p:nvPr/>
        </p:nvSpPr>
        <p:spPr bwMode="auto">
          <a:xfrm>
            <a:off x="583875" y="1371977"/>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Patient</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pic>
        <p:nvPicPr>
          <p:cNvPr id="23" name="Picture 22">
            <a:extLst>
              <a:ext uri="{FF2B5EF4-FFF2-40B4-BE49-F238E27FC236}">
                <a16:creationId xmlns:a16="http://schemas.microsoft.com/office/drawing/2014/main" id="{C1523DD1-DE16-C2D5-704F-0576A3E9AE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875" y="647538"/>
            <a:ext cx="651252" cy="731520"/>
          </a:xfrm>
          <a:prstGeom prst="rect">
            <a:avLst/>
          </a:prstGeom>
        </p:spPr>
      </p:pic>
      <p:sp>
        <p:nvSpPr>
          <p:cNvPr id="35" name="TextBox 157">
            <a:extLst>
              <a:ext uri="{FF2B5EF4-FFF2-40B4-BE49-F238E27FC236}">
                <a16:creationId xmlns:a16="http://schemas.microsoft.com/office/drawing/2014/main" id="{C423A876-AC8C-9344-72A6-5A3758B7237A}"/>
              </a:ext>
            </a:extLst>
          </p:cNvPr>
          <p:cNvSpPr txBox="1">
            <a:spLocks noChangeArrowheads="1"/>
          </p:cNvSpPr>
          <p:nvPr/>
        </p:nvSpPr>
        <p:spPr bwMode="auto">
          <a:xfrm>
            <a:off x="477432" y="2504694"/>
            <a:ext cx="10434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Neurologist at MS policlinic</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8" name="TextBox 157">
            <a:extLst>
              <a:ext uri="{FF2B5EF4-FFF2-40B4-BE49-F238E27FC236}">
                <a16:creationId xmlns:a16="http://schemas.microsoft.com/office/drawing/2014/main" id="{927D6C46-1F7A-89B7-8DA7-9A6A90D0F6C6}"/>
              </a:ext>
            </a:extLst>
          </p:cNvPr>
          <p:cNvSpPr txBox="1">
            <a:spLocks noChangeArrowheads="1"/>
          </p:cNvSpPr>
          <p:nvPr/>
        </p:nvSpPr>
        <p:spPr bwMode="auto">
          <a:xfrm>
            <a:off x="401070" y="4599324"/>
            <a:ext cx="1779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Radiology department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115" name="Rounded Rectangle 89">
            <a:extLst>
              <a:ext uri="{FF2B5EF4-FFF2-40B4-BE49-F238E27FC236}">
                <a16:creationId xmlns:a16="http://schemas.microsoft.com/office/drawing/2014/main" id="{C8AF145F-AF97-B739-FC65-EF62BFC3297B}"/>
              </a:ext>
            </a:extLst>
          </p:cNvPr>
          <p:cNvSpPr/>
          <p:nvPr/>
        </p:nvSpPr>
        <p:spPr>
          <a:xfrm>
            <a:off x="1435324" y="815658"/>
            <a:ext cx="1058375" cy="687554"/>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 Me</a:t>
            </a:r>
            <a:r>
              <a:rPr lang="en-GB" sz="1000" kern="0" err="1">
                <a:solidFill>
                  <a:prstClr val="black"/>
                </a:solidFill>
                <a:latin typeface="Calibri"/>
              </a:rPr>
              <a:t>ets</a:t>
            </a:r>
            <a:r>
              <a:rPr lang="en-GB" sz="1000" kern="0">
                <a:solidFill>
                  <a:prstClr val="black"/>
                </a:solidFill>
                <a:latin typeface="Calibri"/>
              </a:rPr>
              <a:t> a neurologist at MS polyclinic</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16" name="Picture 115">
            <a:extLst>
              <a:ext uri="{FF2B5EF4-FFF2-40B4-BE49-F238E27FC236}">
                <a16:creationId xmlns:a16="http://schemas.microsoft.com/office/drawing/2014/main" id="{896A0F60-979B-86EA-BADE-39CBED8476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4329" y="835791"/>
            <a:ext cx="374229" cy="467314"/>
          </a:xfrm>
          <a:prstGeom prst="rect">
            <a:avLst/>
          </a:prstGeom>
        </p:spPr>
      </p:pic>
      <p:sp>
        <p:nvSpPr>
          <p:cNvPr id="122" name="Rounded Rectangle 89">
            <a:extLst>
              <a:ext uri="{FF2B5EF4-FFF2-40B4-BE49-F238E27FC236}">
                <a16:creationId xmlns:a16="http://schemas.microsoft.com/office/drawing/2014/main" id="{16FC6B06-4714-605B-2ECF-345FC3047D26}"/>
              </a:ext>
            </a:extLst>
          </p:cNvPr>
          <p:cNvSpPr/>
          <p:nvPr/>
        </p:nvSpPr>
        <p:spPr>
          <a:xfrm>
            <a:off x="2652400" y="1913859"/>
            <a:ext cx="1008606" cy="708028"/>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Places an order for MRI</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23" name="Picture 122">
            <a:extLst>
              <a:ext uri="{FF2B5EF4-FFF2-40B4-BE49-F238E27FC236}">
                <a16:creationId xmlns:a16="http://schemas.microsoft.com/office/drawing/2014/main" id="{1B0BD0BD-AD78-8EB0-E820-855FFA581D55}"/>
              </a:ext>
            </a:extLst>
          </p:cNvPr>
          <p:cNvPicPr>
            <a:picLocks noChangeAspect="1"/>
          </p:cNvPicPr>
          <p:nvPr/>
        </p:nvPicPr>
        <p:blipFill>
          <a:blip r:embed="rId6"/>
          <a:stretch>
            <a:fillRect/>
          </a:stretch>
        </p:blipFill>
        <p:spPr>
          <a:xfrm>
            <a:off x="2706527" y="2173656"/>
            <a:ext cx="215504" cy="220515"/>
          </a:xfrm>
          <a:prstGeom prst="rect">
            <a:avLst/>
          </a:prstGeom>
        </p:spPr>
      </p:pic>
      <p:sp>
        <p:nvSpPr>
          <p:cNvPr id="4" name="Rounded Rectangle 89">
            <a:extLst>
              <a:ext uri="{FF2B5EF4-FFF2-40B4-BE49-F238E27FC236}">
                <a16:creationId xmlns:a16="http://schemas.microsoft.com/office/drawing/2014/main" id="{F4D577DB-52EC-6C94-7296-77FF37B6F1F4}"/>
              </a:ext>
            </a:extLst>
          </p:cNvPr>
          <p:cNvSpPr/>
          <p:nvPr/>
        </p:nvSpPr>
        <p:spPr>
          <a:xfrm>
            <a:off x="1434926" y="1913858"/>
            <a:ext cx="1059172" cy="747145"/>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Neurological examination, confirms the MS suspicion</a:t>
            </a:r>
          </a:p>
        </p:txBody>
      </p:sp>
      <p:pic>
        <p:nvPicPr>
          <p:cNvPr id="5" name="Picture 4">
            <a:extLst>
              <a:ext uri="{FF2B5EF4-FFF2-40B4-BE49-F238E27FC236}">
                <a16:creationId xmlns:a16="http://schemas.microsoft.com/office/drawing/2014/main" id="{15D48484-D0E0-9B73-DE57-0F98465997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531" y="1997779"/>
            <a:ext cx="375027" cy="417194"/>
          </a:xfrm>
          <a:prstGeom prst="rect">
            <a:avLst/>
          </a:prstGeom>
        </p:spPr>
      </p:pic>
      <p:sp>
        <p:nvSpPr>
          <p:cNvPr id="7" name="Rounded Rectangle 100">
            <a:extLst>
              <a:ext uri="{FF2B5EF4-FFF2-40B4-BE49-F238E27FC236}">
                <a16:creationId xmlns:a16="http://schemas.microsoft.com/office/drawing/2014/main" id="{EECE2B7B-819A-FC89-A36B-2690A3FA6C53}"/>
              </a:ext>
            </a:extLst>
          </p:cNvPr>
          <p:cNvSpPr/>
          <p:nvPr/>
        </p:nvSpPr>
        <p:spPr>
          <a:xfrm>
            <a:off x="2657906" y="4053382"/>
            <a:ext cx="997056" cy="680732"/>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the MRI request </a:t>
            </a:r>
          </a:p>
        </p:txBody>
      </p:sp>
      <p:pic>
        <p:nvPicPr>
          <p:cNvPr id="8" name="Picture 7">
            <a:extLst>
              <a:ext uri="{FF2B5EF4-FFF2-40B4-BE49-F238E27FC236}">
                <a16:creationId xmlns:a16="http://schemas.microsoft.com/office/drawing/2014/main" id="{4B6DE1CB-E4F5-B5F8-6829-501ECED947E7}"/>
              </a:ext>
            </a:extLst>
          </p:cNvPr>
          <p:cNvPicPr>
            <a:picLocks noChangeAspect="1"/>
          </p:cNvPicPr>
          <p:nvPr/>
        </p:nvPicPr>
        <p:blipFill>
          <a:blip r:embed="rId6"/>
          <a:stretch>
            <a:fillRect/>
          </a:stretch>
        </p:blipFill>
        <p:spPr>
          <a:xfrm>
            <a:off x="2752094" y="4311349"/>
            <a:ext cx="215504" cy="220515"/>
          </a:xfrm>
          <a:prstGeom prst="rect">
            <a:avLst/>
          </a:prstGeom>
        </p:spPr>
      </p:pic>
      <p:pic>
        <p:nvPicPr>
          <p:cNvPr id="113" name="Picture 112">
            <a:extLst>
              <a:ext uri="{FF2B5EF4-FFF2-40B4-BE49-F238E27FC236}">
                <a16:creationId xmlns:a16="http://schemas.microsoft.com/office/drawing/2014/main" id="{FED957AC-C2B5-3A62-51D4-B4B681494566}"/>
              </a:ext>
            </a:extLst>
          </p:cNvPr>
          <p:cNvPicPr>
            <a:picLocks noChangeAspect="1"/>
          </p:cNvPicPr>
          <p:nvPr/>
        </p:nvPicPr>
        <p:blipFill>
          <a:blip r:embed="rId3"/>
          <a:stretch>
            <a:fillRect/>
          </a:stretch>
        </p:blipFill>
        <p:spPr>
          <a:xfrm>
            <a:off x="464994" y="5896670"/>
            <a:ext cx="11727006" cy="868762"/>
          </a:xfrm>
          <a:prstGeom prst="rect">
            <a:avLst/>
          </a:prstGeom>
        </p:spPr>
      </p:pic>
      <p:pic>
        <p:nvPicPr>
          <p:cNvPr id="118" name="Picture 2">
            <a:extLst>
              <a:ext uri="{FF2B5EF4-FFF2-40B4-BE49-F238E27FC236}">
                <a16:creationId xmlns:a16="http://schemas.microsoft.com/office/drawing/2014/main" id="{34B1EDC6-B314-E58D-7C2A-5F924A0B45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939" y="6002285"/>
            <a:ext cx="555345" cy="555345"/>
          </a:xfrm>
          <a:prstGeom prst="rect">
            <a:avLst/>
          </a:prstGeom>
          <a:noFill/>
          <a:extLst>
            <a:ext uri="{909E8E84-426E-40DD-AFC4-6F175D3DCCD1}">
              <a14:hiddenFill xmlns:a14="http://schemas.microsoft.com/office/drawing/2010/main">
                <a:solidFill>
                  <a:srgbClr val="FFFFFF"/>
                </a:solidFill>
              </a14:hiddenFill>
            </a:ext>
          </a:extLst>
        </p:spPr>
      </p:pic>
      <p:sp>
        <p:nvSpPr>
          <p:cNvPr id="121" name="Folded Corner 82">
            <a:extLst>
              <a:ext uri="{FF2B5EF4-FFF2-40B4-BE49-F238E27FC236}">
                <a16:creationId xmlns:a16="http://schemas.microsoft.com/office/drawing/2014/main" id="{692B90A4-4554-004C-A4BB-9D59A80C4A38}"/>
              </a:ext>
            </a:extLst>
          </p:cNvPr>
          <p:cNvSpPr/>
          <p:nvPr/>
        </p:nvSpPr>
        <p:spPr>
          <a:xfrm>
            <a:off x="5156727" y="5932813"/>
            <a:ext cx="1785147" cy="694288"/>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Who performs the LP, who does the analysis of the spinal fluid, how that communication is handled?</a:t>
            </a:r>
          </a:p>
        </p:txBody>
      </p:sp>
      <p:sp>
        <p:nvSpPr>
          <p:cNvPr id="125" name="Folded Corner 82">
            <a:extLst>
              <a:ext uri="{FF2B5EF4-FFF2-40B4-BE49-F238E27FC236}">
                <a16:creationId xmlns:a16="http://schemas.microsoft.com/office/drawing/2014/main" id="{E54A9A92-F9E4-4C2F-6C95-DEB453A471A4}"/>
              </a:ext>
            </a:extLst>
          </p:cNvPr>
          <p:cNvSpPr/>
          <p:nvPr/>
        </p:nvSpPr>
        <p:spPr>
          <a:xfrm>
            <a:off x="9736854" y="5948615"/>
            <a:ext cx="1775233" cy="666491"/>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Assuming that the suggested time is convenient for the neurologist; otherwise, internal communication to find suitable time or another neurologist can be considered </a:t>
            </a:r>
          </a:p>
        </p:txBody>
      </p:sp>
      <p:cxnSp>
        <p:nvCxnSpPr>
          <p:cNvPr id="152" name="Straight Arrow Connector 151">
            <a:extLst>
              <a:ext uri="{FF2B5EF4-FFF2-40B4-BE49-F238E27FC236}">
                <a16:creationId xmlns:a16="http://schemas.microsoft.com/office/drawing/2014/main" id="{DCCF58EF-920C-D514-9DA1-DC625CF44095}"/>
              </a:ext>
            </a:extLst>
          </p:cNvPr>
          <p:cNvCxnSpPr>
            <a:cxnSpLocks/>
            <a:stCxn id="115" idx="2"/>
            <a:endCxn id="4" idx="0"/>
          </p:cNvCxnSpPr>
          <p:nvPr/>
        </p:nvCxnSpPr>
        <p:spPr>
          <a:xfrm>
            <a:off x="1964512" y="1503212"/>
            <a:ext cx="0" cy="410646"/>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155" name="Straight Arrow Connector 154">
            <a:extLst>
              <a:ext uri="{FF2B5EF4-FFF2-40B4-BE49-F238E27FC236}">
                <a16:creationId xmlns:a16="http://schemas.microsoft.com/office/drawing/2014/main" id="{0FF16E7C-895A-7CAF-7B88-90249D231391}"/>
              </a:ext>
            </a:extLst>
          </p:cNvPr>
          <p:cNvCxnSpPr>
            <a:cxnSpLocks/>
            <a:stCxn id="122" idx="2"/>
            <a:endCxn id="7" idx="0"/>
          </p:cNvCxnSpPr>
          <p:nvPr/>
        </p:nvCxnSpPr>
        <p:spPr>
          <a:xfrm flipH="1">
            <a:off x="3156434" y="2621887"/>
            <a:ext cx="269" cy="1431495"/>
          </a:xfrm>
          <a:prstGeom prst="straightConnector1">
            <a:avLst/>
          </a:prstGeom>
          <a:noFill/>
          <a:ln w="22225" cap="flat" cmpd="sng" algn="ctr">
            <a:solidFill>
              <a:sysClr val="window" lastClr="FFFFFF">
                <a:lumMod val="50000"/>
              </a:sysClr>
            </a:solidFill>
            <a:prstDash val="sysDash"/>
            <a:tailEnd type="triangle" w="med" len="med"/>
          </a:ln>
          <a:effectLst/>
        </p:spPr>
      </p:cxnSp>
      <p:pic>
        <p:nvPicPr>
          <p:cNvPr id="191" name="Picture 190">
            <a:extLst>
              <a:ext uri="{FF2B5EF4-FFF2-40B4-BE49-F238E27FC236}">
                <a16:creationId xmlns:a16="http://schemas.microsoft.com/office/drawing/2014/main" id="{CB5D5FE0-4505-7510-0A2B-38DFFA487D32}"/>
              </a:ext>
            </a:extLst>
          </p:cNvPr>
          <p:cNvPicPr>
            <a:picLocks noChangeAspect="1"/>
          </p:cNvPicPr>
          <p:nvPr/>
        </p:nvPicPr>
        <p:blipFill>
          <a:blip r:embed="rId3"/>
          <a:stretch>
            <a:fillRect/>
          </a:stretch>
        </p:blipFill>
        <p:spPr>
          <a:xfrm>
            <a:off x="459087" y="4908822"/>
            <a:ext cx="11732913" cy="931161"/>
          </a:xfrm>
          <a:prstGeom prst="rect">
            <a:avLst/>
          </a:prstGeom>
        </p:spPr>
      </p:pic>
      <p:sp>
        <p:nvSpPr>
          <p:cNvPr id="187" name="Rectangle 76">
            <a:extLst>
              <a:ext uri="{FF2B5EF4-FFF2-40B4-BE49-F238E27FC236}">
                <a16:creationId xmlns:a16="http://schemas.microsoft.com/office/drawing/2014/main" id="{34420759-77B2-A337-B296-52AA571BA87C}"/>
              </a:ext>
            </a:extLst>
          </p:cNvPr>
          <p:cNvSpPr/>
          <p:nvPr/>
        </p:nvSpPr>
        <p:spPr>
          <a:xfrm flipH="1">
            <a:off x="10814431" y="612073"/>
            <a:ext cx="387049" cy="5218813"/>
          </a:xfrm>
          <a:prstGeom prst="rect">
            <a:avLst/>
          </a:prstGeom>
          <a:pattFill prst="wdUpDiag">
            <a:fgClr>
              <a:srgbClr val="8064A2">
                <a:lumMod val="40000"/>
                <a:lumOff val="60000"/>
              </a:srgbClr>
            </a:fgClr>
            <a:bgClr>
              <a:sysClr val="window" lastClr="FFFFFF"/>
            </a:bgClr>
          </a:pattFill>
          <a:ln w="12700" cap="flat" cmpd="sng" algn="ctr">
            <a:solidFill>
              <a:srgbClr val="8064A2">
                <a:lumMod val="40000"/>
                <a:lumOff val="60000"/>
              </a:srgbClr>
            </a:solidFill>
            <a:prstDash val="solid"/>
          </a:ln>
          <a:effectLst/>
        </p:spPr>
        <p:txBody>
          <a:bodyPr vert="wordArtVert"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a:ln>
                  <a:noFill/>
                </a:ln>
                <a:effectLst/>
                <a:uLnTx/>
                <a:uFillTx/>
                <a:ea typeface="+mn-ea"/>
                <a:cs typeface="+mn-cs"/>
              </a:rPr>
              <a:t>WAITING TIME</a:t>
            </a:r>
          </a:p>
        </p:txBody>
      </p:sp>
      <p:pic>
        <p:nvPicPr>
          <p:cNvPr id="192" name="Picture 191">
            <a:extLst>
              <a:ext uri="{FF2B5EF4-FFF2-40B4-BE49-F238E27FC236}">
                <a16:creationId xmlns:a16="http://schemas.microsoft.com/office/drawing/2014/main" id="{D1EAAE64-5D4B-453B-A614-47292E40A9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3488" y="2651388"/>
            <a:ext cx="1335417" cy="1122537"/>
          </a:xfrm>
          <a:prstGeom prst="rect">
            <a:avLst/>
          </a:prstGeom>
        </p:spPr>
      </p:pic>
      <p:pic>
        <p:nvPicPr>
          <p:cNvPr id="193" name="Picture 192">
            <a:extLst>
              <a:ext uri="{FF2B5EF4-FFF2-40B4-BE49-F238E27FC236}">
                <a16:creationId xmlns:a16="http://schemas.microsoft.com/office/drawing/2014/main" id="{D89C43CA-B4A3-4E5E-A41E-1BCB47376A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5528" y="1755579"/>
            <a:ext cx="599599" cy="794690"/>
          </a:xfrm>
          <a:prstGeom prst="rect">
            <a:avLst/>
          </a:prstGeom>
        </p:spPr>
      </p:pic>
      <p:sp>
        <p:nvSpPr>
          <p:cNvPr id="194" name="TextBox 157">
            <a:extLst>
              <a:ext uri="{FF2B5EF4-FFF2-40B4-BE49-F238E27FC236}">
                <a16:creationId xmlns:a16="http://schemas.microsoft.com/office/drawing/2014/main" id="{F4980263-BCEF-5E91-C10A-CE319F0ADFFF}"/>
              </a:ext>
            </a:extLst>
          </p:cNvPr>
          <p:cNvSpPr txBox="1">
            <a:spLocks noChangeArrowheads="1"/>
          </p:cNvSpPr>
          <p:nvPr/>
        </p:nvSpPr>
        <p:spPr bwMode="auto">
          <a:xfrm>
            <a:off x="445934" y="5569276"/>
            <a:ext cx="15783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Laboratory department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 name="TextBox 157">
            <a:extLst>
              <a:ext uri="{FF2B5EF4-FFF2-40B4-BE49-F238E27FC236}">
                <a16:creationId xmlns:a16="http://schemas.microsoft.com/office/drawing/2014/main" id="{5E4D9E0B-C76D-D4F7-1A29-BF85F1324BA0}"/>
              </a:ext>
            </a:extLst>
          </p:cNvPr>
          <p:cNvSpPr txBox="1">
            <a:spLocks noChangeArrowheads="1"/>
          </p:cNvSpPr>
          <p:nvPr/>
        </p:nvSpPr>
        <p:spPr bwMode="auto">
          <a:xfrm>
            <a:off x="397877" y="3590543"/>
            <a:ext cx="1121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HS, Neurology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0" name="Rounded Rectangle 100">
            <a:extLst>
              <a:ext uri="{FF2B5EF4-FFF2-40B4-BE49-F238E27FC236}">
                <a16:creationId xmlns:a16="http://schemas.microsoft.com/office/drawing/2014/main" id="{82651ECF-89CC-CA1B-04C7-87998F42C08A}"/>
              </a:ext>
            </a:extLst>
          </p:cNvPr>
          <p:cNvSpPr/>
          <p:nvPr/>
        </p:nvSpPr>
        <p:spPr>
          <a:xfrm>
            <a:off x="3740558" y="3015061"/>
            <a:ext cx="1001420" cy="638198"/>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a:solidFill>
                  <a:prstClr val="black"/>
                </a:solidFill>
                <a:latin typeface="Calibri"/>
              </a:rPr>
              <a:t>Receives request and process app’t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31" name="Picture 30">
            <a:extLst>
              <a:ext uri="{FF2B5EF4-FFF2-40B4-BE49-F238E27FC236}">
                <a16:creationId xmlns:a16="http://schemas.microsoft.com/office/drawing/2014/main" id="{EACCCBC7-BAA3-D6C9-AD82-12CFE7A42C38}"/>
              </a:ext>
            </a:extLst>
          </p:cNvPr>
          <p:cNvPicPr>
            <a:picLocks noChangeAspect="1"/>
          </p:cNvPicPr>
          <p:nvPr/>
        </p:nvPicPr>
        <p:blipFill>
          <a:blip r:embed="rId6"/>
          <a:stretch>
            <a:fillRect/>
          </a:stretch>
        </p:blipFill>
        <p:spPr>
          <a:xfrm>
            <a:off x="3779200" y="3174578"/>
            <a:ext cx="227313" cy="257072"/>
          </a:xfrm>
          <a:prstGeom prst="rect">
            <a:avLst/>
          </a:prstGeom>
        </p:spPr>
      </p:pic>
      <p:pic>
        <p:nvPicPr>
          <p:cNvPr id="9" name="Picture 8">
            <a:extLst>
              <a:ext uri="{FF2B5EF4-FFF2-40B4-BE49-F238E27FC236}">
                <a16:creationId xmlns:a16="http://schemas.microsoft.com/office/drawing/2014/main" id="{5BE5998F-1FC0-3E6F-47FA-C1A3F3B3AC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5968" y="3988839"/>
            <a:ext cx="712584" cy="562566"/>
          </a:xfrm>
          <a:prstGeom prst="rect">
            <a:avLst/>
          </a:prstGeom>
        </p:spPr>
      </p:pic>
      <p:pic>
        <p:nvPicPr>
          <p:cNvPr id="12" name="Picture 11">
            <a:extLst>
              <a:ext uri="{FF2B5EF4-FFF2-40B4-BE49-F238E27FC236}">
                <a16:creationId xmlns:a16="http://schemas.microsoft.com/office/drawing/2014/main" id="{3943BEAC-8BFF-CE79-C208-0A19FC96C4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575" y="4933212"/>
            <a:ext cx="841851" cy="601323"/>
          </a:xfrm>
          <a:prstGeom prst="rect">
            <a:avLst/>
          </a:prstGeom>
        </p:spPr>
      </p:pic>
      <p:sp>
        <p:nvSpPr>
          <p:cNvPr id="17" name="Rounded Rectangle 89">
            <a:extLst>
              <a:ext uri="{FF2B5EF4-FFF2-40B4-BE49-F238E27FC236}">
                <a16:creationId xmlns:a16="http://schemas.microsoft.com/office/drawing/2014/main" id="{F130DDA4-D76D-D7BD-85B9-4C790B4F80D5}"/>
              </a:ext>
            </a:extLst>
          </p:cNvPr>
          <p:cNvSpPr/>
          <p:nvPr/>
        </p:nvSpPr>
        <p:spPr>
          <a:xfrm>
            <a:off x="3739310" y="1916544"/>
            <a:ext cx="1008606" cy="708028"/>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Places a request to book for LP analysis</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5D3D9C8C-0E04-C4EA-B139-D41E9CB8C9F7}"/>
              </a:ext>
            </a:extLst>
          </p:cNvPr>
          <p:cNvPicPr>
            <a:picLocks noChangeAspect="1"/>
          </p:cNvPicPr>
          <p:nvPr/>
        </p:nvPicPr>
        <p:blipFill>
          <a:blip r:embed="rId6"/>
          <a:stretch>
            <a:fillRect/>
          </a:stretch>
        </p:blipFill>
        <p:spPr>
          <a:xfrm>
            <a:off x="3793437" y="2176341"/>
            <a:ext cx="215504" cy="220515"/>
          </a:xfrm>
          <a:prstGeom prst="rect">
            <a:avLst/>
          </a:prstGeom>
        </p:spPr>
      </p:pic>
      <p:cxnSp>
        <p:nvCxnSpPr>
          <p:cNvPr id="21" name="Straight Arrow Connector 20">
            <a:extLst>
              <a:ext uri="{FF2B5EF4-FFF2-40B4-BE49-F238E27FC236}">
                <a16:creationId xmlns:a16="http://schemas.microsoft.com/office/drawing/2014/main" id="{3C74257E-19CE-C6E3-BA33-4059C300C4E7}"/>
              </a:ext>
            </a:extLst>
          </p:cNvPr>
          <p:cNvCxnSpPr>
            <a:cxnSpLocks/>
            <a:stCxn id="17" idx="2"/>
            <a:endCxn id="30" idx="0"/>
          </p:cNvCxnSpPr>
          <p:nvPr/>
        </p:nvCxnSpPr>
        <p:spPr>
          <a:xfrm flipH="1">
            <a:off x="4241268" y="2624572"/>
            <a:ext cx="2345" cy="390489"/>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45" name="Rounded Rectangle 100">
            <a:extLst>
              <a:ext uri="{FF2B5EF4-FFF2-40B4-BE49-F238E27FC236}">
                <a16:creationId xmlns:a16="http://schemas.microsoft.com/office/drawing/2014/main" id="{D7D9E18F-F20A-BD2E-E305-217174CF8FAC}"/>
              </a:ext>
            </a:extLst>
          </p:cNvPr>
          <p:cNvSpPr/>
          <p:nvPr/>
        </p:nvSpPr>
        <p:spPr>
          <a:xfrm>
            <a:off x="7314659" y="778490"/>
            <a:ext cx="975881" cy="638198"/>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appointment for LP via HN</a:t>
            </a:r>
          </a:p>
        </p:txBody>
      </p:sp>
      <p:cxnSp>
        <p:nvCxnSpPr>
          <p:cNvPr id="47" name="Straight Arrow Connector 46">
            <a:extLst>
              <a:ext uri="{FF2B5EF4-FFF2-40B4-BE49-F238E27FC236}">
                <a16:creationId xmlns:a16="http://schemas.microsoft.com/office/drawing/2014/main" id="{7E2AA71F-4706-4A58-D73D-D3D4799EEED8}"/>
              </a:ext>
            </a:extLst>
          </p:cNvPr>
          <p:cNvCxnSpPr>
            <a:cxnSpLocks/>
            <a:stCxn id="117" idx="0"/>
            <a:endCxn id="45" idx="2"/>
          </p:cNvCxnSpPr>
          <p:nvPr/>
        </p:nvCxnSpPr>
        <p:spPr>
          <a:xfrm flipV="1">
            <a:off x="7798701" y="1416688"/>
            <a:ext cx="3899" cy="1598373"/>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108" name="Folded Corner 82">
            <a:extLst>
              <a:ext uri="{FF2B5EF4-FFF2-40B4-BE49-F238E27FC236}">
                <a16:creationId xmlns:a16="http://schemas.microsoft.com/office/drawing/2014/main" id="{FDD3A311-690B-D824-BF2A-E2B734632A83}"/>
              </a:ext>
            </a:extLst>
          </p:cNvPr>
          <p:cNvSpPr/>
          <p:nvPr/>
        </p:nvSpPr>
        <p:spPr>
          <a:xfrm>
            <a:off x="2922031" y="5928722"/>
            <a:ext cx="2143583" cy="751764"/>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The MRI response depends on the urgency level during placing an order. If there is a ‘</a:t>
            </a:r>
            <a:r>
              <a:rPr lang="en-GB" sz="800" kern="0" err="1">
                <a:solidFill>
                  <a:prstClr val="black"/>
                </a:solidFill>
                <a:latin typeface="Calibri"/>
              </a:rPr>
              <a:t>gule</a:t>
            </a:r>
            <a:r>
              <a:rPr lang="en-GB" sz="800" kern="0">
                <a:solidFill>
                  <a:prstClr val="black"/>
                </a:solidFill>
                <a:latin typeface="Calibri"/>
              </a:rPr>
              <a:t> lap’ means it is urgent.  The reading is mainly done by the neuroradiologist, but the diagnosing neurologist also checks the MRI</a:t>
            </a:r>
          </a:p>
        </p:txBody>
      </p:sp>
      <p:sp>
        <p:nvSpPr>
          <p:cNvPr id="117" name="Rounded Rectangle 89">
            <a:extLst>
              <a:ext uri="{FF2B5EF4-FFF2-40B4-BE49-F238E27FC236}">
                <a16:creationId xmlns:a16="http://schemas.microsoft.com/office/drawing/2014/main" id="{98FD9E96-D6A4-0E25-50BD-0F57BD2F8B8F}"/>
              </a:ext>
            </a:extLst>
          </p:cNvPr>
          <p:cNvSpPr/>
          <p:nvPr/>
        </p:nvSpPr>
        <p:spPr>
          <a:xfrm>
            <a:off x="7294398" y="3015061"/>
            <a:ext cx="1008606" cy="708028"/>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an appointment notification for LP</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20" name="Picture 119">
            <a:extLst>
              <a:ext uri="{FF2B5EF4-FFF2-40B4-BE49-F238E27FC236}">
                <a16:creationId xmlns:a16="http://schemas.microsoft.com/office/drawing/2014/main" id="{0B63060B-7512-F15C-D171-E5D73C51ADF7}"/>
              </a:ext>
            </a:extLst>
          </p:cNvPr>
          <p:cNvPicPr>
            <a:picLocks noChangeAspect="1"/>
          </p:cNvPicPr>
          <p:nvPr/>
        </p:nvPicPr>
        <p:blipFill>
          <a:blip r:embed="rId6"/>
          <a:stretch>
            <a:fillRect/>
          </a:stretch>
        </p:blipFill>
        <p:spPr>
          <a:xfrm>
            <a:off x="7348525" y="3274858"/>
            <a:ext cx="215504" cy="220515"/>
          </a:xfrm>
          <a:prstGeom prst="rect">
            <a:avLst/>
          </a:prstGeom>
        </p:spPr>
      </p:pic>
      <p:sp>
        <p:nvSpPr>
          <p:cNvPr id="124" name="Rounded Rectangle 88">
            <a:extLst>
              <a:ext uri="{FF2B5EF4-FFF2-40B4-BE49-F238E27FC236}">
                <a16:creationId xmlns:a16="http://schemas.microsoft.com/office/drawing/2014/main" id="{F471AC51-9845-C1BF-C110-C2E58055FDE4}"/>
              </a:ext>
            </a:extLst>
          </p:cNvPr>
          <p:cNvSpPr/>
          <p:nvPr/>
        </p:nvSpPr>
        <p:spPr>
          <a:xfrm>
            <a:off x="6311194" y="3043479"/>
            <a:ext cx="905237" cy="638198"/>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r>
              <a:rPr lang="en-GB" sz="900"/>
              <a:t>Finds available time, and books for LP</a:t>
            </a:r>
          </a:p>
        </p:txBody>
      </p:sp>
      <p:pic>
        <p:nvPicPr>
          <p:cNvPr id="129" name="Picture 128">
            <a:extLst>
              <a:ext uri="{FF2B5EF4-FFF2-40B4-BE49-F238E27FC236}">
                <a16:creationId xmlns:a16="http://schemas.microsoft.com/office/drawing/2014/main" id="{DF81F084-AC51-E7CB-96F8-0D79076A191B}"/>
              </a:ext>
            </a:extLst>
          </p:cNvPr>
          <p:cNvPicPr>
            <a:picLocks noChangeAspect="1"/>
          </p:cNvPicPr>
          <p:nvPr/>
        </p:nvPicPr>
        <p:blipFill>
          <a:blip r:embed="rId6"/>
          <a:stretch>
            <a:fillRect/>
          </a:stretch>
        </p:blipFill>
        <p:spPr>
          <a:xfrm>
            <a:off x="7388766" y="987331"/>
            <a:ext cx="215504" cy="220515"/>
          </a:xfrm>
          <a:prstGeom prst="rect">
            <a:avLst/>
          </a:prstGeom>
        </p:spPr>
      </p:pic>
      <p:sp>
        <p:nvSpPr>
          <p:cNvPr id="157" name="AutoShape 63">
            <a:extLst>
              <a:ext uri="{FF2B5EF4-FFF2-40B4-BE49-F238E27FC236}">
                <a16:creationId xmlns:a16="http://schemas.microsoft.com/office/drawing/2014/main" id="{B8797250-FD8E-740B-D85F-A11CE90CF6C4}"/>
              </a:ext>
            </a:extLst>
          </p:cNvPr>
          <p:cNvSpPr>
            <a:spLocks noChangeArrowheads="1"/>
          </p:cNvSpPr>
          <p:nvPr/>
        </p:nvSpPr>
        <p:spPr bwMode="auto">
          <a:xfrm>
            <a:off x="540206" y="327490"/>
            <a:ext cx="10274226" cy="296307"/>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2: Diagnosis –appointment for first consultation and investigations </a:t>
            </a:r>
          </a:p>
        </p:txBody>
      </p:sp>
      <p:sp>
        <p:nvSpPr>
          <p:cNvPr id="160" name="AutoShape 63">
            <a:extLst>
              <a:ext uri="{FF2B5EF4-FFF2-40B4-BE49-F238E27FC236}">
                <a16:creationId xmlns:a16="http://schemas.microsoft.com/office/drawing/2014/main" id="{95CDA65E-6C79-7C74-8FF3-4DA41741A1DF}"/>
              </a:ext>
            </a:extLst>
          </p:cNvPr>
          <p:cNvSpPr>
            <a:spLocks noChangeArrowheads="1"/>
          </p:cNvSpPr>
          <p:nvPr/>
        </p:nvSpPr>
        <p:spPr bwMode="auto">
          <a:xfrm>
            <a:off x="10800848" y="341935"/>
            <a:ext cx="414215" cy="239623"/>
          </a:xfrm>
          <a:prstGeom prst="chevron">
            <a:avLst>
              <a:gd name="adj" fmla="val 38168"/>
            </a:avLst>
          </a:prstGeom>
          <a:pattFill prst="wdUpDiag">
            <a:fgClr>
              <a:srgbClr val="8064A2">
                <a:lumMod val="40000"/>
                <a:lumOff val="60000"/>
              </a:srgbClr>
            </a:fgClr>
            <a:bgClr>
              <a:sysClr val="window" lastClr="FFFFFF"/>
            </a:bgClr>
          </a:patt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100" normalizeH="0" baseline="0" noProof="0">
              <a:ln>
                <a:noFill/>
              </a:ln>
              <a:solidFill>
                <a:prstClr val="black"/>
              </a:solidFill>
              <a:effectLst/>
              <a:uLnTx/>
              <a:uFillTx/>
              <a:cs typeface="Arial" charset="0"/>
            </a:endParaRPr>
          </a:p>
        </p:txBody>
      </p:sp>
      <p:sp>
        <p:nvSpPr>
          <p:cNvPr id="6" name="Rounded Rectangle 89">
            <a:extLst>
              <a:ext uri="{FF2B5EF4-FFF2-40B4-BE49-F238E27FC236}">
                <a16:creationId xmlns:a16="http://schemas.microsoft.com/office/drawing/2014/main" id="{12571DE0-4E60-1C4B-7FE9-1BD62EAC463A}"/>
              </a:ext>
            </a:extLst>
          </p:cNvPr>
          <p:cNvSpPr/>
          <p:nvPr/>
        </p:nvSpPr>
        <p:spPr>
          <a:xfrm>
            <a:off x="4821961" y="1905018"/>
            <a:ext cx="1008606" cy="708028"/>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Notifies secretary to book for 2</a:t>
            </a:r>
            <a:r>
              <a:rPr lang="en-GB" sz="1000" kern="0" baseline="30000">
                <a:solidFill>
                  <a:prstClr val="black"/>
                </a:solidFill>
                <a:latin typeface="Calibri"/>
              </a:rPr>
              <a:t>nd</a:t>
            </a:r>
            <a:r>
              <a:rPr lang="en-GB" sz="1000" kern="0">
                <a:solidFill>
                  <a:prstClr val="black"/>
                </a:solidFill>
                <a:latin typeface="Calibri"/>
              </a:rPr>
              <a:t> consultation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80067E08-821C-8277-A8A4-F809664C3700}"/>
              </a:ext>
            </a:extLst>
          </p:cNvPr>
          <p:cNvPicPr>
            <a:picLocks noChangeAspect="1"/>
          </p:cNvPicPr>
          <p:nvPr/>
        </p:nvPicPr>
        <p:blipFill>
          <a:blip r:embed="rId6"/>
          <a:stretch>
            <a:fillRect/>
          </a:stretch>
        </p:blipFill>
        <p:spPr>
          <a:xfrm>
            <a:off x="4879772" y="2094777"/>
            <a:ext cx="215504" cy="220515"/>
          </a:xfrm>
          <a:prstGeom prst="rect">
            <a:avLst/>
          </a:prstGeom>
        </p:spPr>
      </p:pic>
      <p:cxnSp>
        <p:nvCxnSpPr>
          <p:cNvPr id="11" name="Straight Arrow Connector 10">
            <a:extLst>
              <a:ext uri="{FF2B5EF4-FFF2-40B4-BE49-F238E27FC236}">
                <a16:creationId xmlns:a16="http://schemas.microsoft.com/office/drawing/2014/main" id="{5CD64573-C3CE-4774-5313-2DAB9ED30A60}"/>
              </a:ext>
            </a:extLst>
          </p:cNvPr>
          <p:cNvCxnSpPr>
            <a:cxnSpLocks/>
            <a:stCxn id="6" idx="2"/>
            <a:endCxn id="51" idx="0"/>
          </p:cNvCxnSpPr>
          <p:nvPr/>
        </p:nvCxnSpPr>
        <p:spPr>
          <a:xfrm>
            <a:off x="5326264" y="2613046"/>
            <a:ext cx="179" cy="392488"/>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14" name="Straight Arrow Connector 13">
            <a:extLst>
              <a:ext uri="{FF2B5EF4-FFF2-40B4-BE49-F238E27FC236}">
                <a16:creationId xmlns:a16="http://schemas.microsoft.com/office/drawing/2014/main" id="{C10A117C-9D0F-A3B5-5748-18377710FFD2}"/>
              </a:ext>
            </a:extLst>
          </p:cNvPr>
          <p:cNvCxnSpPr>
            <a:cxnSpLocks/>
            <a:stCxn id="16" idx="0"/>
          </p:cNvCxnSpPr>
          <p:nvPr/>
        </p:nvCxnSpPr>
        <p:spPr>
          <a:xfrm flipV="1">
            <a:off x="10150128" y="1410543"/>
            <a:ext cx="11341" cy="1679403"/>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16" name="Rounded Rectangle 89">
            <a:extLst>
              <a:ext uri="{FF2B5EF4-FFF2-40B4-BE49-F238E27FC236}">
                <a16:creationId xmlns:a16="http://schemas.microsoft.com/office/drawing/2014/main" id="{DE9DD6B5-F3AD-82BB-B163-DE89B4BBF35F}"/>
              </a:ext>
            </a:extLst>
          </p:cNvPr>
          <p:cNvSpPr/>
          <p:nvPr/>
        </p:nvSpPr>
        <p:spPr>
          <a:xfrm>
            <a:off x="9670977" y="3089946"/>
            <a:ext cx="958301" cy="707229"/>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an app’t info for 2</a:t>
            </a:r>
            <a:r>
              <a:rPr lang="en-GB" sz="1000" kern="0" baseline="30000">
                <a:solidFill>
                  <a:prstClr val="black"/>
                </a:solidFill>
                <a:latin typeface="Calibri"/>
              </a:rPr>
              <a:t>nd</a:t>
            </a:r>
            <a:r>
              <a:rPr lang="en-GB" sz="1000" kern="0">
                <a:solidFill>
                  <a:prstClr val="black"/>
                </a:solidFill>
                <a:latin typeface="Calibri"/>
              </a:rPr>
              <a:t> consultation</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24" name="Picture 23">
            <a:extLst>
              <a:ext uri="{FF2B5EF4-FFF2-40B4-BE49-F238E27FC236}">
                <a16:creationId xmlns:a16="http://schemas.microsoft.com/office/drawing/2014/main" id="{75BF33CB-CD62-A86B-5255-C34E9AD931C3}"/>
              </a:ext>
            </a:extLst>
          </p:cNvPr>
          <p:cNvPicPr>
            <a:picLocks noChangeAspect="1"/>
          </p:cNvPicPr>
          <p:nvPr/>
        </p:nvPicPr>
        <p:blipFill>
          <a:blip r:embed="rId6"/>
          <a:stretch>
            <a:fillRect/>
          </a:stretch>
        </p:blipFill>
        <p:spPr>
          <a:xfrm>
            <a:off x="9723470" y="3248029"/>
            <a:ext cx="241695" cy="229098"/>
          </a:xfrm>
          <a:prstGeom prst="rect">
            <a:avLst/>
          </a:prstGeom>
        </p:spPr>
      </p:pic>
      <p:sp>
        <p:nvSpPr>
          <p:cNvPr id="29" name="Rounded Rectangle 88">
            <a:extLst>
              <a:ext uri="{FF2B5EF4-FFF2-40B4-BE49-F238E27FC236}">
                <a16:creationId xmlns:a16="http://schemas.microsoft.com/office/drawing/2014/main" id="{06EFC4F0-2E84-DE7F-B3E6-608BB4F735D8}"/>
              </a:ext>
            </a:extLst>
          </p:cNvPr>
          <p:cNvSpPr/>
          <p:nvPr/>
        </p:nvSpPr>
        <p:spPr>
          <a:xfrm>
            <a:off x="8398711" y="3021501"/>
            <a:ext cx="1196228" cy="857317"/>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r>
              <a:rPr lang="en-GB" sz="900"/>
              <a:t>Finds available time if the neurologist who started the diagnosis has time, otherwise finds another colleague </a:t>
            </a:r>
          </a:p>
        </p:txBody>
      </p:sp>
      <p:sp>
        <p:nvSpPr>
          <p:cNvPr id="49" name="AutoShape 63">
            <a:extLst>
              <a:ext uri="{FF2B5EF4-FFF2-40B4-BE49-F238E27FC236}">
                <a16:creationId xmlns:a16="http://schemas.microsoft.com/office/drawing/2014/main" id="{4932060F-A0A9-3DF5-B958-18A425582B9C}"/>
              </a:ext>
            </a:extLst>
          </p:cNvPr>
          <p:cNvSpPr>
            <a:spLocks noChangeArrowheads="1"/>
          </p:cNvSpPr>
          <p:nvPr/>
        </p:nvSpPr>
        <p:spPr bwMode="auto">
          <a:xfrm>
            <a:off x="11201479" y="347665"/>
            <a:ext cx="966243" cy="249339"/>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2</a:t>
            </a:r>
          </a:p>
        </p:txBody>
      </p:sp>
      <p:sp>
        <p:nvSpPr>
          <p:cNvPr id="51" name="Rounded Rectangle 100">
            <a:extLst>
              <a:ext uri="{FF2B5EF4-FFF2-40B4-BE49-F238E27FC236}">
                <a16:creationId xmlns:a16="http://schemas.microsoft.com/office/drawing/2014/main" id="{B134B592-316E-4527-7ECB-56A311131A78}"/>
              </a:ext>
            </a:extLst>
          </p:cNvPr>
          <p:cNvSpPr/>
          <p:nvPr/>
        </p:nvSpPr>
        <p:spPr>
          <a:xfrm>
            <a:off x="4827915" y="3005534"/>
            <a:ext cx="997056" cy="680732"/>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request to book an app’t</a:t>
            </a:r>
          </a:p>
        </p:txBody>
      </p:sp>
      <p:pic>
        <p:nvPicPr>
          <p:cNvPr id="52" name="Picture 51">
            <a:extLst>
              <a:ext uri="{FF2B5EF4-FFF2-40B4-BE49-F238E27FC236}">
                <a16:creationId xmlns:a16="http://schemas.microsoft.com/office/drawing/2014/main" id="{DEAA655D-0C4B-72A0-142F-A4AFB8BF9983}"/>
              </a:ext>
            </a:extLst>
          </p:cNvPr>
          <p:cNvPicPr>
            <a:picLocks noChangeAspect="1"/>
          </p:cNvPicPr>
          <p:nvPr/>
        </p:nvPicPr>
        <p:blipFill>
          <a:blip r:embed="rId6"/>
          <a:stretch>
            <a:fillRect/>
          </a:stretch>
        </p:blipFill>
        <p:spPr>
          <a:xfrm>
            <a:off x="4931664" y="3211192"/>
            <a:ext cx="215504" cy="220515"/>
          </a:xfrm>
          <a:prstGeom prst="rect">
            <a:avLst/>
          </a:prstGeom>
        </p:spPr>
      </p:pic>
      <p:sp>
        <p:nvSpPr>
          <p:cNvPr id="58" name="Left Brace 57">
            <a:extLst>
              <a:ext uri="{FF2B5EF4-FFF2-40B4-BE49-F238E27FC236}">
                <a16:creationId xmlns:a16="http://schemas.microsoft.com/office/drawing/2014/main" id="{B9423FDC-EC4F-3DEA-EC40-4CF5FFB6EAA9}"/>
              </a:ext>
            </a:extLst>
          </p:cNvPr>
          <p:cNvSpPr/>
          <p:nvPr/>
        </p:nvSpPr>
        <p:spPr>
          <a:xfrm flipV="1">
            <a:off x="2503990" y="1761003"/>
            <a:ext cx="216000" cy="900000"/>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Left Brace 58">
            <a:extLst>
              <a:ext uri="{FF2B5EF4-FFF2-40B4-BE49-F238E27FC236}">
                <a16:creationId xmlns:a16="http://schemas.microsoft.com/office/drawing/2014/main" id="{5715DED8-E25E-8C94-9B0C-4219CAE944BB}"/>
              </a:ext>
            </a:extLst>
          </p:cNvPr>
          <p:cNvSpPr/>
          <p:nvPr/>
        </p:nvSpPr>
        <p:spPr>
          <a:xfrm flipH="1" flipV="1">
            <a:off x="5788607" y="1824471"/>
            <a:ext cx="216000" cy="900000"/>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Rounded Rectangle 100">
            <a:extLst>
              <a:ext uri="{FF2B5EF4-FFF2-40B4-BE49-F238E27FC236}">
                <a16:creationId xmlns:a16="http://schemas.microsoft.com/office/drawing/2014/main" id="{A79570AD-36ED-1189-8C1D-A6EA0C0BD72E}"/>
              </a:ext>
            </a:extLst>
          </p:cNvPr>
          <p:cNvSpPr/>
          <p:nvPr/>
        </p:nvSpPr>
        <p:spPr>
          <a:xfrm>
            <a:off x="9605546" y="783530"/>
            <a:ext cx="1113247" cy="632053"/>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appointment </a:t>
            </a:r>
            <a:r>
              <a:rPr lang="en-GB" sz="1000" kern="0">
                <a:solidFill>
                  <a:prstClr val="black"/>
                </a:solidFill>
                <a:latin typeface="Calibri"/>
              </a:rPr>
              <a:t>for 2</a:t>
            </a:r>
            <a:r>
              <a:rPr lang="en-GB" sz="1000" kern="0" baseline="30000">
                <a:solidFill>
                  <a:prstClr val="black"/>
                </a:solidFill>
                <a:latin typeface="Calibri"/>
              </a:rPr>
              <a:t>nd</a:t>
            </a:r>
            <a:r>
              <a:rPr lang="en-GB" sz="1000" kern="0">
                <a:solidFill>
                  <a:prstClr val="black"/>
                </a:solidFill>
                <a:latin typeface="Calibri"/>
              </a:rPr>
              <a:t> consultation, via HN</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cxnSp>
        <p:nvCxnSpPr>
          <p:cNvPr id="68" name="Straight Arrow Connector 67">
            <a:extLst>
              <a:ext uri="{FF2B5EF4-FFF2-40B4-BE49-F238E27FC236}">
                <a16:creationId xmlns:a16="http://schemas.microsoft.com/office/drawing/2014/main" id="{48840C10-058D-072D-38AD-4C93CCCD5737}"/>
              </a:ext>
            </a:extLst>
          </p:cNvPr>
          <p:cNvCxnSpPr>
            <a:cxnSpLocks/>
            <a:stCxn id="70" idx="0"/>
            <a:endCxn id="71" idx="2"/>
          </p:cNvCxnSpPr>
          <p:nvPr/>
        </p:nvCxnSpPr>
        <p:spPr>
          <a:xfrm flipV="1">
            <a:off x="6079687" y="1416688"/>
            <a:ext cx="0" cy="2637963"/>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70" name="Rounded Rectangle 89">
            <a:extLst>
              <a:ext uri="{FF2B5EF4-FFF2-40B4-BE49-F238E27FC236}">
                <a16:creationId xmlns:a16="http://schemas.microsoft.com/office/drawing/2014/main" id="{292F508E-0EDE-A86B-0FDC-8C32EC588A1E}"/>
              </a:ext>
            </a:extLst>
          </p:cNvPr>
          <p:cNvSpPr/>
          <p:nvPr/>
        </p:nvSpPr>
        <p:spPr>
          <a:xfrm>
            <a:off x="5591746" y="4054651"/>
            <a:ext cx="975882" cy="680732"/>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an app’t info to the patient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sp>
        <p:nvSpPr>
          <p:cNvPr id="71" name="Rounded Rectangle 100">
            <a:extLst>
              <a:ext uri="{FF2B5EF4-FFF2-40B4-BE49-F238E27FC236}">
                <a16:creationId xmlns:a16="http://schemas.microsoft.com/office/drawing/2014/main" id="{5B7C78B8-BCB1-FCD8-B47F-17A75448B2BD}"/>
              </a:ext>
            </a:extLst>
          </p:cNvPr>
          <p:cNvSpPr/>
          <p:nvPr/>
        </p:nvSpPr>
        <p:spPr>
          <a:xfrm>
            <a:off x="5591746" y="778490"/>
            <a:ext cx="975881" cy="638198"/>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appointment for MRI via HN</a:t>
            </a:r>
          </a:p>
        </p:txBody>
      </p:sp>
      <p:pic>
        <p:nvPicPr>
          <p:cNvPr id="74" name="Picture 73">
            <a:extLst>
              <a:ext uri="{FF2B5EF4-FFF2-40B4-BE49-F238E27FC236}">
                <a16:creationId xmlns:a16="http://schemas.microsoft.com/office/drawing/2014/main" id="{D88E15F1-DCE6-15D4-571A-7055F7B01465}"/>
              </a:ext>
            </a:extLst>
          </p:cNvPr>
          <p:cNvPicPr>
            <a:picLocks noChangeAspect="1"/>
          </p:cNvPicPr>
          <p:nvPr/>
        </p:nvPicPr>
        <p:blipFill>
          <a:blip r:embed="rId6"/>
          <a:stretch>
            <a:fillRect/>
          </a:stretch>
        </p:blipFill>
        <p:spPr>
          <a:xfrm>
            <a:off x="5644939" y="4264162"/>
            <a:ext cx="215504" cy="220515"/>
          </a:xfrm>
          <a:prstGeom prst="rect">
            <a:avLst/>
          </a:prstGeom>
        </p:spPr>
      </p:pic>
      <p:pic>
        <p:nvPicPr>
          <p:cNvPr id="78" name="Picture 77">
            <a:extLst>
              <a:ext uri="{FF2B5EF4-FFF2-40B4-BE49-F238E27FC236}">
                <a16:creationId xmlns:a16="http://schemas.microsoft.com/office/drawing/2014/main" id="{1A41D697-1C80-6406-2792-27C3089AE69E}"/>
              </a:ext>
            </a:extLst>
          </p:cNvPr>
          <p:cNvPicPr>
            <a:picLocks noChangeAspect="1"/>
          </p:cNvPicPr>
          <p:nvPr/>
        </p:nvPicPr>
        <p:blipFill>
          <a:blip r:embed="rId6"/>
          <a:stretch>
            <a:fillRect/>
          </a:stretch>
        </p:blipFill>
        <p:spPr>
          <a:xfrm>
            <a:off x="5701523" y="937316"/>
            <a:ext cx="215504" cy="220515"/>
          </a:xfrm>
          <a:prstGeom prst="rect">
            <a:avLst/>
          </a:prstGeom>
        </p:spPr>
      </p:pic>
      <p:pic>
        <p:nvPicPr>
          <p:cNvPr id="81" name="Picture 80">
            <a:extLst>
              <a:ext uri="{FF2B5EF4-FFF2-40B4-BE49-F238E27FC236}">
                <a16:creationId xmlns:a16="http://schemas.microsoft.com/office/drawing/2014/main" id="{2BC9F62F-2D29-E9DD-8863-C3E0C575685B}"/>
              </a:ext>
            </a:extLst>
          </p:cNvPr>
          <p:cNvPicPr>
            <a:picLocks noChangeAspect="1"/>
          </p:cNvPicPr>
          <p:nvPr/>
        </p:nvPicPr>
        <p:blipFill>
          <a:blip r:embed="rId6"/>
          <a:stretch>
            <a:fillRect/>
          </a:stretch>
        </p:blipFill>
        <p:spPr>
          <a:xfrm>
            <a:off x="9716159" y="970589"/>
            <a:ext cx="215504" cy="220515"/>
          </a:xfrm>
          <a:prstGeom prst="rect">
            <a:avLst/>
          </a:prstGeom>
        </p:spPr>
      </p:pic>
      <p:sp>
        <p:nvSpPr>
          <p:cNvPr id="82" name="Left Brace 81">
            <a:extLst>
              <a:ext uri="{FF2B5EF4-FFF2-40B4-BE49-F238E27FC236}">
                <a16:creationId xmlns:a16="http://schemas.microsoft.com/office/drawing/2014/main" id="{013CF36A-E59C-5BF6-8568-20C91C66554C}"/>
              </a:ext>
            </a:extLst>
          </p:cNvPr>
          <p:cNvSpPr/>
          <p:nvPr/>
        </p:nvSpPr>
        <p:spPr>
          <a:xfrm flipV="1">
            <a:off x="5358165" y="698491"/>
            <a:ext cx="216000" cy="900000"/>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Left Brace 82">
            <a:extLst>
              <a:ext uri="{FF2B5EF4-FFF2-40B4-BE49-F238E27FC236}">
                <a16:creationId xmlns:a16="http://schemas.microsoft.com/office/drawing/2014/main" id="{202CF28A-B5E3-FBD2-AC6F-B0CDD634FB13}"/>
              </a:ext>
            </a:extLst>
          </p:cNvPr>
          <p:cNvSpPr/>
          <p:nvPr/>
        </p:nvSpPr>
        <p:spPr>
          <a:xfrm flipH="1" flipV="1">
            <a:off x="8346214" y="707742"/>
            <a:ext cx="216000" cy="900000"/>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91891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A3C864D5-99D8-8617-70A1-3DF66DBCEF28}"/>
              </a:ext>
            </a:extLst>
          </p:cNvPr>
          <p:cNvSpPr txBox="1">
            <a:spLocks/>
          </p:cNvSpPr>
          <p:nvPr/>
        </p:nvSpPr>
        <p:spPr>
          <a:xfrm>
            <a:off x="972252" y="1453943"/>
            <a:ext cx="4641570"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About the case study</a:t>
            </a:r>
          </a:p>
          <a:p>
            <a:r>
              <a:rPr lang="en-GB" sz="2000"/>
              <a:t>Visuals/Diagrams/Content</a:t>
            </a:r>
          </a:p>
          <a:p>
            <a:r>
              <a:rPr lang="en-GB" sz="2000"/>
              <a:t>More information</a:t>
            </a:r>
          </a:p>
        </p:txBody>
      </p:sp>
      <p:pic>
        <p:nvPicPr>
          <p:cNvPr id="13" name="Picture 12" descr="Logo UiO - NIFRO">
            <a:extLst>
              <a:ext uri="{FF2B5EF4-FFF2-40B4-BE49-F238E27FC236}">
                <a16:creationId xmlns:a16="http://schemas.microsoft.com/office/drawing/2014/main" id="{2E36FCA5-517E-FB1C-B5B3-6FBEC2829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984" y="6053636"/>
            <a:ext cx="1342191" cy="58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alto-universitetets tekniska högskola – Wikipedia">
            <a:extLst>
              <a:ext uri="{FF2B5EF4-FFF2-40B4-BE49-F238E27FC236}">
                <a16:creationId xmlns:a16="http://schemas.microsoft.com/office/drawing/2014/main" id="{671D2AF3-950F-3E36-782D-E031EF307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9676" y="5903270"/>
            <a:ext cx="1104094" cy="8832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SINTEF logo-blue-PNG (002) - Sinpro">
            <a:extLst>
              <a:ext uri="{FF2B5EF4-FFF2-40B4-BE49-F238E27FC236}">
                <a16:creationId xmlns:a16="http://schemas.microsoft.com/office/drawing/2014/main" id="{967F50DC-6AC0-C03A-8E11-DD2C4B5689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7" t="28398" r="3280" b="29522"/>
          <a:stretch/>
        </p:blipFill>
        <p:spPr bwMode="auto">
          <a:xfrm>
            <a:off x="6273792" y="6053636"/>
            <a:ext cx="2626794" cy="5825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B25A432A-7387-5344-E2A7-879538C6B056}"/>
              </a:ext>
            </a:extLst>
          </p:cNvPr>
          <p:cNvSpPr txBox="1">
            <a:spLocks/>
          </p:cNvSpPr>
          <p:nvPr/>
        </p:nvSpPr>
        <p:spPr>
          <a:xfrm>
            <a:off x="6353800" y="630544"/>
            <a:ext cx="413093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a:t>About</a:t>
            </a:r>
            <a:endParaRPr lang="nb-NO" sz="4000" b="0"/>
          </a:p>
        </p:txBody>
      </p:sp>
      <p:sp>
        <p:nvSpPr>
          <p:cNvPr id="18" name="Content Placeholder 4">
            <a:extLst>
              <a:ext uri="{FF2B5EF4-FFF2-40B4-BE49-F238E27FC236}">
                <a16:creationId xmlns:a16="http://schemas.microsoft.com/office/drawing/2014/main" id="{B9AF8891-86AC-0A1A-CC76-0E99C4AFD889}"/>
              </a:ext>
            </a:extLst>
          </p:cNvPr>
          <p:cNvSpPr txBox="1">
            <a:spLocks/>
          </p:cNvSpPr>
          <p:nvPr/>
        </p:nvSpPr>
        <p:spPr>
          <a:xfrm>
            <a:off x="6353799" y="1453943"/>
            <a:ext cx="5175055"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a:t>This document is part of the Pathway Toolbox </a:t>
            </a:r>
            <a:r>
              <a:rPr lang="en-GB" sz="2000">
                <a:hlinkClick r:id="rId5"/>
              </a:rPr>
              <a:t>www.cjml.no/health</a:t>
            </a:r>
            <a:endParaRPr lang="en-GB" sz="2000"/>
          </a:p>
          <a:p>
            <a:pPr marL="0" indent="0">
              <a:buNone/>
            </a:pPr>
            <a:r>
              <a:rPr lang="en-GB" sz="2000"/>
              <a:t>Developed within the Pathway research project (2021–2025) </a:t>
            </a:r>
          </a:p>
          <a:p>
            <a:pPr marL="0" indent="0">
              <a:buNone/>
            </a:pPr>
            <a:r>
              <a:rPr lang="en-GB" sz="2000" b="1"/>
              <a:t>Project partners: </a:t>
            </a:r>
          </a:p>
          <a:p>
            <a:pPr marL="0" indent="0">
              <a:lnSpc>
                <a:spcPct val="100000"/>
              </a:lnSpc>
              <a:spcBef>
                <a:spcPts val="200"/>
              </a:spcBef>
              <a:buNone/>
            </a:pPr>
            <a:r>
              <a:rPr lang="en-GB" sz="2000"/>
              <a:t>SINTEF Digital, Norway</a:t>
            </a:r>
          </a:p>
          <a:p>
            <a:pPr marL="0" indent="0">
              <a:lnSpc>
                <a:spcPct val="100000"/>
              </a:lnSpc>
              <a:spcBef>
                <a:spcPts val="200"/>
              </a:spcBef>
              <a:buNone/>
            </a:pPr>
            <a:r>
              <a:rPr lang="en-GB" sz="2000"/>
              <a:t>University of Oslo, Norway</a:t>
            </a:r>
          </a:p>
          <a:p>
            <a:pPr marL="0" indent="0">
              <a:lnSpc>
                <a:spcPct val="100000"/>
              </a:lnSpc>
              <a:spcBef>
                <a:spcPts val="200"/>
              </a:spcBef>
              <a:buNone/>
            </a:pPr>
            <a:r>
              <a:rPr lang="en-GB" sz="2000"/>
              <a:t>Aalto University, Finland</a:t>
            </a:r>
          </a:p>
          <a:p>
            <a:pPr marL="0" indent="0">
              <a:buNone/>
            </a:pPr>
            <a:endParaRPr lang="en-GB" sz="2000"/>
          </a:p>
          <a:p>
            <a:pPr marL="0" indent="0">
              <a:buNone/>
            </a:pPr>
            <a:r>
              <a:rPr lang="en-GB" sz="2000" b="1"/>
              <a:t>Funded by:</a:t>
            </a:r>
          </a:p>
          <a:p>
            <a:pPr marL="0" indent="0">
              <a:buNone/>
            </a:pPr>
            <a:r>
              <a:rPr lang="en-GB" sz="2000"/>
              <a:t>The Research Council of Norway</a:t>
            </a:r>
          </a:p>
        </p:txBody>
      </p:sp>
      <p:sp>
        <p:nvSpPr>
          <p:cNvPr id="20" name="Text Placeholder 2">
            <a:extLst>
              <a:ext uri="{FF2B5EF4-FFF2-40B4-BE49-F238E27FC236}">
                <a16:creationId xmlns:a16="http://schemas.microsoft.com/office/drawing/2014/main" id="{992D5DBE-F197-D6A8-5D05-6EFB80242C87}"/>
              </a:ext>
            </a:extLst>
          </p:cNvPr>
          <p:cNvSpPr txBox="1">
            <a:spLocks/>
          </p:cNvSpPr>
          <p:nvPr/>
        </p:nvSpPr>
        <p:spPr>
          <a:xfrm>
            <a:off x="845105" y="630544"/>
            <a:ext cx="386383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a:t>Content</a:t>
            </a:r>
            <a:endParaRPr lang="nb-NO" sz="4000" b="0"/>
          </a:p>
        </p:txBody>
      </p:sp>
      <p:sp>
        <p:nvSpPr>
          <p:cNvPr id="27" name="Rectangle 26">
            <a:extLst>
              <a:ext uri="{FF2B5EF4-FFF2-40B4-BE49-F238E27FC236}">
                <a16:creationId xmlns:a16="http://schemas.microsoft.com/office/drawing/2014/main" id="{1925D740-42FD-EF1F-D1FE-A03319828A8C}"/>
              </a:ext>
            </a:extLst>
          </p:cNvPr>
          <p:cNvSpPr/>
          <p:nvPr/>
        </p:nvSpPr>
        <p:spPr>
          <a:xfrm>
            <a:off x="5754504" y="0"/>
            <a:ext cx="107913" cy="6858000"/>
          </a:xfrm>
          <a:prstGeom prst="rect">
            <a:avLst/>
          </a:prstGeom>
          <a:solidFill>
            <a:srgbClr val="2AA963"/>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b-NO"/>
          </a:p>
        </p:txBody>
      </p:sp>
      <p:pic>
        <p:nvPicPr>
          <p:cNvPr id="28" name="Picture 27" descr="A green text on a black background&#10;&#10;AI-generated content may be incorrect.">
            <a:extLst>
              <a:ext uri="{FF2B5EF4-FFF2-40B4-BE49-F238E27FC236}">
                <a16:creationId xmlns:a16="http://schemas.microsoft.com/office/drawing/2014/main" id="{6508E4F2-62C4-2161-3E6D-8BF9FEF238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750" y="5848652"/>
            <a:ext cx="3099981" cy="992510"/>
          </a:xfrm>
          <a:prstGeom prst="rect">
            <a:avLst/>
          </a:prstGeom>
        </p:spPr>
      </p:pic>
    </p:spTree>
    <p:extLst>
      <p:ext uri="{BB962C8B-B14F-4D97-AF65-F5344CB8AC3E}">
        <p14:creationId xmlns:p14="http://schemas.microsoft.com/office/powerpoint/2010/main" val="2997198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5B47A1-D7F4-58F1-963B-6BD86AF41F2C}"/>
              </a:ext>
            </a:extLst>
          </p:cNvPr>
          <p:cNvSpPr>
            <a:spLocks noGrp="1"/>
          </p:cNvSpPr>
          <p:nvPr>
            <p:ph type="sldNum" sz="quarter" idx="12"/>
          </p:nvPr>
        </p:nvSpPr>
        <p:spPr/>
        <p:txBody>
          <a:bodyPr/>
          <a:lstStyle/>
          <a:p>
            <a:fld id="{5751DFAA-887F-4071-8EAD-E8CA316FCF06}" type="slidenum">
              <a:rPr lang="en-GB" smtClean="0"/>
              <a:t>20</a:t>
            </a:fld>
            <a:endParaRPr lang="en-GB"/>
          </a:p>
        </p:txBody>
      </p:sp>
      <p:pic>
        <p:nvPicPr>
          <p:cNvPr id="13" name="Picture 12">
            <a:extLst>
              <a:ext uri="{FF2B5EF4-FFF2-40B4-BE49-F238E27FC236}">
                <a16:creationId xmlns:a16="http://schemas.microsoft.com/office/drawing/2014/main" id="{0B39020A-81DC-63E8-DC0D-F7237C2A44A2}"/>
              </a:ext>
            </a:extLst>
          </p:cNvPr>
          <p:cNvPicPr>
            <a:picLocks noChangeAspect="1"/>
          </p:cNvPicPr>
          <p:nvPr/>
        </p:nvPicPr>
        <p:blipFill>
          <a:blip r:embed="rId3"/>
          <a:stretch>
            <a:fillRect/>
          </a:stretch>
        </p:blipFill>
        <p:spPr>
          <a:xfrm>
            <a:off x="448060" y="603411"/>
            <a:ext cx="11727006" cy="1042995"/>
          </a:xfrm>
          <a:prstGeom prst="rect">
            <a:avLst/>
          </a:prstGeom>
        </p:spPr>
      </p:pic>
      <p:pic>
        <p:nvPicPr>
          <p:cNvPr id="15" name="Picture 14">
            <a:extLst>
              <a:ext uri="{FF2B5EF4-FFF2-40B4-BE49-F238E27FC236}">
                <a16:creationId xmlns:a16="http://schemas.microsoft.com/office/drawing/2014/main" id="{518E9058-614D-98EF-9C50-3B782A8618FE}"/>
              </a:ext>
            </a:extLst>
          </p:cNvPr>
          <p:cNvPicPr>
            <a:picLocks noChangeAspect="1"/>
          </p:cNvPicPr>
          <p:nvPr/>
        </p:nvPicPr>
        <p:blipFill>
          <a:blip r:embed="rId3"/>
          <a:stretch>
            <a:fillRect/>
          </a:stretch>
        </p:blipFill>
        <p:spPr>
          <a:xfrm>
            <a:off x="490392" y="1730591"/>
            <a:ext cx="11727006" cy="1017619"/>
          </a:xfrm>
          <a:prstGeom prst="rect">
            <a:avLst/>
          </a:prstGeom>
        </p:spPr>
      </p:pic>
      <p:pic>
        <p:nvPicPr>
          <p:cNvPr id="19" name="Picture 18">
            <a:extLst>
              <a:ext uri="{FF2B5EF4-FFF2-40B4-BE49-F238E27FC236}">
                <a16:creationId xmlns:a16="http://schemas.microsoft.com/office/drawing/2014/main" id="{AE07F76E-619B-3439-4884-E4DCD7A33C90}"/>
              </a:ext>
            </a:extLst>
          </p:cNvPr>
          <p:cNvPicPr>
            <a:picLocks noChangeAspect="1"/>
          </p:cNvPicPr>
          <p:nvPr/>
        </p:nvPicPr>
        <p:blipFill>
          <a:blip r:embed="rId3"/>
          <a:stretch>
            <a:fillRect/>
          </a:stretch>
        </p:blipFill>
        <p:spPr>
          <a:xfrm>
            <a:off x="464994" y="2830807"/>
            <a:ext cx="11727006" cy="999041"/>
          </a:xfrm>
          <a:prstGeom prst="rect">
            <a:avLst/>
          </a:prstGeom>
        </p:spPr>
      </p:pic>
      <p:pic>
        <p:nvPicPr>
          <p:cNvPr id="20" name="Picture 19">
            <a:extLst>
              <a:ext uri="{FF2B5EF4-FFF2-40B4-BE49-F238E27FC236}">
                <a16:creationId xmlns:a16="http://schemas.microsoft.com/office/drawing/2014/main" id="{17AA526C-263E-1608-D33E-FDB3A59A8F29}"/>
              </a:ext>
            </a:extLst>
          </p:cNvPr>
          <p:cNvPicPr>
            <a:picLocks noChangeAspect="1"/>
          </p:cNvPicPr>
          <p:nvPr/>
        </p:nvPicPr>
        <p:blipFill>
          <a:blip r:embed="rId3"/>
          <a:stretch>
            <a:fillRect/>
          </a:stretch>
        </p:blipFill>
        <p:spPr>
          <a:xfrm>
            <a:off x="459085" y="3908840"/>
            <a:ext cx="11732913" cy="931161"/>
          </a:xfrm>
          <a:prstGeom prst="rect">
            <a:avLst/>
          </a:prstGeom>
        </p:spPr>
      </p:pic>
      <p:sp>
        <p:nvSpPr>
          <p:cNvPr id="22" name="TextBox 157">
            <a:extLst>
              <a:ext uri="{FF2B5EF4-FFF2-40B4-BE49-F238E27FC236}">
                <a16:creationId xmlns:a16="http://schemas.microsoft.com/office/drawing/2014/main" id="{78FB45F6-461F-6A75-C20D-EC8C1FB83294}"/>
              </a:ext>
            </a:extLst>
          </p:cNvPr>
          <p:cNvSpPr txBox="1">
            <a:spLocks noChangeArrowheads="1"/>
          </p:cNvSpPr>
          <p:nvPr/>
        </p:nvSpPr>
        <p:spPr bwMode="auto">
          <a:xfrm>
            <a:off x="583875" y="1371977"/>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Patient</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pic>
        <p:nvPicPr>
          <p:cNvPr id="23" name="Picture 22">
            <a:extLst>
              <a:ext uri="{FF2B5EF4-FFF2-40B4-BE49-F238E27FC236}">
                <a16:creationId xmlns:a16="http://schemas.microsoft.com/office/drawing/2014/main" id="{C1523DD1-DE16-C2D5-704F-0576A3E9AE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875" y="647538"/>
            <a:ext cx="651252" cy="731520"/>
          </a:xfrm>
          <a:prstGeom prst="rect">
            <a:avLst/>
          </a:prstGeom>
        </p:spPr>
      </p:pic>
      <p:sp>
        <p:nvSpPr>
          <p:cNvPr id="35" name="TextBox 157">
            <a:extLst>
              <a:ext uri="{FF2B5EF4-FFF2-40B4-BE49-F238E27FC236}">
                <a16:creationId xmlns:a16="http://schemas.microsoft.com/office/drawing/2014/main" id="{C423A876-AC8C-9344-72A6-5A3758B7237A}"/>
              </a:ext>
            </a:extLst>
          </p:cNvPr>
          <p:cNvSpPr txBox="1">
            <a:spLocks noChangeArrowheads="1"/>
          </p:cNvSpPr>
          <p:nvPr/>
        </p:nvSpPr>
        <p:spPr bwMode="auto">
          <a:xfrm>
            <a:off x="477432" y="2504694"/>
            <a:ext cx="10434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Neurologist at MS policlinic</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8" name="TextBox 157">
            <a:extLst>
              <a:ext uri="{FF2B5EF4-FFF2-40B4-BE49-F238E27FC236}">
                <a16:creationId xmlns:a16="http://schemas.microsoft.com/office/drawing/2014/main" id="{927D6C46-1F7A-89B7-8DA7-9A6A90D0F6C6}"/>
              </a:ext>
            </a:extLst>
          </p:cNvPr>
          <p:cNvSpPr txBox="1">
            <a:spLocks noChangeArrowheads="1"/>
          </p:cNvSpPr>
          <p:nvPr/>
        </p:nvSpPr>
        <p:spPr bwMode="auto">
          <a:xfrm>
            <a:off x="401070" y="4599324"/>
            <a:ext cx="1779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Radiology dep’t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pic>
        <p:nvPicPr>
          <p:cNvPr id="113" name="Picture 112">
            <a:extLst>
              <a:ext uri="{FF2B5EF4-FFF2-40B4-BE49-F238E27FC236}">
                <a16:creationId xmlns:a16="http://schemas.microsoft.com/office/drawing/2014/main" id="{FED957AC-C2B5-3A62-51D4-B4B681494566}"/>
              </a:ext>
            </a:extLst>
          </p:cNvPr>
          <p:cNvPicPr>
            <a:picLocks noChangeAspect="1"/>
          </p:cNvPicPr>
          <p:nvPr/>
        </p:nvPicPr>
        <p:blipFill>
          <a:blip r:embed="rId3"/>
          <a:stretch>
            <a:fillRect/>
          </a:stretch>
        </p:blipFill>
        <p:spPr>
          <a:xfrm>
            <a:off x="464994" y="5896670"/>
            <a:ext cx="11727006" cy="868762"/>
          </a:xfrm>
          <a:prstGeom prst="rect">
            <a:avLst/>
          </a:prstGeom>
        </p:spPr>
      </p:pic>
      <p:pic>
        <p:nvPicPr>
          <p:cNvPr id="118" name="Picture 2">
            <a:extLst>
              <a:ext uri="{FF2B5EF4-FFF2-40B4-BE49-F238E27FC236}">
                <a16:creationId xmlns:a16="http://schemas.microsoft.com/office/drawing/2014/main" id="{34B1EDC6-B314-E58D-7C2A-5F924A0B4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939" y="6002285"/>
            <a:ext cx="555345" cy="555345"/>
          </a:xfrm>
          <a:prstGeom prst="rect">
            <a:avLst/>
          </a:prstGeom>
          <a:noFill/>
          <a:extLst>
            <a:ext uri="{909E8E84-426E-40DD-AFC4-6F175D3DCCD1}">
              <a14:hiddenFill xmlns:a14="http://schemas.microsoft.com/office/drawing/2010/main">
                <a:solidFill>
                  <a:srgbClr val="FFFFFF"/>
                </a:solidFill>
              </a14:hiddenFill>
            </a:ext>
          </a:extLst>
        </p:spPr>
      </p:pic>
      <p:sp>
        <p:nvSpPr>
          <p:cNvPr id="119" name="Folded Corner 82">
            <a:extLst>
              <a:ext uri="{FF2B5EF4-FFF2-40B4-BE49-F238E27FC236}">
                <a16:creationId xmlns:a16="http://schemas.microsoft.com/office/drawing/2014/main" id="{3EE27E26-85DF-6363-8BC3-B72A3B705C23}"/>
              </a:ext>
            </a:extLst>
          </p:cNvPr>
          <p:cNvSpPr/>
          <p:nvPr/>
        </p:nvSpPr>
        <p:spPr>
          <a:xfrm>
            <a:off x="1419161" y="5963284"/>
            <a:ext cx="2143718" cy="694288"/>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The MRI response depends on the urgency level during placing an order. If there is a ‘</a:t>
            </a:r>
            <a:r>
              <a:rPr lang="en-GB" sz="800" kern="0" err="1">
                <a:solidFill>
                  <a:prstClr val="black"/>
                </a:solidFill>
                <a:latin typeface="Calibri"/>
              </a:rPr>
              <a:t>gulelap</a:t>
            </a:r>
            <a:r>
              <a:rPr lang="en-GB" sz="800" kern="0">
                <a:solidFill>
                  <a:prstClr val="black"/>
                </a:solidFill>
                <a:latin typeface="Calibri"/>
              </a:rPr>
              <a:t>’ means it is urgent.  The reading is mainly done by the neuroradiologist, but the diagnosing neurologist also checks the MRI</a:t>
            </a:r>
          </a:p>
        </p:txBody>
      </p:sp>
      <p:sp>
        <p:nvSpPr>
          <p:cNvPr id="121" name="Folded Corner 82">
            <a:extLst>
              <a:ext uri="{FF2B5EF4-FFF2-40B4-BE49-F238E27FC236}">
                <a16:creationId xmlns:a16="http://schemas.microsoft.com/office/drawing/2014/main" id="{692B90A4-4554-004C-A4BB-9D59A80C4A38}"/>
              </a:ext>
            </a:extLst>
          </p:cNvPr>
          <p:cNvSpPr/>
          <p:nvPr/>
        </p:nvSpPr>
        <p:spPr>
          <a:xfrm>
            <a:off x="5156727" y="5932813"/>
            <a:ext cx="1785147" cy="694288"/>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Assuming the standard notification for visits happens automatically. </a:t>
            </a:r>
          </a:p>
        </p:txBody>
      </p:sp>
      <p:sp>
        <p:nvSpPr>
          <p:cNvPr id="125" name="Folded Corner 82">
            <a:extLst>
              <a:ext uri="{FF2B5EF4-FFF2-40B4-BE49-F238E27FC236}">
                <a16:creationId xmlns:a16="http://schemas.microsoft.com/office/drawing/2014/main" id="{E54A9A92-F9E4-4C2F-6C95-DEB453A471A4}"/>
              </a:ext>
            </a:extLst>
          </p:cNvPr>
          <p:cNvSpPr/>
          <p:nvPr/>
        </p:nvSpPr>
        <p:spPr>
          <a:xfrm>
            <a:off x="9334500" y="5948615"/>
            <a:ext cx="2177587" cy="816817"/>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If the treatment is Rituximab, the treatment plan is sent to the MS nurse at the OPD, and all the treatment and side effect monitoring is handled by them, if it is an oral drug, then the patient buys from pharmacy using via Helsenorge prescription </a:t>
            </a:r>
          </a:p>
        </p:txBody>
      </p:sp>
      <p:cxnSp>
        <p:nvCxnSpPr>
          <p:cNvPr id="155" name="Straight Arrow Connector 154">
            <a:extLst>
              <a:ext uri="{FF2B5EF4-FFF2-40B4-BE49-F238E27FC236}">
                <a16:creationId xmlns:a16="http://schemas.microsoft.com/office/drawing/2014/main" id="{0FF16E7C-895A-7CAF-7B88-90249D231391}"/>
              </a:ext>
            </a:extLst>
          </p:cNvPr>
          <p:cNvCxnSpPr>
            <a:cxnSpLocks/>
          </p:cNvCxnSpPr>
          <p:nvPr/>
        </p:nvCxnSpPr>
        <p:spPr>
          <a:xfrm flipH="1">
            <a:off x="8116333" y="2602564"/>
            <a:ext cx="355" cy="392271"/>
          </a:xfrm>
          <a:prstGeom prst="straightConnector1">
            <a:avLst/>
          </a:prstGeom>
          <a:noFill/>
          <a:ln w="22225" cap="flat" cmpd="sng" algn="ctr">
            <a:solidFill>
              <a:sysClr val="window" lastClr="FFFFFF">
                <a:lumMod val="50000"/>
              </a:sysClr>
            </a:solidFill>
            <a:prstDash val="sysDash"/>
            <a:tailEnd type="triangle" w="med" len="med"/>
          </a:ln>
          <a:effectLst/>
        </p:spPr>
      </p:cxnSp>
      <p:pic>
        <p:nvPicPr>
          <p:cNvPr id="191" name="Picture 190">
            <a:extLst>
              <a:ext uri="{FF2B5EF4-FFF2-40B4-BE49-F238E27FC236}">
                <a16:creationId xmlns:a16="http://schemas.microsoft.com/office/drawing/2014/main" id="{CB5D5FE0-4505-7510-0A2B-38DFFA487D32}"/>
              </a:ext>
            </a:extLst>
          </p:cNvPr>
          <p:cNvPicPr>
            <a:picLocks noChangeAspect="1"/>
          </p:cNvPicPr>
          <p:nvPr/>
        </p:nvPicPr>
        <p:blipFill>
          <a:blip r:embed="rId3"/>
          <a:stretch>
            <a:fillRect/>
          </a:stretch>
        </p:blipFill>
        <p:spPr>
          <a:xfrm>
            <a:off x="459087" y="4908853"/>
            <a:ext cx="11732913" cy="931161"/>
          </a:xfrm>
          <a:prstGeom prst="rect">
            <a:avLst/>
          </a:prstGeom>
        </p:spPr>
      </p:pic>
      <p:sp>
        <p:nvSpPr>
          <p:cNvPr id="187" name="Rectangle 76">
            <a:extLst>
              <a:ext uri="{FF2B5EF4-FFF2-40B4-BE49-F238E27FC236}">
                <a16:creationId xmlns:a16="http://schemas.microsoft.com/office/drawing/2014/main" id="{34420759-77B2-A337-B296-52AA571BA87C}"/>
              </a:ext>
            </a:extLst>
          </p:cNvPr>
          <p:cNvSpPr/>
          <p:nvPr/>
        </p:nvSpPr>
        <p:spPr>
          <a:xfrm flipH="1">
            <a:off x="8008676" y="616896"/>
            <a:ext cx="288688" cy="5218813"/>
          </a:xfrm>
          <a:prstGeom prst="rect">
            <a:avLst/>
          </a:prstGeom>
          <a:pattFill prst="wdUpDiag">
            <a:fgClr>
              <a:srgbClr val="8064A2">
                <a:lumMod val="40000"/>
                <a:lumOff val="60000"/>
              </a:srgbClr>
            </a:fgClr>
            <a:bgClr>
              <a:sysClr val="window" lastClr="FFFFFF"/>
            </a:bgClr>
          </a:pattFill>
          <a:ln w="12700" cap="flat" cmpd="sng" algn="ctr">
            <a:solidFill>
              <a:srgbClr val="8064A2">
                <a:lumMod val="40000"/>
                <a:lumOff val="60000"/>
              </a:srgbClr>
            </a:solidFill>
            <a:prstDash val="solid"/>
          </a:ln>
          <a:effectLst/>
        </p:spPr>
        <p:txBody>
          <a:bodyPr vert="wordArtVert"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a:ln>
                  <a:noFill/>
                </a:ln>
                <a:effectLst/>
                <a:uLnTx/>
                <a:uFillTx/>
                <a:ea typeface="+mn-ea"/>
                <a:cs typeface="+mn-cs"/>
              </a:rPr>
              <a:t>WAITING TIME</a:t>
            </a:r>
          </a:p>
        </p:txBody>
      </p:sp>
      <p:pic>
        <p:nvPicPr>
          <p:cNvPr id="192" name="Picture 191">
            <a:extLst>
              <a:ext uri="{FF2B5EF4-FFF2-40B4-BE49-F238E27FC236}">
                <a16:creationId xmlns:a16="http://schemas.microsoft.com/office/drawing/2014/main" id="{D1EAAE64-5D4B-453B-A614-47292E40A9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488" y="2651388"/>
            <a:ext cx="1335417" cy="1122537"/>
          </a:xfrm>
          <a:prstGeom prst="rect">
            <a:avLst/>
          </a:prstGeom>
        </p:spPr>
      </p:pic>
      <p:pic>
        <p:nvPicPr>
          <p:cNvPr id="193" name="Picture 192">
            <a:extLst>
              <a:ext uri="{FF2B5EF4-FFF2-40B4-BE49-F238E27FC236}">
                <a16:creationId xmlns:a16="http://schemas.microsoft.com/office/drawing/2014/main" id="{D89C43CA-B4A3-4E5E-A41E-1BCB47376A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528" y="1755579"/>
            <a:ext cx="599599" cy="794690"/>
          </a:xfrm>
          <a:prstGeom prst="rect">
            <a:avLst/>
          </a:prstGeom>
        </p:spPr>
      </p:pic>
      <p:sp>
        <p:nvSpPr>
          <p:cNvPr id="194" name="TextBox 157">
            <a:extLst>
              <a:ext uri="{FF2B5EF4-FFF2-40B4-BE49-F238E27FC236}">
                <a16:creationId xmlns:a16="http://schemas.microsoft.com/office/drawing/2014/main" id="{F4980263-BCEF-5E91-C10A-CE319F0ADFFF}"/>
              </a:ext>
            </a:extLst>
          </p:cNvPr>
          <p:cNvSpPr txBox="1">
            <a:spLocks noChangeArrowheads="1"/>
          </p:cNvSpPr>
          <p:nvPr/>
        </p:nvSpPr>
        <p:spPr bwMode="auto">
          <a:xfrm>
            <a:off x="445934" y="5569276"/>
            <a:ext cx="15783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Laboratory department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 name="TextBox 157">
            <a:extLst>
              <a:ext uri="{FF2B5EF4-FFF2-40B4-BE49-F238E27FC236}">
                <a16:creationId xmlns:a16="http://schemas.microsoft.com/office/drawing/2014/main" id="{5E4D9E0B-C76D-D4F7-1A29-BF85F1324BA0}"/>
              </a:ext>
            </a:extLst>
          </p:cNvPr>
          <p:cNvSpPr txBox="1">
            <a:spLocks noChangeArrowheads="1"/>
          </p:cNvSpPr>
          <p:nvPr/>
        </p:nvSpPr>
        <p:spPr bwMode="auto">
          <a:xfrm>
            <a:off x="397877" y="3590543"/>
            <a:ext cx="1121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HS, Neurology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pic>
        <p:nvPicPr>
          <p:cNvPr id="9" name="Picture 8">
            <a:extLst>
              <a:ext uri="{FF2B5EF4-FFF2-40B4-BE49-F238E27FC236}">
                <a16:creationId xmlns:a16="http://schemas.microsoft.com/office/drawing/2014/main" id="{5BE5998F-1FC0-3E6F-47FA-C1A3F3B3AC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5968" y="3988839"/>
            <a:ext cx="712584" cy="562566"/>
          </a:xfrm>
          <a:prstGeom prst="rect">
            <a:avLst/>
          </a:prstGeom>
        </p:spPr>
      </p:pic>
      <p:pic>
        <p:nvPicPr>
          <p:cNvPr id="12" name="Picture 11">
            <a:extLst>
              <a:ext uri="{FF2B5EF4-FFF2-40B4-BE49-F238E27FC236}">
                <a16:creationId xmlns:a16="http://schemas.microsoft.com/office/drawing/2014/main" id="{3943BEAC-8BFF-CE79-C208-0A19FC96C4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8575" y="4933212"/>
            <a:ext cx="841851" cy="601323"/>
          </a:xfrm>
          <a:prstGeom prst="rect">
            <a:avLst/>
          </a:prstGeom>
        </p:spPr>
      </p:pic>
      <p:sp>
        <p:nvSpPr>
          <p:cNvPr id="51" name="Rounded Rectangle 88">
            <a:extLst>
              <a:ext uri="{FF2B5EF4-FFF2-40B4-BE49-F238E27FC236}">
                <a16:creationId xmlns:a16="http://schemas.microsoft.com/office/drawing/2014/main" id="{400F3F8B-DD33-5022-3A96-1897F16271D7}"/>
              </a:ext>
            </a:extLst>
          </p:cNvPr>
          <p:cNvSpPr/>
          <p:nvPr/>
        </p:nvSpPr>
        <p:spPr>
          <a:xfrm>
            <a:off x="6730756" y="1862646"/>
            <a:ext cx="1196228" cy="857317"/>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r>
              <a:rPr lang="en-GB" sz="900"/>
              <a:t>Consults with seniors/colleagues, neuroradiologists, in a team meeting, as routine procedure, not standard requirement </a:t>
            </a:r>
          </a:p>
        </p:txBody>
      </p:sp>
      <p:cxnSp>
        <p:nvCxnSpPr>
          <p:cNvPr id="124" name="Straight Arrow Connector 123">
            <a:extLst>
              <a:ext uri="{FF2B5EF4-FFF2-40B4-BE49-F238E27FC236}">
                <a16:creationId xmlns:a16="http://schemas.microsoft.com/office/drawing/2014/main" id="{9DC0C023-FF6F-CB4D-2CF7-A66438573C14}"/>
              </a:ext>
            </a:extLst>
          </p:cNvPr>
          <p:cNvCxnSpPr>
            <a:cxnSpLocks/>
            <a:stCxn id="135" idx="0"/>
            <a:endCxn id="137" idx="2"/>
          </p:cNvCxnSpPr>
          <p:nvPr/>
        </p:nvCxnSpPr>
        <p:spPr>
          <a:xfrm flipH="1" flipV="1">
            <a:off x="6242815" y="2709569"/>
            <a:ext cx="17392" cy="2296733"/>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126" name="Rounded Rectangle 89">
            <a:extLst>
              <a:ext uri="{FF2B5EF4-FFF2-40B4-BE49-F238E27FC236}">
                <a16:creationId xmlns:a16="http://schemas.microsoft.com/office/drawing/2014/main" id="{043CB218-B239-8651-EDF0-229AD430286A}"/>
              </a:ext>
            </a:extLst>
          </p:cNvPr>
          <p:cNvSpPr/>
          <p:nvPr/>
        </p:nvSpPr>
        <p:spPr>
          <a:xfrm>
            <a:off x="4831717" y="4075141"/>
            <a:ext cx="966782" cy="700987"/>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Neuroradiologist send</a:t>
            </a:r>
            <a:r>
              <a:rPr lang="en-GB" sz="1000" kern="0">
                <a:solidFill>
                  <a:prstClr val="black"/>
                </a:solidFill>
                <a:latin typeface="Calibri"/>
              </a:rPr>
              <a:t>s the report &amp; MRI</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cxnSp>
        <p:nvCxnSpPr>
          <p:cNvPr id="127" name="Straight Arrow Connector 126">
            <a:extLst>
              <a:ext uri="{FF2B5EF4-FFF2-40B4-BE49-F238E27FC236}">
                <a16:creationId xmlns:a16="http://schemas.microsoft.com/office/drawing/2014/main" id="{683AA8E6-0767-009E-D480-5313D3CB688C}"/>
              </a:ext>
            </a:extLst>
          </p:cNvPr>
          <p:cNvCxnSpPr>
            <a:cxnSpLocks/>
            <a:stCxn id="126" idx="0"/>
            <a:endCxn id="128" idx="2"/>
          </p:cNvCxnSpPr>
          <p:nvPr/>
        </p:nvCxnSpPr>
        <p:spPr>
          <a:xfrm flipV="1">
            <a:off x="5315108" y="2709569"/>
            <a:ext cx="9936" cy="1365572"/>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128" name="Rounded Rectangle 100">
            <a:extLst>
              <a:ext uri="{FF2B5EF4-FFF2-40B4-BE49-F238E27FC236}">
                <a16:creationId xmlns:a16="http://schemas.microsoft.com/office/drawing/2014/main" id="{80E7213C-34E2-D36F-CFF1-D56A07A47013}"/>
              </a:ext>
            </a:extLst>
          </p:cNvPr>
          <p:cNvSpPr/>
          <p:nvPr/>
        </p:nvSpPr>
        <p:spPr>
          <a:xfrm>
            <a:off x="4879619" y="1932888"/>
            <a:ext cx="890849" cy="776681"/>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the MRI &amp; neuroradiologist report </a:t>
            </a:r>
          </a:p>
        </p:txBody>
      </p:sp>
      <p:pic>
        <p:nvPicPr>
          <p:cNvPr id="129" name="Picture 128">
            <a:extLst>
              <a:ext uri="{FF2B5EF4-FFF2-40B4-BE49-F238E27FC236}">
                <a16:creationId xmlns:a16="http://schemas.microsoft.com/office/drawing/2014/main" id="{270C8CE9-A0EC-00CE-6D07-494B4CBAB1C9}"/>
              </a:ext>
            </a:extLst>
          </p:cNvPr>
          <p:cNvPicPr>
            <a:picLocks noChangeAspect="1"/>
          </p:cNvPicPr>
          <p:nvPr/>
        </p:nvPicPr>
        <p:blipFill>
          <a:blip r:embed="rId10"/>
          <a:stretch>
            <a:fillRect/>
          </a:stretch>
        </p:blipFill>
        <p:spPr>
          <a:xfrm>
            <a:off x="4951988" y="2117003"/>
            <a:ext cx="215504" cy="268365"/>
          </a:xfrm>
          <a:prstGeom prst="rect">
            <a:avLst/>
          </a:prstGeom>
        </p:spPr>
      </p:pic>
      <p:sp>
        <p:nvSpPr>
          <p:cNvPr id="130" name="Rounded Rectangle 89">
            <a:extLst>
              <a:ext uri="{FF2B5EF4-FFF2-40B4-BE49-F238E27FC236}">
                <a16:creationId xmlns:a16="http://schemas.microsoft.com/office/drawing/2014/main" id="{EACF7E3B-22C2-86CD-2395-DB1141D73D9A}"/>
              </a:ext>
            </a:extLst>
          </p:cNvPr>
          <p:cNvSpPr/>
          <p:nvPr/>
        </p:nvSpPr>
        <p:spPr>
          <a:xfrm>
            <a:off x="3850013" y="1933996"/>
            <a:ext cx="975882" cy="740475"/>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sample to lab for analysis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31" name="Picture 130">
            <a:extLst>
              <a:ext uri="{FF2B5EF4-FFF2-40B4-BE49-F238E27FC236}">
                <a16:creationId xmlns:a16="http://schemas.microsoft.com/office/drawing/2014/main" id="{C93DC498-66DD-6BD7-E9E2-CA09EA7B67D0}"/>
              </a:ext>
            </a:extLst>
          </p:cNvPr>
          <p:cNvPicPr>
            <a:picLocks noChangeAspect="1"/>
          </p:cNvPicPr>
          <p:nvPr/>
        </p:nvPicPr>
        <p:blipFill>
          <a:blip r:embed="rId10"/>
          <a:stretch>
            <a:fillRect/>
          </a:stretch>
        </p:blipFill>
        <p:spPr>
          <a:xfrm>
            <a:off x="3902505" y="2198210"/>
            <a:ext cx="215504" cy="220515"/>
          </a:xfrm>
          <a:prstGeom prst="rect">
            <a:avLst/>
          </a:prstGeom>
        </p:spPr>
      </p:pic>
      <p:sp>
        <p:nvSpPr>
          <p:cNvPr id="132" name="Rounded Rectangle 89">
            <a:extLst>
              <a:ext uri="{FF2B5EF4-FFF2-40B4-BE49-F238E27FC236}">
                <a16:creationId xmlns:a16="http://schemas.microsoft.com/office/drawing/2014/main" id="{77B77727-CA58-0623-445D-37520939839E}"/>
              </a:ext>
            </a:extLst>
          </p:cNvPr>
          <p:cNvSpPr/>
          <p:nvPr/>
        </p:nvSpPr>
        <p:spPr>
          <a:xfrm>
            <a:off x="2714946" y="815865"/>
            <a:ext cx="1058375" cy="687554"/>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 Arrives at the </a:t>
            </a:r>
            <a:r>
              <a:rPr lang="en-GB" sz="1000" kern="0">
                <a:solidFill>
                  <a:prstClr val="black"/>
                </a:solidFill>
                <a:latin typeface="Calibri"/>
              </a:rPr>
              <a:t>neurology dep’t for LP</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33" name="Picture 132">
            <a:extLst>
              <a:ext uri="{FF2B5EF4-FFF2-40B4-BE49-F238E27FC236}">
                <a16:creationId xmlns:a16="http://schemas.microsoft.com/office/drawing/2014/main" id="{9AF906CE-B522-7C8D-75F4-145A4DFE6E8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83951" y="835998"/>
            <a:ext cx="374229" cy="467314"/>
          </a:xfrm>
          <a:prstGeom prst="rect">
            <a:avLst/>
          </a:prstGeom>
        </p:spPr>
      </p:pic>
      <p:pic>
        <p:nvPicPr>
          <p:cNvPr id="134" name="Picture 133">
            <a:extLst>
              <a:ext uri="{FF2B5EF4-FFF2-40B4-BE49-F238E27FC236}">
                <a16:creationId xmlns:a16="http://schemas.microsoft.com/office/drawing/2014/main" id="{5893F67B-AB25-9167-9D7D-52D823BAB41B}"/>
              </a:ext>
            </a:extLst>
          </p:cNvPr>
          <p:cNvPicPr>
            <a:picLocks noChangeAspect="1"/>
          </p:cNvPicPr>
          <p:nvPr/>
        </p:nvPicPr>
        <p:blipFill>
          <a:blip r:embed="rId10"/>
          <a:stretch>
            <a:fillRect/>
          </a:stretch>
        </p:blipFill>
        <p:spPr>
          <a:xfrm>
            <a:off x="4872620" y="4240142"/>
            <a:ext cx="246319" cy="306739"/>
          </a:xfrm>
          <a:prstGeom prst="rect">
            <a:avLst/>
          </a:prstGeom>
        </p:spPr>
      </p:pic>
      <p:sp>
        <p:nvSpPr>
          <p:cNvPr id="135" name="Rounded Rectangle 89">
            <a:extLst>
              <a:ext uri="{FF2B5EF4-FFF2-40B4-BE49-F238E27FC236}">
                <a16:creationId xmlns:a16="http://schemas.microsoft.com/office/drawing/2014/main" id="{A075751E-E944-1F81-45BF-B3847B9661AC}"/>
              </a:ext>
            </a:extLst>
          </p:cNvPr>
          <p:cNvSpPr/>
          <p:nvPr/>
        </p:nvSpPr>
        <p:spPr>
          <a:xfrm>
            <a:off x="5876004" y="5006302"/>
            <a:ext cx="768405" cy="700987"/>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send</a:t>
            </a:r>
            <a:r>
              <a:rPr lang="en-GB" sz="1000" kern="0">
                <a:solidFill>
                  <a:prstClr val="black"/>
                </a:solidFill>
                <a:latin typeface="Calibri"/>
              </a:rPr>
              <a:t>s the LP analysis result</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36" name="Picture 135">
            <a:extLst>
              <a:ext uri="{FF2B5EF4-FFF2-40B4-BE49-F238E27FC236}">
                <a16:creationId xmlns:a16="http://schemas.microsoft.com/office/drawing/2014/main" id="{10AE820D-9353-DB7B-20FC-1B8B8639E2F4}"/>
              </a:ext>
            </a:extLst>
          </p:cNvPr>
          <p:cNvPicPr>
            <a:picLocks noChangeAspect="1"/>
          </p:cNvPicPr>
          <p:nvPr/>
        </p:nvPicPr>
        <p:blipFill>
          <a:blip r:embed="rId10"/>
          <a:stretch>
            <a:fillRect/>
          </a:stretch>
        </p:blipFill>
        <p:spPr>
          <a:xfrm>
            <a:off x="5931641" y="5174609"/>
            <a:ext cx="246319" cy="306739"/>
          </a:xfrm>
          <a:prstGeom prst="rect">
            <a:avLst/>
          </a:prstGeom>
        </p:spPr>
      </p:pic>
      <p:sp>
        <p:nvSpPr>
          <p:cNvPr id="137" name="Rounded Rectangle 100">
            <a:extLst>
              <a:ext uri="{FF2B5EF4-FFF2-40B4-BE49-F238E27FC236}">
                <a16:creationId xmlns:a16="http://schemas.microsoft.com/office/drawing/2014/main" id="{8C1C4C80-0114-A0D9-7855-B1A004D9A60B}"/>
              </a:ext>
            </a:extLst>
          </p:cNvPr>
          <p:cNvSpPr/>
          <p:nvPr/>
        </p:nvSpPr>
        <p:spPr>
          <a:xfrm>
            <a:off x="5852012" y="1932888"/>
            <a:ext cx="781605" cy="776681"/>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LP analysis results</a:t>
            </a:r>
          </a:p>
        </p:txBody>
      </p:sp>
      <p:pic>
        <p:nvPicPr>
          <p:cNvPr id="138" name="Picture 137">
            <a:extLst>
              <a:ext uri="{FF2B5EF4-FFF2-40B4-BE49-F238E27FC236}">
                <a16:creationId xmlns:a16="http://schemas.microsoft.com/office/drawing/2014/main" id="{13A37B22-0EEB-DCAD-FF2B-79E081259333}"/>
              </a:ext>
            </a:extLst>
          </p:cNvPr>
          <p:cNvPicPr>
            <a:picLocks noChangeAspect="1"/>
          </p:cNvPicPr>
          <p:nvPr/>
        </p:nvPicPr>
        <p:blipFill>
          <a:blip r:embed="rId10"/>
          <a:stretch>
            <a:fillRect/>
          </a:stretch>
        </p:blipFill>
        <p:spPr>
          <a:xfrm>
            <a:off x="5940565" y="2117003"/>
            <a:ext cx="215504" cy="268365"/>
          </a:xfrm>
          <a:prstGeom prst="rect">
            <a:avLst/>
          </a:prstGeom>
        </p:spPr>
      </p:pic>
      <p:sp>
        <p:nvSpPr>
          <p:cNvPr id="139" name="Rounded Rectangle 89">
            <a:extLst>
              <a:ext uri="{FF2B5EF4-FFF2-40B4-BE49-F238E27FC236}">
                <a16:creationId xmlns:a16="http://schemas.microsoft.com/office/drawing/2014/main" id="{5266171A-8A1F-C7AE-0E66-0284E2D87618}"/>
              </a:ext>
            </a:extLst>
          </p:cNvPr>
          <p:cNvSpPr/>
          <p:nvPr/>
        </p:nvSpPr>
        <p:spPr>
          <a:xfrm>
            <a:off x="3851430" y="5031907"/>
            <a:ext cx="966782" cy="747145"/>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spinal fluid sample analyses </a:t>
            </a:r>
          </a:p>
        </p:txBody>
      </p:sp>
      <p:pic>
        <p:nvPicPr>
          <p:cNvPr id="140" name="Picture 139">
            <a:extLst>
              <a:ext uri="{FF2B5EF4-FFF2-40B4-BE49-F238E27FC236}">
                <a16:creationId xmlns:a16="http://schemas.microsoft.com/office/drawing/2014/main" id="{7573A414-F396-A817-071A-591CF5DFE29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50013" y="5119382"/>
            <a:ext cx="375027" cy="417194"/>
          </a:xfrm>
          <a:prstGeom prst="rect">
            <a:avLst/>
          </a:prstGeom>
        </p:spPr>
      </p:pic>
      <p:cxnSp>
        <p:nvCxnSpPr>
          <p:cNvPr id="141" name="Straight Arrow Connector 140">
            <a:extLst>
              <a:ext uri="{FF2B5EF4-FFF2-40B4-BE49-F238E27FC236}">
                <a16:creationId xmlns:a16="http://schemas.microsoft.com/office/drawing/2014/main" id="{B17EBED2-3F4F-6053-6048-F1A79E4F6DFD}"/>
              </a:ext>
            </a:extLst>
          </p:cNvPr>
          <p:cNvCxnSpPr>
            <a:cxnSpLocks/>
            <a:stCxn id="130" idx="2"/>
            <a:endCxn id="139" idx="0"/>
          </p:cNvCxnSpPr>
          <p:nvPr/>
        </p:nvCxnSpPr>
        <p:spPr>
          <a:xfrm flipH="1">
            <a:off x="4334821" y="2674471"/>
            <a:ext cx="3133" cy="2357436"/>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142" name="Straight Arrow Connector 141">
            <a:extLst>
              <a:ext uri="{FF2B5EF4-FFF2-40B4-BE49-F238E27FC236}">
                <a16:creationId xmlns:a16="http://schemas.microsoft.com/office/drawing/2014/main" id="{192F04E6-3D27-7A72-25E9-3AFCC4AC4700}"/>
              </a:ext>
            </a:extLst>
          </p:cNvPr>
          <p:cNvCxnSpPr>
            <a:cxnSpLocks/>
            <a:stCxn id="143" idx="2"/>
          </p:cNvCxnSpPr>
          <p:nvPr/>
        </p:nvCxnSpPr>
        <p:spPr>
          <a:xfrm flipH="1">
            <a:off x="2095963" y="1495327"/>
            <a:ext cx="399" cy="2541226"/>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143" name="Rounded Rectangle 89">
            <a:extLst>
              <a:ext uri="{FF2B5EF4-FFF2-40B4-BE49-F238E27FC236}">
                <a16:creationId xmlns:a16="http://schemas.microsoft.com/office/drawing/2014/main" id="{57FF0C4A-9CE5-4303-6339-A07E5F36D2CE}"/>
              </a:ext>
            </a:extLst>
          </p:cNvPr>
          <p:cNvSpPr/>
          <p:nvPr/>
        </p:nvSpPr>
        <p:spPr>
          <a:xfrm>
            <a:off x="1567174" y="807773"/>
            <a:ext cx="1058375" cy="687554"/>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 Arrives at the radiology dep’t for MRI</a:t>
            </a:r>
          </a:p>
        </p:txBody>
      </p:sp>
      <p:pic>
        <p:nvPicPr>
          <p:cNvPr id="144" name="Picture 143">
            <a:extLst>
              <a:ext uri="{FF2B5EF4-FFF2-40B4-BE49-F238E27FC236}">
                <a16:creationId xmlns:a16="http://schemas.microsoft.com/office/drawing/2014/main" id="{66A755BB-34CB-9C34-7C37-167ACA09CF5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36179" y="827906"/>
            <a:ext cx="374229" cy="467314"/>
          </a:xfrm>
          <a:prstGeom prst="rect">
            <a:avLst/>
          </a:prstGeom>
        </p:spPr>
      </p:pic>
      <p:sp>
        <p:nvSpPr>
          <p:cNvPr id="145" name="Rounded Rectangle 89">
            <a:extLst>
              <a:ext uri="{FF2B5EF4-FFF2-40B4-BE49-F238E27FC236}">
                <a16:creationId xmlns:a16="http://schemas.microsoft.com/office/drawing/2014/main" id="{484A98F1-F6E7-3578-1BB0-385A9A568DF5}"/>
              </a:ext>
            </a:extLst>
          </p:cNvPr>
          <p:cNvSpPr/>
          <p:nvPr/>
        </p:nvSpPr>
        <p:spPr>
          <a:xfrm>
            <a:off x="2722548" y="1971968"/>
            <a:ext cx="1059172" cy="700988"/>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LP done by booked neurologist? </a:t>
            </a:r>
            <a:r>
              <a:rPr lang="en-GB" sz="1000" kern="0">
                <a:solidFill>
                  <a:prstClr val="black"/>
                </a:solidFill>
                <a:latin typeface="Calibri"/>
              </a:rPr>
              <a:t>at neurology dep’t</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sp>
        <p:nvSpPr>
          <p:cNvPr id="146" name="Rounded Rectangle 89">
            <a:extLst>
              <a:ext uri="{FF2B5EF4-FFF2-40B4-BE49-F238E27FC236}">
                <a16:creationId xmlns:a16="http://schemas.microsoft.com/office/drawing/2014/main" id="{98094610-4ACF-4A4C-D41C-513DD7C0E3A8}"/>
              </a:ext>
            </a:extLst>
          </p:cNvPr>
          <p:cNvSpPr/>
          <p:nvPr/>
        </p:nvSpPr>
        <p:spPr>
          <a:xfrm>
            <a:off x="1615953" y="4041724"/>
            <a:ext cx="966782" cy="747145"/>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MRI taken</a:t>
            </a:r>
          </a:p>
        </p:txBody>
      </p:sp>
      <p:pic>
        <p:nvPicPr>
          <p:cNvPr id="147" name="Picture 146">
            <a:extLst>
              <a:ext uri="{FF2B5EF4-FFF2-40B4-BE49-F238E27FC236}">
                <a16:creationId xmlns:a16="http://schemas.microsoft.com/office/drawing/2014/main" id="{C4F17515-864D-1172-38FA-3FE75AF1E12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14536" y="4129199"/>
            <a:ext cx="375027" cy="417194"/>
          </a:xfrm>
          <a:prstGeom prst="rect">
            <a:avLst/>
          </a:prstGeom>
        </p:spPr>
      </p:pic>
      <p:pic>
        <p:nvPicPr>
          <p:cNvPr id="148" name="Picture 147">
            <a:extLst>
              <a:ext uri="{FF2B5EF4-FFF2-40B4-BE49-F238E27FC236}">
                <a16:creationId xmlns:a16="http://schemas.microsoft.com/office/drawing/2014/main" id="{09302AB2-AE1A-B823-DCBC-F35D77A202B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06889" y="2117003"/>
            <a:ext cx="375027" cy="417194"/>
          </a:xfrm>
          <a:prstGeom prst="rect">
            <a:avLst/>
          </a:prstGeom>
        </p:spPr>
      </p:pic>
      <p:cxnSp>
        <p:nvCxnSpPr>
          <p:cNvPr id="149" name="Straight Arrow Connector 148">
            <a:extLst>
              <a:ext uri="{FF2B5EF4-FFF2-40B4-BE49-F238E27FC236}">
                <a16:creationId xmlns:a16="http://schemas.microsoft.com/office/drawing/2014/main" id="{7C872EBD-EE71-5B75-D535-D7281F3FAD81}"/>
              </a:ext>
            </a:extLst>
          </p:cNvPr>
          <p:cNvCxnSpPr>
            <a:cxnSpLocks/>
            <a:stCxn id="132" idx="2"/>
            <a:endCxn id="145" idx="0"/>
          </p:cNvCxnSpPr>
          <p:nvPr/>
        </p:nvCxnSpPr>
        <p:spPr>
          <a:xfrm>
            <a:off x="3244134" y="1503419"/>
            <a:ext cx="8000" cy="468549"/>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153" name="Rounded Rectangle 89">
            <a:extLst>
              <a:ext uri="{FF2B5EF4-FFF2-40B4-BE49-F238E27FC236}">
                <a16:creationId xmlns:a16="http://schemas.microsoft.com/office/drawing/2014/main" id="{9CBBDE56-205E-5D4D-07FA-B7CF7482B1B2}"/>
              </a:ext>
            </a:extLst>
          </p:cNvPr>
          <p:cNvSpPr/>
          <p:nvPr/>
        </p:nvSpPr>
        <p:spPr>
          <a:xfrm>
            <a:off x="8416906" y="1863776"/>
            <a:ext cx="1061272" cy="747145"/>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Informs the diagnosis, discusses treatment options </a:t>
            </a:r>
          </a:p>
        </p:txBody>
      </p:sp>
      <p:pic>
        <p:nvPicPr>
          <p:cNvPr id="154" name="Picture 153">
            <a:extLst>
              <a:ext uri="{FF2B5EF4-FFF2-40B4-BE49-F238E27FC236}">
                <a16:creationId xmlns:a16="http://schemas.microsoft.com/office/drawing/2014/main" id="{2A989DBF-03C3-7C2D-2614-0B507A3CFB9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48384" y="1966733"/>
            <a:ext cx="277132" cy="417194"/>
          </a:xfrm>
          <a:prstGeom prst="rect">
            <a:avLst/>
          </a:prstGeom>
        </p:spPr>
      </p:pic>
      <p:sp>
        <p:nvSpPr>
          <p:cNvPr id="156" name="Rounded Rectangle 89">
            <a:extLst>
              <a:ext uri="{FF2B5EF4-FFF2-40B4-BE49-F238E27FC236}">
                <a16:creationId xmlns:a16="http://schemas.microsoft.com/office/drawing/2014/main" id="{A2C36567-5B63-BA6C-317D-99E4B3E3CCF6}"/>
              </a:ext>
            </a:extLst>
          </p:cNvPr>
          <p:cNvSpPr/>
          <p:nvPr/>
        </p:nvSpPr>
        <p:spPr>
          <a:xfrm>
            <a:off x="8421034" y="677619"/>
            <a:ext cx="1058375" cy="825725"/>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Meets the neurologist for 2</a:t>
            </a:r>
            <a:r>
              <a:rPr kumimoji="0" lang="en-GB" sz="1000" b="0" i="0" u="none" strike="noStrike" kern="0" cap="none" spc="0" normalizeH="0" baseline="30000" noProof="0">
                <a:ln>
                  <a:noFill/>
                </a:ln>
                <a:solidFill>
                  <a:prstClr val="black"/>
                </a:solidFill>
                <a:effectLst/>
                <a:uLnTx/>
                <a:uFillTx/>
                <a:latin typeface="Calibri"/>
                <a:ea typeface="+mn-ea"/>
                <a:cs typeface="+mn-cs"/>
              </a:rPr>
              <a:t>nd</a:t>
            </a:r>
            <a:r>
              <a:rPr kumimoji="0" lang="en-GB" sz="1000" b="0" i="0" u="none" strike="noStrike" kern="0" cap="none" spc="0" normalizeH="0" baseline="0" noProof="0">
                <a:ln>
                  <a:noFill/>
                </a:ln>
                <a:solidFill>
                  <a:prstClr val="black"/>
                </a:solidFill>
                <a:effectLst/>
                <a:uLnTx/>
                <a:uFillTx/>
                <a:latin typeface="Calibri"/>
                <a:ea typeface="+mn-ea"/>
                <a:cs typeface="+mn-cs"/>
              </a:rPr>
              <a:t> consultation</a:t>
            </a:r>
          </a:p>
        </p:txBody>
      </p:sp>
      <p:pic>
        <p:nvPicPr>
          <p:cNvPr id="157" name="Picture 156">
            <a:extLst>
              <a:ext uri="{FF2B5EF4-FFF2-40B4-BE49-F238E27FC236}">
                <a16:creationId xmlns:a16="http://schemas.microsoft.com/office/drawing/2014/main" id="{BDACADDF-89B2-3C2A-6E93-A00EB718325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90039" y="835923"/>
            <a:ext cx="374229" cy="467314"/>
          </a:xfrm>
          <a:prstGeom prst="rect">
            <a:avLst/>
          </a:prstGeom>
        </p:spPr>
      </p:pic>
      <p:sp>
        <p:nvSpPr>
          <p:cNvPr id="158" name="Rounded Rectangle 89">
            <a:extLst>
              <a:ext uri="{FF2B5EF4-FFF2-40B4-BE49-F238E27FC236}">
                <a16:creationId xmlns:a16="http://schemas.microsoft.com/office/drawing/2014/main" id="{23DDE8BA-A960-3711-6AB6-8192B9355447}"/>
              </a:ext>
            </a:extLst>
          </p:cNvPr>
          <p:cNvSpPr/>
          <p:nvPr/>
        </p:nvSpPr>
        <p:spPr>
          <a:xfrm>
            <a:off x="9597150" y="1861144"/>
            <a:ext cx="1058375" cy="753579"/>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Provide information &amp; resources for MS disease &amp; its care </a:t>
            </a:r>
          </a:p>
        </p:txBody>
      </p:sp>
      <p:pic>
        <p:nvPicPr>
          <p:cNvPr id="160" name="Picture 159">
            <a:extLst>
              <a:ext uri="{FF2B5EF4-FFF2-40B4-BE49-F238E27FC236}">
                <a16:creationId xmlns:a16="http://schemas.microsoft.com/office/drawing/2014/main" id="{6AA3F353-DCB3-68FF-8ECC-195978FF1FB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66155" y="1878150"/>
            <a:ext cx="374229" cy="512190"/>
          </a:xfrm>
          <a:prstGeom prst="rect">
            <a:avLst/>
          </a:prstGeom>
        </p:spPr>
      </p:pic>
      <p:sp>
        <p:nvSpPr>
          <p:cNvPr id="161" name="Rounded Rectangle 89">
            <a:extLst>
              <a:ext uri="{FF2B5EF4-FFF2-40B4-BE49-F238E27FC236}">
                <a16:creationId xmlns:a16="http://schemas.microsoft.com/office/drawing/2014/main" id="{5183CAD6-3402-F92A-6299-303ED3CDA1A3}"/>
              </a:ext>
            </a:extLst>
          </p:cNvPr>
          <p:cNvSpPr/>
          <p:nvPr/>
        </p:nvSpPr>
        <p:spPr>
          <a:xfrm>
            <a:off x="9592172" y="677619"/>
            <a:ext cx="1059172" cy="861223"/>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patient info resources, where to access additional info when needed</a:t>
            </a:r>
          </a:p>
        </p:txBody>
      </p:sp>
      <p:pic>
        <p:nvPicPr>
          <p:cNvPr id="163" name="Picture 162">
            <a:extLst>
              <a:ext uri="{FF2B5EF4-FFF2-40B4-BE49-F238E27FC236}">
                <a16:creationId xmlns:a16="http://schemas.microsoft.com/office/drawing/2014/main" id="{72124D24-419B-6FEA-6687-84DB9BE6E0F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52310" y="882878"/>
            <a:ext cx="375027" cy="420185"/>
          </a:xfrm>
          <a:prstGeom prst="rect">
            <a:avLst/>
          </a:prstGeom>
        </p:spPr>
      </p:pic>
      <p:sp>
        <p:nvSpPr>
          <p:cNvPr id="166" name="Rounded Rectangle 88">
            <a:extLst>
              <a:ext uri="{FF2B5EF4-FFF2-40B4-BE49-F238E27FC236}">
                <a16:creationId xmlns:a16="http://schemas.microsoft.com/office/drawing/2014/main" id="{5269BBB3-395B-D0BA-C50B-1DEE8EFAAFF6}"/>
              </a:ext>
            </a:extLst>
          </p:cNvPr>
          <p:cNvSpPr/>
          <p:nvPr/>
        </p:nvSpPr>
        <p:spPr>
          <a:xfrm>
            <a:off x="10779143" y="1836868"/>
            <a:ext cx="1196228" cy="857317"/>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r>
              <a:rPr lang="en-GB" sz="900"/>
              <a:t>Prepare treatment plan, include other professionals based on individual patient care needs </a:t>
            </a:r>
          </a:p>
        </p:txBody>
      </p:sp>
      <p:cxnSp>
        <p:nvCxnSpPr>
          <p:cNvPr id="167" name="Straight Arrow Connector 166">
            <a:extLst>
              <a:ext uri="{FF2B5EF4-FFF2-40B4-BE49-F238E27FC236}">
                <a16:creationId xmlns:a16="http://schemas.microsoft.com/office/drawing/2014/main" id="{21868B96-AFF3-464F-454C-26E4064FF3E1}"/>
              </a:ext>
            </a:extLst>
          </p:cNvPr>
          <p:cNvCxnSpPr>
            <a:cxnSpLocks/>
            <a:stCxn id="156" idx="2"/>
            <a:endCxn id="153" idx="0"/>
          </p:cNvCxnSpPr>
          <p:nvPr/>
        </p:nvCxnSpPr>
        <p:spPr>
          <a:xfrm flipH="1">
            <a:off x="8947542" y="1503344"/>
            <a:ext cx="2680" cy="360432"/>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170" name="Straight Arrow Connector 169">
            <a:extLst>
              <a:ext uri="{FF2B5EF4-FFF2-40B4-BE49-F238E27FC236}">
                <a16:creationId xmlns:a16="http://schemas.microsoft.com/office/drawing/2014/main" id="{027FB8CC-49EA-21B9-36A8-55AA3C8B0DDD}"/>
              </a:ext>
            </a:extLst>
          </p:cNvPr>
          <p:cNvCxnSpPr>
            <a:cxnSpLocks/>
            <a:endCxn id="161" idx="2"/>
          </p:cNvCxnSpPr>
          <p:nvPr/>
        </p:nvCxnSpPr>
        <p:spPr>
          <a:xfrm flipH="1" flipV="1">
            <a:off x="10121758" y="1538842"/>
            <a:ext cx="6088" cy="295340"/>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176" name="AutoShape 63">
            <a:extLst>
              <a:ext uri="{FF2B5EF4-FFF2-40B4-BE49-F238E27FC236}">
                <a16:creationId xmlns:a16="http://schemas.microsoft.com/office/drawing/2014/main" id="{AF27CDD5-4778-E7FF-5A14-916965619CD8}"/>
              </a:ext>
            </a:extLst>
          </p:cNvPr>
          <p:cNvSpPr>
            <a:spLocks noChangeArrowheads="1"/>
          </p:cNvSpPr>
          <p:nvPr/>
        </p:nvSpPr>
        <p:spPr bwMode="auto">
          <a:xfrm>
            <a:off x="488574" y="347067"/>
            <a:ext cx="7520101" cy="249339"/>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2: Diagnosis –visit for investigations </a:t>
            </a:r>
          </a:p>
        </p:txBody>
      </p:sp>
      <p:sp>
        <p:nvSpPr>
          <p:cNvPr id="177" name="AutoShape 63">
            <a:extLst>
              <a:ext uri="{FF2B5EF4-FFF2-40B4-BE49-F238E27FC236}">
                <a16:creationId xmlns:a16="http://schemas.microsoft.com/office/drawing/2014/main" id="{B32A5E70-3E93-A00B-846D-A0A608FBE893}"/>
              </a:ext>
            </a:extLst>
          </p:cNvPr>
          <p:cNvSpPr>
            <a:spLocks noChangeArrowheads="1"/>
          </p:cNvSpPr>
          <p:nvPr/>
        </p:nvSpPr>
        <p:spPr bwMode="auto">
          <a:xfrm>
            <a:off x="8360126" y="327772"/>
            <a:ext cx="3810867" cy="249339"/>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2: Diagnosis –2</a:t>
            </a:r>
            <a:r>
              <a:rPr lang="en-GB" sz="1200" kern="0" spc="100" baseline="30000">
                <a:cs typeface="Arial" charset="0"/>
              </a:rPr>
              <a:t>nd</a:t>
            </a:r>
            <a:r>
              <a:rPr lang="en-GB" sz="1200" kern="0" spc="100">
                <a:cs typeface="Arial" charset="0"/>
              </a:rPr>
              <a:t> consultation</a:t>
            </a:r>
          </a:p>
        </p:txBody>
      </p:sp>
      <p:sp>
        <p:nvSpPr>
          <p:cNvPr id="178" name="AutoShape 63">
            <a:extLst>
              <a:ext uri="{FF2B5EF4-FFF2-40B4-BE49-F238E27FC236}">
                <a16:creationId xmlns:a16="http://schemas.microsoft.com/office/drawing/2014/main" id="{F4B088D2-653B-08E7-E6CC-AEDD55310BE1}"/>
              </a:ext>
            </a:extLst>
          </p:cNvPr>
          <p:cNvSpPr>
            <a:spLocks noChangeArrowheads="1"/>
          </p:cNvSpPr>
          <p:nvPr/>
        </p:nvSpPr>
        <p:spPr bwMode="auto">
          <a:xfrm>
            <a:off x="8008675" y="340062"/>
            <a:ext cx="351452" cy="239623"/>
          </a:xfrm>
          <a:prstGeom prst="chevron">
            <a:avLst>
              <a:gd name="adj" fmla="val 38168"/>
            </a:avLst>
          </a:prstGeom>
          <a:pattFill prst="wdUpDiag">
            <a:fgClr>
              <a:srgbClr val="8064A2">
                <a:lumMod val="40000"/>
                <a:lumOff val="60000"/>
              </a:srgbClr>
            </a:fgClr>
            <a:bgClr>
              <a:sysClr val="window" lastClr="FFFFFF"/>
            </a:bgClr>
          </a:patt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100" normalizeH="0" baseline="0" noProof="0">
              <a:ln>
                <a:noFill/>
              </a:ln>
              <a:solidFill>
                <a:prstClr val="black"/>
              </a:solidFill>
              <a:effectLst/>
              <a:uLnTx/>
              <a:uFillTx/>
              <a:cs typeface="Arial" charset="0"/>
            </a:endParaRPr>
          </a:p>
        </p:txBody>
      </p:sp>
      <p:sp>
        <p:nvSpPr>
          <p:cNvPr id="183" name="Left Brace 182">
            <a:extLst>
              <a:ext uri="{FF2B5EF4-FFF2-40B4-BE49-F238E27FC236}">
                <a16:creationId xmlns:a16="http://schemas.microsoft.com/office/drawing/2014/main" id="{CB8FD360-4425-7DCA-D213-0281E2DE76DD}"/>
              </a:ext>
            </a:extLst>
          </p:cNvPr>
          <p:cNvSpPr/>
          <p:nvPr/>
        </p:nvSpPr>
        <p:spPr>
          <a:xfrm flipV="1">
            <a:off x="1327410" y="706652"/>
            <a:ext cx="216000" cy="900000"/>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4" name="Left Brace 183">
            <a:extLst>
              <a:ext uri="{FF2B5EF4-FFF2-40B4-BE49-F238E27FC236}">
                <a16:creationId xmlns:a16="http://schemas.microsoft.com/office/drawing/2014/main" id="{E1CF4724-2703-B44E-BE28-16288709C3CE}"/>
              </a:ext>
            </a:extLst>
          </p:cNvPr>
          <p:cNvSpPr/>
          <p:nvPr/>
        </p:nvSpPr>
        <p:spPr>
          <a:xfrm flipH="1" flipV="1">
            <a:off x="3862718" y="706652"/>
            <a:ext cx="216000" cy="900000"/>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741239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5B47A1-D7F4-58F1-963B-6BD86AF41F2C}"/>
              </a:ext>
            </a:extLst>
          </p:cNvPr>
          <p:cNvSpPr>
            <a:spLocks noGrp="1"/>
          </p:cNvSpPr>
          <p:nvPr>
            <p:ph type="sldNum" sz="quarter" idx="12"/>
          </p:nvPr>
        </p:nvSpPr>
        <p:spPr/>
        <p:txBody>
          <a:bodyPr/>
          <a:lstStyle/>
          <a:p>
            <a:fld id="{5751DFAA-887F-4071-8EAD-E8CA316FCF06}" type="slidenum">
              <a:rPr lang="en-GB" smtClean="0"/>
              <a:t>21</a:t>
            </a:fld>
            <a:endParaRPr lang="en-GB"/>
          </a:p>
        </p:txBody>
      </p:sp>
      <p:pic>
        <p:nvPicPr>
          <p:cNvPr id="13" name="Picture 12">
            <a:extLst>
              <a:ext uri="{FF2B5EF4-FFF2-40B4-BE49-F238E27FC236}">
                <a16:creationId xmlns:a16="http://schemas.microsoft.com/office/drawing/2014/main" id="{0B39020A-81DC-63E8-DC0D-F7237C2A44A2}"/>
              </a:ext>
            </a:extLst>
          </p:cNvPr>
          <p:cNvPicPr>
            <a:picLocks noChangeAspect="1"/>
          </p:cNvPicPr>
          <p:nvPr/>
        </p:nvPicPr>
        <p:blipFill>
          <a:blip r:embed="rId3"/>
          <a:stretch>
            <a:fillRect/>
          </a:stretch>
        </p:blipFill>
        <p:spPr>
          <a:xfrm>
            <a:off x="448060" y="603411"/>
            <a:ext cx="11727006" cy="774193"/>
          </a:xfrm>
          <a:prstGeom prst="rect">
            <a:avLst/>
          </a:prstGeom>
        </p:spPr>
      </p:pic>
      <p:pic>
        <p:nvPicPr>
          <p:cNvPr id="15" name="Picture 14">
            <a:extLst>
              <a:ext uri="{FF2B5EF4-FFF2-40B4-BE49-F238E27FC236}">
                <a16:creationId xmlns:a16="http://schemas.microsoft.com/office/drawing/2014/main" id="{518E9058-614D-98EF-9C50-3B782A8618FE}"/>
              </a:ext>
            </a:extLst>
          </p:cNvPr>
          <p:cNvPicPr>
            <a:picLocks noChangeAspect="1"/>
          </p:cNvPicPr>
          <p:nvPr/>
        </p:nvPicPr>
        <p:blipFill>
          <a:blip r:embed="rId3"/>
          <a:stretch>
            <a:fillRect/>
          </a:stretch>
        </p:blipFill>
        <p:spPr>
          <a:xfrm>
            <a:off x="490392" y="1508613"/>
            <a:ext cx="11727006" cy="1239598"/>
          </a:xfrm>
          <a:prstGeom prst="rect">
            <a:avLst/>
          </a:prstGeom>
        </p:spPr>
      </p:pic>
      <p:pic>
        <p:nvPicPr>
          <p:cNvPr id="19" name="Picture 18">
            <a:extLst>
              <a:ext uri="{FF2B5EF4-FFF2-40B4-BE49-F238E27FC236}">
                <a16:creationId xmlns:a16="http://schemas.microsoft.com/office/drawing/2014/main" id="{AE07F76E-619B-3439-4884-E4DCD7A33C90}"/>
              </a:ext>
            </a:extLst>
          </p:cNvPr>
          <p:cNvPicPr>
            <a:picLocks noChangeAspect="1"/>
          </p:cNvPicPr>
          <p:nvPr/>
        </p:nvPicPr>
        <p:blipFill>
          <a:blip r:embed="rId3"/>
          <a:stretch>
            <a:fillRect/>
          </a:stretch>
        </p:blipFill>
        <p:spPr>
          <a:xfrm>
            <a:off x="464994" y="2830807"/>
            <a:ext cx="11727006" cy="999041"/>
          </a:xfrm>
          <a:prstGeom prst="rect">
            <a:avLst/>
          </a:prstGeom>
        </p:spPr>
      </p:pic>
      <p:pic>
        <p:nvPicPr>
          <p:cNvPr id="20" name="Picture 19">
            <a:extLst>
              <a:ext uri="{FF2B5EF4-FFF2-40B4-BE49-F238E27FC236}">
                <a16:creationId xmlns:a16="http://schemas.microsoft.com/office/drawing/2014/main" id="{17AA526C-263E-1608-D33E-FDB3A59A8F29}"/>
              </a:ext>
            </a:extLst>
          </p:cNvPr>
          <p:cNvPicPr>
            <a:picLocks noChangeAspect="1"/>
          </p:cNvPicPr>
          <p:nvPr/>
        </p:nvPicPr>
        <p:blipFill>
          <a:blip r:embed="rId3"/>
          <a:stretch>
            <a:fillRect/>
          </a:stretch>
        </p:blipFill>
        <p:spPr>
          <a:xfrm>
            <a:off x="459087" y="3929773"/>
            <a:ext cx="11732913" cy="931161"/>
          </a:xfrm>
          <a:prstGeom prst="rect">
            <a:avLst/>
          </a:prstGeom>
        </p:spPr>
      </p:pic>
      <p:sp>
        <p:nvSpPr>
          <p:cNvPr id="22" name="TextBox 157">
            <a:extLst>
              <a:ext uri="{FF2B5EF4-FFF2-40B4-BE49-F238E27FC236}">
                <a16:creationId xmlns:a16="http://schemas.microsoft.com/office/drawing/2014/main" id="{78FB45F6-461F-6A75-C20D-EC8C1FB83294}"/>
              </a:ext>
            </a:extLst>
          </p:cNvPr>
          <p:cNvSpPr txBox="1">
            <a:spLocks noChangeArrowheads="1"/>
          </p:cNvSpPr>
          <p:nvPr/>
        </p:nvSpPr>
        <p:spPr bwMode="auto">
          <a:xfrm>
            <a:off x="535968" y="1282902"/>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Patient</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pic>
        <p:nvPicPr>
          <p:cNvPr id="23" name="Picture 22">
            <a:extLst>
              <a:ext uri="{FF2B5EF4-FFF2-40B4-BE49-F238E27FC236}">
                <a16:creationId xmlns:a16="http://schemas.microsoft.com/office/drawing/2014/main" id="{C1523DD1-DE16-C2D5-704F-0576A3E9AE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875" y="647538"/>
            <a:ext cx="651252" cy="731520"/>
          </a:xfrm>
          <a:prstGeom prst="rect">
            <a:avLst/>
          </a:prstGeom>
        </p:spPr>
      </p:pic>
      <p:sp>
        <p:nvSpPr>
          <p:cNvPr id="35" name="TextBox 157">
            <a:extLst>
              <a:ext uri="{FF2B5EF4-FFF2-40B4-BE49-F238E27FC236}">
                <a16:creationId xmlns:a16="http://schemas.microsoft.com/office/drawing/2014/main" id="{C423A876-AC8C-9344-72A6-5A3758B7237A}"/>
              </a:ext>
            </a:extLst>
          </p:cNvPr>
          <p:cNvSpPr txBox="1">
            <a:spLocks noChangeArrowheads="1"/>
          </p:cNvSpPr>
          <p:nvPr/>
        </p:nvSpPr>
        <p:spPr bwMode="auto">
          <a:xfrm>
            <a:off x="477432" y="2504694"/>
            <a:ext cx="10434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Neurologist at MS policlinic</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8" name="TextBox 157">
            <a:extLst>
              <a:ext uri="{FF2B5EF4-FFF2-40B4-BE49-F238E27FC236}">
                <a16:creationId xmlns:a16="http://schemas.microsoft.com/office/drawing/2014/main" id="{927D6C46-1F7A-89B7-8DA7-9A6A90D0F6C6}"/>
              </a:ext>
            </a:extLst>
          </p:cNvPr>
          <p:cNvSpPr txBox="1">
            <a:spLocks noChangeArrowheads="1"/>
          </p:cNvSpPr>
          <p:nvPr/>
        </p:nvSpPr>
        <p:spPr bwMode="auto">
          <a:xfrm>
            <a:off x="401070" y="4599324"/>
            <a:ext cx="1779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MS </a:t>
            </a:r>
            <a:r>
              <a:rPr lang="en-GB" altLang="en-US" sz="1100" kern="0">
                <a:solidFill>
                  <a:prstClr val="black"/>
                </a:solidFill>
              </a:rPr>
              <a:t>‘</a:t>
            </a:r>
            <a:r>
              <a:rPr lang="en-GB" altLang="en-US" sz="1100" kern="0" err="1">
                <a:solidFill>
                  <a:prstClr val="black"/>
                </a:solidFill>
              </a:rPr>
              <a:t>Dagbehandling</a:t>
            </a:r>
            <a:r>
              <a:rPr lang="en-GB" altLang="en-US" sz="1100" kern="0">
                <a:solidFill>
                  <a:prstClr val="black"/>
                </a:solidFill>
              </a:rPr>
              <a:t>’</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82" name="TextBox 81">
            <a:extLst>
              <a:ext uri="{FF2B5EF4-FFF2-40B4-BE49-F238E27FC236}">
                <a16:creationId xmlns:a16="http://schemas.microsoft.com/office/drawing/2014/main" id="{EBDE5E2F-0E19-A09E-A34B-EA5A398408ED}"/>
              </a:ext>
            </a:extLst>
          </p:cNvPr>
          <p:cNvSpPr txBox="1"/>
          <p:nvPr/>
        </p:nvSpPr>
        <p:spPr>
          <a:xfrm>
            <a:off x="768212" y="-20801"/>
            <a:ext cx="6016758" cy="553998"/>
          </a:xfrm>
          <a:prstGeom prst="rect">
            <a:avLst/>
          </a:prstGeom>
          <a:noFill/>
        </p:spPr>
        <p:txBody>
          <a:bodyPr wrap="square" lIns="0" tIns="0" rIns="0" bIns="0" rtlCol="0">
            <a:spAutoFit/>
          </a:bodyPr>
          <a:lstStyle/>
          <a:p>
            <a:r>
              <a:rPr lang="en-GB" sz="900"/>
              <a:t>Assumptions:</a:t>
            </a:r>
          </a:p>
          <a:p>
            <a:r>
              <a:rPr lang="en-GB" sz="900"/>
              <a:t> For patients who will use Rituximab </a:t>
            </a:r>
          </a:p>
          <a:p>
            <a:r>
              <a:rPr lang="en-GB" sz="900"/>
              <a:t>All the requests from the communicator are accepted; or not declined by the receiver of the request or information </a:t>
            </a:r>
          </a:p>
          <a:p>
            <a:pPr algn="ctr"/>
            <a:endParaRPr lang="en-GB" sz="900"/>
          </a:p>
        </p:txBody>
      </p:sp>
      <p:sp>
        <p:nvSpPr>
          <p:cNvPr id="122" name="Rounded Rectangle 89">
            <a:extLst>
              <a:ext uri="{FF2B5EF4-FFF2-40B4-BE49-F238E27FC236}">
                <a16:creationId xmlns:a16="http://schemas.microsoft.com/office/drawing/2014/main" id="{16FC6B06-4714-605B-2ECF-345FC3047D26}"/>
              </a:ext>
            </a:extLst>
          </p:cNvPr>
          <p:cNvSpPr/>
          <p:nvPr/>
        </p:nvSpPr>
        <p:spPr>
          <a:xfrm>
            <a:off x="3371739" y="2210585"/>
            <a:ext cx="1008606" cy="546259"/>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Sends treatment plan to the MS nurse at the OPD</a:t>
            </a:r>
          </a:p>
        </p:txBody>
      </p:sp>
      <p:pic>
        <p:nvPicPr>
          <p:cNvPr id="123" name="Picture 122">
            <a:extLst>
              <a:ext uri="{FF2B5EF4-FFF2-40B4-BE49-F238E27FC236}">
                <a16:creationId xmlns:a16="http://schemas.microsoft.com/office/drawing/2014/main" id="{1B0BD0BD-AD78-8EB0-E820-855FFA581D55}"/>
              </a:ext>
            </a:extLst>
          </p:cNvPr>
          <p:cNvPicPr>
            <a:picLocks noChangeAspect="1"/>
          </p:cNvPicPr>
          <p:nvPr/>
        </p:nvPicPr>
        <p:blipFill>
          <a:blip r:embed="rId5"/>
          <a:stretch>
            <a:fillRect/>
          </a:stretch>
        </p:blipFill>
        <p:spPr>
          <a:xfrm>
            <a:off x="3429550" y="2400345"/>
            <a:ext cx="215504" cy="170132"/>
          </a:xfrm>
          <a:prstGeom prst="rect">
            <a:avLst/>
          </a:prstGeom>
        </p:spPr>
      </p:pic>
      <p:pic>
        <p:nvPicPr>
          <p:cNvPr id="113" name="Picture 112">
            <a:extLst>
              <a:ext uri="{FF2B5EF4-FFF2-40B4-BE49-F238E27FC236}">
                <a16:creationId xmlns:a16="http://schemas.microsoft.com/office/drawing/2014/main" id="{FED957AC-C2B5-3A62-51D4-B4B681494566}"/>
              </a:ext>
            </a:extLst>
          </p:cNvPr>
          <p:cNvPicPr>
            <a:picLocks noChangeAspect="1"/>
          </p:cNvPicPr>
          <p:nvPr/>
        </p:nvPicPr>
        <p:blipFill>
          <a:blip r:embed="rId3"/>
          <a:stretch>
            <a:fillRect/>
          </a:stretch>
        </p:blipFill>
        <p:spPr>
          <a:xfrm>
            <a:off x="464994" y="5896670"/>
            <a:ext cx="11727006" cy="868762"/>
          </a:xfrm>
          <a:prstGeom prst="rect">
            <a:avLst/>
          </a:prstGeom>
        </p:spPr>
      </p:pic>
      <p:pic>
        <p:nvPicPr>
          <p:cNvPr id="118" name="Picture 2">
            <a:extLst>
              <a:ext uri="{FF2B5EF4-FFF2-40B4-BE49-F238E27FC236}">
                <a16:creationId xmlns:a16="http://schemas.microsoft.com/office/drawing/2014/main" id="{34B1EDC6-B314-E58D-7C2A-5F924A0B45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939" y="6002285"/>
            <a:ext cx="555345" cy="555345"/>
          </a:xfrm>
          <a:prstGeom prst="rect">
            <a:avLst/>
          </a:prstGeom>
          <a:noFill/>
          <a:extLst>
            <a:ext uri="{909E8E84-426E-40DD-AFC4-6F175D3DCCD1}">
              <a14:hiddenFill xmlns:a14="http://schemas.microsoft.com/office/drawing/2010/main">
                <a:solidFill>
                  <a:srgbClr val="FFFFFF"/>
                </a:solidFill>
              </a14:hiddenFill>
            </a:ext>
          </a:extLst>
        </p:spPr>
      </p:pic>
      <p:sp>
        <p:nvSpPr>
          <p:cNvPr id="119" name="Folded Corner 82">
            <a:extLst>
              <a:ext uri="{FF2B5EF4-FFF2-40B4-BE49-F238E27FC236}">
                <a16:creationId xmlns:a16="http://schemas.microsoft.com/office/drawing/2014/main" id="{3EE27E26-85DF-6363-8BC3-B72A3B705C23}"/>
              </a:ext>
            </a:extLst>
          </p:cNvPr>
          <p:cNvSpPr/>
          <p:nvPr/>
        </p:nvSpPr>
        <p:spPr>
          <a:xfrm>
            <a:off x="1419161" y="5963284"/>
            <a:ext cx="2143718" cy="694288"/>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One of the two main route of administration and types of disease modifying drugs determine the path the patient takes, in terms of the care processes thereafter. </a:t>
            </a:r>
          </a:p>
        </p:txBody>
      </p:sp>
      <p:sp>
        <p:nvSpPr>
          <p:cNvPr id="121" name="Folded Corner 82">
            <a:extLst>
              <a:ext uri="{FF2B5EF4-FFF2-40B4-BE49-F238E27FC236}">
                <a16:creationId xmlns:a16="http://schemas.microsoft.com/office/drawing/2014/main" id="{692B90A4-4554-004C-A4BB-9D59A80C4A38}"/>
              </a:ext>
            </a:extLst>
          </p:cNvPr>
          <p:cNvSpPr/>
          <p:nvPr/>
        </p:nvSpPr>
        <p:spPr>
          <a:xfrm>
            <a:off x="4639900" y="5969248"/>
            <a:ext cx="1098416" cy="694288"/>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Assuming the standard notification for visits happens automatically. </a:t>
            </a:r>
          </a:p>
        </p:txBody>
      </p:sp>
      <p:sp>
        <p:nvSpPr>
          <p:cNvPr id="125" name="Folded Corner 82">
            <a:extLst>
              <a:ext uri="{FF2B5EF4-FFF2-40B4-BE49-F238E27FC236}">
                <a16:creationId xmlns:a16="http://schemas.microsoft.com/office/drawing/2014/main" id="{E54A9A92-F9E4-4C2F-6C95-DEB453A471A4}"/>
              </a:ext>
            </a:extLst>
          </p:cNvPr>
          <p:cNvSpPr/>
          <p:nvPr/>
        </p:nvSpPr>
        <p:spPr>
          <a:xfrm>
            <a:off x="10327570" y="5972891"/>
            <a:ext cx="1775233" cy="666491"/>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This monitoring lab work continues throughout the treatment phase</a:t>
            </a:r>
          </a:p>
        </p:txBody>
      </p:sp>
      <p:cxnSp>
        <p:nvCxnSpPr>
          <p:cNvPr id="155" name="Straight Arrow Connector 154">
            <a:extLst>
              <a:ext uri="{FF2B5EF4-FFF2-40B4-BE49-F238E27FC236}">
                <a16:creationId xmlns:a16="http://schemas.microsoft.com/office/drawing/2014/main" id="{0FF16E7C-895A-7CAF-7B88-90249D231391}"/>
              </a:ext>
            </a:extLst>
          </p:cNvPr>
          <p:cNvCxnSpPr>
            <a:cxnSpLocks/>
            <a:stCxn id="122" idx="2"/>
            <a:endCxn id="32" idx="0"/>
          </p:cNvCxnSpPr>
          <p:nvPr/>
        </p:nvCxnSpPr>
        <p:spPr>
          <a:xfrm>
            <a:off x="3876042" y="2756844"/>
            <a:ext cx="413" cy="1331427"/>
          </a:xfrm>
          <a:prstGeom prst="straightConnector1">
            <a:avLst/>
          </a:prstGeom>
          <a:noFill/>
          <a:ln w="22225" cap="flat" cmpd="sng" algn="ctr">
            <a:solidFill>
              <a:sysClr val="window" lastClr="FFFFFF">
                <a:lumMod val="50000"/>
              </a:sysClr>
            </a:solidFill>
            <a:prstDash val="sysDash"/>
            <a:tailEnd type="triangle" w="med" len="med"/>
          </a:ln>
          <a:effectLst/>
        </p:spPr>
      </p:cxnSp>
      <p:pic>
        <p:nvPicPr>
          <p:cNvPr id="191" name="Picture 190">
            <a:extLst>
              <a:ext uri="{FF2B5EF4-FFF2-40B4-BE49-F238E27FC236}">
                <a16:creationId xmlns:a16="http://schemas.microsoft.com/office/drawing/2014/main" id="{CB5D5FE0-4505-7510-0A2B-38DFFA487D32}"/>
              </a:ext>
            </a:extLst>
          </p:cNvPr>
          <p:cNvPicPr>
            <a:picLocks noChangeAspect="1"/>
          </p:cNvPicPr>
          <p:nvPr/>
        </p:nvPicPr>
        <p:blipFill>
          <a:blip r:embed="rId3"/>
          <a:stretch>
            <a:fillRect/>
          </a:stretch>
        </p:blipFill>
        <p:spPr>
          <a:xfrm>
            <a:off x="459087" y="4908853"/>
            <a:ext cx="11732913" cy="931161"/>
          </a:xfrm>
          <a:prstGeom prst="rect">
            <a:avLst/>
          </a:prstGeom>
        </p:spPr>
      </p:pic>
      <p:sp>
        <p:nvSpPr>
          <p:cNvPr id="187" name="Rectangle 76">
            <a:extLst>
              <a:ext uri="{FF2B5EF4-FFF2-40B4-BE49-F238E27FC236}">
                <a16:creationId xmlns:a16="http://schemas.microsoft.com/office/drawing/2014/main" id="{34420759-77B2-A337-B296-52AA571BA87C}"/>
              </a:ext>
            </a:extLst>
          </p:cNvPr>
          <p:cNvSpPr/>
          <p:nvPr/>
        </p:nvSpPr>
        <p:spPr>
          <a:xfrm flipH="1">
            <a:off x="5738316" y="603249"/>
            <a:ext cx="288688" cy="5218813"/>
          </a:xfrm>
          <a:prstGeom prst="rect">
            <a:avLst/>
          </a:prstGeom>
          <a:pattFill prst="wdUpDiag">
            <a:fgClr>
              <a:srgbClr val="8064A2">
                <a:lumMod val="40000"/>
                <a:lumOff val="60000"/>
              </a:srgbClr>
            </a:fgClr>
            <a:bgClr>
              <a:sysClr val="window" lastClr="FFFFFF"/>
            </a:bgClr>
          </a:pattFill>
          <a:ln w="12700" cap="flat" cmpd="sng" algn="ctr">
            <a:solidFill>
              <a:srgbClr val="8064A2">
                <a:lumMod val="40000"/>
                <a:lumOff val="60000"/>
              </a:srgbClr>
            </a:solidFill>
            <a:prstDash val="solid"/>
          </a:ln>
          <a:effectLst/>
        </p:spPr>
        <p:txBody>
          <a:bodyPr vert="wordArtVert"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a:ln>
                  <a:noFill/>
                </a:ln>
                <a:effectLst/>
                <a:uLnTx/>
                <a:uFillTx/>
                <a:ea typeface="+mn-ea"/>
                <a:cs typeface="+mn-cs"/>
              </a:rPr>
              <a:t>WAITING TIME</a:t>
            </a:r>
          </a:p>
        </p:txBody>
      </p:sp>
      <p:pic>
        <p:nvPicPr>
          <p:cNvPr id="192" name="Picture 191">
            <a:extLst>
              <a:ext uri="{FF2B5EF4-FFF2-40B4-BE49-F238E27FC236}">
                <a16:creationId xmlns:a16="http://schemas.microsoft.com/office/drawing/2014/main" id="{D1EAAE64-5D4B-453B-A614-47292E40A9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488" y="2651388"/>
            <a:ext cx="1335417" cy="1122537"/>
          </a:xfrm>
          <a:prstGeom prst="rect">
            <a:avLst/>
          </a:prstGeom>
        </p:spPr>
      </p:pic>
      <p:pic>
        <p:nvPicPr>
          <p:cNvPr id="193" name="Picture 192">
            <a:extLst>
              <a:ext uri="{FF2B5EF4-FFF2-40B4-BE49-F238E27FC236}">
                <a16:creationId xmlns:a16="http://schemas.microsoft.com/office/drawing/2014/main" id="{D89C43CA-B4A3-4E5E-A41E-1BCB47376A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5528" y="1755579"/>
            <a:ext cx="599599" cy="794690"/>
          </a:xfrm>
          <a:prstGeom prst="rect">
            <a:avLst/>
          </a:prstGeom>
        </p:spPr>
      </p:pic>
      <p:sp>
        <p:nvSpPr>
          <p:cNvPr id="194" name="TextBox 157">
            <a:extLst>
              <a:ext uri="{FF2B5EF4-FFF2-40B4-BE49-F238E27FC236}">
                <a16:creationId xmlns:a16="http://schemas.microsoft.com/office/drawing/2014/main" id="{F4980263-BCEF-5E91-C10A-CE319F0ADFFF}"/>
              </a:ext>
            </a:extLst>
          </p:cNvPr>
          <p:cNvSpPr txBox="1">
            <a:spLocks noChangeArrowheads="1"/>
          </p:cNvSpPr>
          <p:nvPr/>
        </p:nvSpPr>
        <p:spPr bwMode="auto">
          <a:xfrm>
            <a:off x="445934" y="5569276"/>
            <a:ext cx="15783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Laboratory department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cxnSp>
        <p:nvCxnSpPr>
          <p:cNvPr id="217" name="Straight Arrow Connector 216">
            <a:extLst>
              <a:ext uri="{FF2B5EF4-FFF2-40B4-BE49-F238E27FC236}">
                <a16:creationId xmlns:a16="http://schemas.microsoft.com/office/drawing/2014/main" id="{41471A6D-6907-2CF7-BAE8-6E411532D26C}"/>
              </a:ext>
            </a:extLst>
          </p:cNvPr>
          <p:cNvCxnSpPr>
            <a:cxnSpLocks/>
            <a:stCxn id="62" idx="2"/>
            <a:endCxn id="58" idx="0"/>
          </p:cNvCxnSpPr>
          <p:nvPr/>
        </p:nvCxnSpPr>
        <p:spPr>
          <a:xfrm flipH="1">
            <a:off x="6695634" y="1294706"/>
            <a:ext cx="2680" cy="2753646"/>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3" name="TextBox 157">
            <a:extLst>
              <a:ext uri="{FF2B5EF4-FFF2-40B4-BE49-F238E27FC236}">
                <a16:creationId xmlns:a16="http://schemas.microsoft.com/office/drawing/2014/main" id="{5E4D9E0B-C76D-D4F7-1A29-BF85F1324BA0}"/>
              </a:ext>
            </a:extLst>
          </p:cNvPr>
          <p:cNvSpPr txBox="1">
            <a:spLocks noChangeArrowheads="1"/>
          </p:cNvSpPr>
          <p:nvPr/>
        </p:nvSpPr>
        <p:spPr bwMode="auto">
          <a:xfrm>
            <a:off x="397877" y="3590543"/>
            <a:ext cx="11212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HS, </a:t>
            </a:r>
            <a:r>
              <a:rPr lang="en-GB" altLang="en-US" sz="1100" kern="0">
                <a:solidFill>
                  <a:prstClr val="black"/>
                </a:solidFill>
              </a:rPr>
              <a:t>Replace with Radiology?</a:t>
            </a:r>
            <a:r>
              <a:rPr kumimoji="0" lang="en-GB" altLang="en-US" sz="1100" b="0" i="0" u="none" strike="noStrike" kern="0" cap="none" spc="0" normalizeH="0" baseline="0" noProof="0">
                <a:ln>
                  <a:noFill/>
                </a:ln>
                <a:solidFill>
                  <a:prstClr val="black"/>
                </a:solidFill>
                <a:effectLst/>
                <a:uLnTx/>
                <a:uFillTx/>
                <a:latin typeface="Calibri" pitchFamily="34" charset="0"/>
              </a:rPr>
              <a:t>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43" name="Rounded Rectangle 89">
            <a:extLst>
              <a:ext uri="{FF2B5EF4-FFF2-40B4-BE49-F238E27FC236}">
                <a16:creationId xmlns:a16="http://schemas.microsoft.com/office/drawing/2014/main" id="{84A28993-317C-BE07-B5E6-FA84F62D5381}"/>
              </a:ext>
            </a:extLst>
          </p:cNvPr>
          <p:cNvSpPr/>
          <p:nvPr/>
        </p:nvSpPr>
        <p:spPr>
          <a:xfrm>
            <a:off x="4586147" y="4088271"/>
            <a:ext cx="958301" cy="680732"/>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an app’t info to the patient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44" name="Picture 43">
            <a:extLst>
              <a:ext uri="{FF2B5EF4-FFF2-40B4-BE49-F238E27FC236}">
                <a16:creationId xmlns:a16="http://schemas.microsoft.com/office/drawing/2014/main" id="{5A43CD28-8D34-580C-3335-6DB5A2F6EBB0}"/>
              </a:ext>
            </a:extLst>
          </p:cNvPr>
          <p:cNvPicPr>
            <a:picLocks noChangeAspect="1"/>
          </p:cNvPicPr>
          <p:nvPr/>
        </p:nvPicPr>
        <p:blipFill>
          <a:blip r:embed="rId5"/>
          <a:stretch>
            <a:fillRect/>
          </a:stretch>
        </p:blipFill>
        <p:spPr>
          <a:xfrm>
            <a:off x="4638640" y="4228439"/>
            <a:ext cx="241695" cy="220515"/>
          </a:xfrm>
          <a:prstGeom prst="rect">
            <a:avLst/>
          </a:prstGeom>
        </p:spPr>
      </p:pic>
      <p:sp>
        <p:nvSpPr>
          <p:cNvPr id="58" name="Rounded Rectangle 89">
            <a:extLst>
              <a:ext uri="{FF2B5EF4-FFF2-40B4-BE49-F238E27FC236}">
                <a16:creationId xmlns:a16="http://schemas.microsoft.com/office/drawing/2014/main" id="{4FD1FE0C-BE0B-64AC-F936-089B3112988F}"/>
              </a:ext>
            </a:extLst>
          </p:cNvPr>
          <p:cNvSpPr/>
          <p:nvPr/>
        </p:nvSpPr>
        <p:spPr>
          <a:xfrm>
            <a:off x="6164998" y="4048352"/>
            <a:ext cx="1061272" cy="720652"/>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Discuss the treatment plan &amp; monitoring tests</a:t>
            </a:r>
          </a:p>
        </p:txBody>
      </p:sp>
      <p:pic>
        <p:nvPicPr>
          <p:cNvPr id="59" name="Picture 58">
            <a:extLst>
              <a:ext uri="{FF2B5EF4-FFF2-40B4-BE49-F238E27FC236}">
                <a16:creationId xmlns:a16="http://schemas.microsoft.com/office/drawing/2014/main" id="{B6D8D4A9-5337-73FE-03D1-A76EEF420E0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96476" y="4151308"/>
            <a:ext cx="277132" cy="417194"/>
          </a:xfrm>
          <a:prstGeom prst="rect">
            <a:avLst/>
          </a:prstGeom>
        </p:spPr>
      </p:pic>
      <p:pic>
        <p:nvPicPr>
          <p:cNvPr id="9" name="Picture 8">
            <a:extLst>
              <a:ext uri="{FF2B5EF4-FFF2-40B4-BE49-F238E27FC236}">
                <a16:creationId xmlns:a16="http://schemas.microsoft.com/office/drawing/2014/main" id="{5BE5998F-1FC0-3E6F-47FA-C1A3F3B3AC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5968" y="3988839"/>
            <a:ext cx="712584" cy="562566"/>
          </a:xfrm>
          <a:prstGeom prst="rect">
            <a:avLst/>
          </a:prstGeom>
        </p:spPr>
      </p:pic>
      <p:pic>
        <p:nvPicPr>
          <p:cNvPr id="12" name="Picture 11">
            <a:extLst>
              <a:ext uri="{FF2B5EF4-FFF2-40B4-BE49-F238E27FC236}">
                <a16:creationId xmlns:a16="http://schemas.microsoft.com/office/drawing/2014/main" id="{3943BEAC-8BFF-CE79-C208-0A19FC96C4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575" y="4933212"/>
            <a:ext cx="841851" cy="601323"/>
          </a:xfrm>
          <a:prstGeom prst="rect">
            <a:avLst/>
          </a:prstGeom>
        </p:spPr>
      </p:pic>
      <p:sp>
        <p:nvSpPr>
          <p:cNvPr id="62" name="Rounded Rectangle 89">
            <a:extLst>
              <a:ext uri="{FF2B5EF4-FFF2-40B4-BE49-F238E27FC236}">
                <a16:creationId xmlns:a16="http://schemas.microsoft.com/office/drawing/2014/main" id="{325511B7-787E-9B35-1FFD-5202D2C4B294}"/>
              </a:ext>
            </a:extLst>
          </p:cNvPr>
          <p:cNvSpPr/>
          <p:nvPr/>
        </p:nvSpPr>
        <p:spPr>
          <a:xfrm>
            <a:off x="6169126" y="669263"/>
            <a:ext cx="1058375" cy="625443"/>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Meets the </a:t>
            </a:r>
            <a:r>
              <a:rPr lang="en-GB" sz="1000" kern="0">
                <a:solidFill>
                  <a:prstClr val="black"/>
                </a:solidFill>
                <a:latin typeface="Calibri"/>
              </a:rPr>
              <a:t>MS nurse for treatment and monitoring</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65" name="Picture 64">
            <a:extLst>
              <a:ext uri="{FF2B5EF4-FFF2-40B4-BE49-F238E27FC236}">
                <a16:creationId xmlns:a16="http://schemas.microsoft.com/office/drawing/2014/main" id="{A8F2A710-B3CA-52E2-F8E0-5CA238DD03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38131" y="827566"/>
            <a:ext cx="374229" cy="467314"/>
          </a:xfrm>
          <a:prstGeom prst="rect">
            <a:avLst/>
          </a:prstGeom>
        </p:spPr>
      </p:pic>
      <p:cxnSp>
        <p:nvCxnSpPr>
          <p:cNvPr id="79" name="Straight Arrow Connector 78">
            <a:extLst>
              <a:ext uri="{FF2B5EF4-FFF2-40B4-BE49-F238E27FC236}">
                <a16:creationId xmlns:a16="http://schemas.microsoft.com/office/drawing/2014/main" id="{6F73E569-151A-BFA2-6550-843FE2625E67}"/>
              </a:ext>
            </a:extLst>
          </p:cNvPr>
          <p:cNvCxnSpPr>
            <a:cxnSpLocks/>
            <a:stCxn id="53" idx="0"/>
            <a:endCxn id="57" idx="2"/>
          </p:cNvCxnSpPr>
          <p:nvPr/>
        </p:nvCxnSpPr>
        <p:spPr>
          <a:xfrm flipV="1">
            <a:off x="9069278" y="1293712"/>
            <a:ext cx="6916" cy="3732428"/>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32" name="Rounded Rectangle 100">
            <a:extLst>
              <a:ext uri="{FF2B5EF4-FFF2-40B4-BE49-F238E27FC236}">
                <a16:creationId xmlns:a16="http://schemas.microsoft.com/office/drawing/2014/main" id="{F31BFA75-687E-6DB1-44E0-177668599DE2}"/>
              </a:ext>
            </a:extLst>
          </p:cNvPr>
          <p:cNvSpPr/>
          <p:nvPr/>
        </p:nvSpPr>
        <p:spPr>
          <a:xfrm>
            <a:off x="3330403" y="4088271"/>
            <a:ext cx="1092104" cy="680732"/>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request to provide treatment &amp; monitor side effects </a:t>
            </a:r>
          </a:p>
        </p:txBody>
      </p:sp>
      <p:pic>
        <p:nvPicPr>
          <p:cNvPr id="33" name="Picture 32">
            <a:extLst>
              <a:ext uri="{FF2B5EF4-FFF2-40B4-BE49-F238E27FC236}">
                <a16:creationId xmlns:a16="http://schemas.microsoft.com/office/drawing/2014/main" id="{A2EFA087-98DB-35C9-CBBA-15EBA2EFDE2E}"/>
              </a:ext>
            </a:extLst>
          </p:cNvPr>
          <p:cNvPicPr>
            <a:picLocks noChangeAspect="1"/>
          </p:cNvPicPr>
          <p:nvPr/>
        </p:nvPicPr>
        <p:blipFill>
          <a:blip r:embed="rId5"/>
          <a:stretch>
            <a:fillRect/>
          </a:stretch>
        </p:blipFill>
        <p:spPr>
          <a:xfrm>
            <a:off x="3434152" y="4293929"/>
            <a:ext cx="215504" cy="220515"/>
          </a:xfrm>
          <a:prstGeom prst="rect">
            <a:avLst/>
          </a:prstGeom>
        </p:spPr>
      </p:pic>
      <p:grpSp>
        <p:nvGrpSpPr>
          <p:cNvPr id="8" name="Group 7">
            <a:extLst>
              <a:ext uri="{FF2B5EF4-FFF2-40B4-BE49-F238E27FC236}">
                <a16:creationId xmlns:a16="http://schemas.microsoft.com/office/drawing/2014/main" id="{0FF2DFB3-6ED2-0426-3646-B72600145EAF}"/>
              </a:ext>
            </a:extLst>
          </p:cNvPr>
          <p:cNvGrpSpPr/>
          <p:nvPr/>
        </p:nvGrpSpPr>
        <p:grpSpPr>
          <a:xfrm>
            <a:off x="2089734" y="2002493"/>
            <a:ext cx="507667" cy="623343"/>
            <a:chOff x="3216664" y="3494246"/>
            <a:chExt cx="586563" cy="623343"/>
          </a:xfrm>
        </p:grpSpPr>
        <p:cxnSp>
          <p:nvCxnSpPr>
            <p:cNvPr id="10" name="Straight Arrow Connector 40">
              <a:extLst>
                <a:ext uri="{FF2B5EF4-FFF2-40B4-BE49-F238E27FC236}">
                  <a16:creationId xmlns:a16="http://schemas.microsoft.com/office/drawing/2014/main" id="{9E877A12-35BE-57B0-DF9F-F5D88C943287}"/>
                </a:ext>
              </a:extLst>
            </p:cNvPr>
            <p:cNvCxnSpPr>
              <a:cxnSpLocks/>
              <a:stCxn id="14" idx="0"/>
            </p:cNvCxnSpPr>
            <p:nvPr/>
          </p:nvCxnSpPr>
          <p:spPr>
            <a:xfrm rot="5400000" flipH="1" flipV="1">
              <a:off x="3537147" y="3467046"/>
              <a:ext cx="238879" cy="293280"/>
            </a:xfrm>
            <a:prstGeom prst="bentConnector2">
              <a:avLst/>
            </a:prstGeom>
            <a:noFill/>
            <a:ln w="12700" cap="flat" cmpd="sng" algn="ctr">
              <a:solidFill>
                <a:schemeClr val="tx1">
                  <a:lumMod val="50000"/>
                  <a:lumOff val="50000"/>
                </a:schemeClr>
              </a:solidFill>
              <a:prstDash val="solid"/>
              <a:tailEnd type="triangle"/>
            </a:ln>
            <a:effectLst/>
          </p:spPr>
        </p:cxnSp>
        <p:cxnSp>
          <p:nvCxnSpPr>
            <p:cNvPr id="11" name="Straight Arrow Connector 40">
              <a:extLst>
                <a:ext uri="{FF2B5EF4-FFF2-40B4-BE49-F238E27FC236}">
                  <a16:creationId xmlns:a16="http://schemas.microsoft.com/office/drawing/2014/main" id="{72A012B6-CA8B-F71A-09AD-4BA8D256BA92}"/>
                </a:ext>
              </a:extLst>
            </p:cNvPr>
            <p:cNvCxnSpPr>
              <a:cxnSpLocks/>
              <a:stCxn id="14" idx="2"/>
            </p:cNvCxnSpPr>
            <p:nvPr/>
          </p:nvCxnSpPr>
          <p:spPr>
            <a:xfrm rot="16200000" flipH="1">
              <a:off x="3529005" y="3859375"/>
              <a:ext cx="239154" cy="277274"/>
            </a:xfrm>
            <a:prstGeom prst="bentConnector2">
              <a:avLst/>
            </a:prstGeom>
            <a:noFill/>
            <a:ln w="12700" cap="flat" cmpd="sng" algn="ctr">
              <a:solidFill>
                <a:schemeClr val="tx1">
                  <a:lumMod val="50000"/>
                  <a:lumOff val="50000"/>
                </a:schemeClr>
              </a:solidFill>
              <a:prstDash val="solid"/>
              <a:tailEnd type="triangle"/>
            </a:ln>
            <a:effectLst/>
          </p:spPr>
        </p:cxnSp>
        <p:sp>
          <p:nvSpPr>
            <p:cNvPr id="14" name="Diamond 13">
              <a:extLst>
                <a:ext uri="{FF2B5EF4-FFF2-40B4-BE49-F238E27FC236}">
                  <a16:creationId xmlns:a16="http://schemas.microsoft.com/office/drawing/2014/main" id="{24572A3B-D377-0F5A-014C-402FE7B589F9}"/>
                </a:ext>
              </a:extLst>
            </p:cNvPr>
            <p:cNvSpPr/>
            <p:nvPr/>
          </p:nvSpPr>
          <p:spPr>
            <a:xfrm>
              <a:off x="3430940" y="3733125"/>
              <a:ext cx="158010" cy="145310"/>
            </a:xfrm>
            <a:prstGeom prst="diamond">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6" name="Straight Arrow Connector 40">
              <a:extLst>
                <a:ext uri="{FF2B5EF4-FFF2-40B4-BE49-F238E27FC236}">
                  <a16:creationId xmlns:a16="http://schemas.microsoft.com/office/drawing/2014/main" id="{B661619D-C835-09E4-BC21-049546FAA4B0}"/>
                </a:ext>
              </a:extLst>
            </p:cNvPr>
            <p:cNvCxnSpPr>
              <a:cxnSpLocks/>
            </p:cNvCxnSpPr>
            <p:nvPr/>
          </p:nvCxnSpPr>
          <p:spPr>
            <a:xfrm>
              <a:off x="3216664" y="3825497"/>
              <a:ext cx="239340" cy="0"/>
            </a:xfrm>
            <a:prstGeom prst="straightConnector1">
              <a:avLst/>
            </a:prstGeom>
            <a:noFill/>
            <a:ln w="12700" cap="flat" cmpd="sng" algn="ctr">
              <a:solidFill>
                <a:schemeClr val="tx1">
                  <a:lumMod val="50000"/>
                  <a:lumOff val="50000"/>
                </a:schemeClr>
              </a:solidFill>
              <a:prstDash val="solid"/>
              <a:tailEnd type="triangle"/>
            </a:ln>
            <a:effectLst/>
          </p:spPr>
        </p:cxnSp>
      </p:grpSp>
      <p:sp>
        <p:nvSpPr>
          <p:cNvPr id="17" name="Rounded Rectangle 88">
            <a:extLst>
              <a:ext uri="{FF2B5EF4-FFF2-40B4-BE49-F238E27FC236}">
                <a16:creationId xmlns:a16="http://schemas.microsoft.com/office/drawing/2014/main" id="{B4936FA4-1092-640E-4D75-9B985CD297FC}"/>
              </a:ext>
            </a:extLst>
          </p:cNvPr>
          <p:cNvSpPr/>
          <p:nvPr/>
        </p:nvSpPr>
        <p:spPr>
          <a:xfrm>
            <a:off x="1461295" y="1943046"/>
            <a:ext cx="619953" cy="604409"/>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r>
              <a:rPr lang="en-GB" sz="900"/>
              <a:t>If the agreed DMT is </a:t>
            </a:r>
          </a:p>
        </p:txBody>
      </p:sp>
      <p:sp>
        <p:nvSpPr>
          <p:cNvPr id="21" name="Rounded Rectangle 88">
            <a:extLst>
              <a:ext uri="{FF2B5EF4-FFF2-40B4-BE49-F238E27FC236}">
                <a16:creationId xmlns:a16="http://schemas.microsoft.com/office/drawing/2014/main" id="{30BB5C36-1754-EFF5-1363-656EFFF909C7}"/>
              </a:ext>
            </a:extLst>
          </p:cNvPr>
          <p:cNvSpPr/>
          <p:nvPr/>
        </p:nvSpPr>
        <p:spPr>
          <a:xfrm>
            <a:off x="2585892" y="2498096"/>
            <a:ext cx="619953" cy="231908"/>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r>
              <a:rPr lang="en-GB" sz="900"/>
              <a:t>Rituximab </a:t>
            </a:r>
          </a:p>
        </p:txBody>
      </p:sp>
      <p:sp>
        <p:nvSpPr>
          <p:cNvPr id="28" name="Rounded Rectangle 88">
            <a:extLst>
              <a:ext uri="{FF2B5EF4-FFF2-40B4-BE49-F238E27FC236}">
                <a16:creationId xmlns:a16="http://schemas.microsoft.com/office/drawing/2014/main" id="{2EB63B17-7AF5-39A4-0F73-B1621EEEB045}"/>
              </a:ext>
            </a:extLst>
          </p:cNvPr>
          <p:cNvSpPr/>
          <p:nvPr/>
        </p:nvSpPr>
        <p:spPr>
          <a:xfrm>
            <a:off x="2600990" y="1882222"/>
            <a:ext cx="619953" cy="231908"/>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r>
              <a:rPr lang="en-GB" sz="900" err="1"/>
              <a:t>Peros</a:t>
            </a:r>
            <a:r>
              <a:rPr lang="en-GB" sz="900"/>
              <a:t> </a:t>
            </a:r>
          </a:p>
        </p:txBody>
      </p:sp>
      <p:sp>
        <p:nvSpPr>
          <p:cNvPr id="30" name="Rounded Rectangle 89">
            <a:extLst>
              <a:ext uri="{FF2B5EF4-FFF2-40B4-BE49-F238E27FC236}">
                <a16:creationId xmlns:a16="http://schemas.microsoft.com/office/drawing/2014/main" id="{F9EAE0A8-453E-8653-7527-3E6425196742}"/>
              </a:ext>
            </a:extLst>
          </p:cNvPr>
          <p:cNvSpPr/>
          <p:nvPr/>
        </p:nvSpPr>
        <p:spPr>
          <a:xfrm>
            <a:off x="3346121" y="1804489"/>
            <a:ext cx="1008606" cy="306171"/>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Writes </a:t>
            </a:r>
            <a:r>
              <a:rPr kumimoji="0" lang="en-GB" sz="1000" b="0" i="0" u="none" strike="noStrike" kern="0" cap="none" spc="0" normalizeH="0" baseline="0" noProof="0" err="1">
                <a:ln>
                  <a:noFill/>
                </a:ln>
                <a:solidFill>
                  <a:prstClr val="black"/>
                </a:solidFill>
                <a:effectLst/>
                <a:uLnTx/>
                <a:uFillTx/>
                <a:latin typeface="Calibri"/>
                <a:ea typeface="+mn-ea"/>
                <a:cs typeface="+mn-cs"/>
              </a:rPr>
              <a:t>presc</a:t>
            </a:r>
            <a:r>
              <a:rPr kumimoji="0" lang="en-GB" sz="1000" b="0" i="0" u="none" strike="noStrike" kern="0" cap="none" spc="0" normalizeH="0" baseline="0" noProof="0">
                <a:ln>
                  <a:noFill/>
                </a:ln>
                <a:solidFill>
                  <a:prstClr val="black"/>
                </a:solidFill>
                <a:effectLst/>
                <a:uLnTx/>
                <a:uFillTx/>
                <a:latin typeface="Calibri"/>
                <a:ea typeface="+mn-ea"/>
                <a:cs typeface="+mn-cs"/>
              </a:rPr>
              <a:t>. via Helsenorge</a:t>
            </a:r>
          </a:p>
        </p:txBody>
      </p:sp>
      <p:pic>
        <p:nvPicPr>
          <p:cNvPr id="31" name="Picture 30">
            <a:extLst>
              <a:ext uri="{FF2B5EF4-FFF2-40B4-BE49-F238E27FC236}">
                <a16:creationId xmlns:a16="http://schemas.microsoft.com/office/drawing/2014/main" id="{4A5A248D-B96A-6FEC-C006-EF4D4DF1274D}"/>
              </a:ext>
            </a:extLst>
          </p:cNvPr>
          <p:cNvPicPr>
            <a:picLocks noChangeAspect="1"/>
          </p:cNvPicPr>
          <p:nvPr/>
        </p:nvPicPr>
        <p:blipFill>
          <a:blip r:embed="rId5"/>
          <a:stretch>
            <a:fillRect/>
          </a:stretch>
        </p:blipFill>
        <p:spPr>
          <a:xfrm>
            <a:off x="3403932" y="1866113"/>
            <a:ext cx="215504" cy="170132"/>
          </a:xfrm>
          <a:prstGeom prst="rect">
            <a:avLst/>
          </a:prstGeom>
        </p:spPr>
      </p:pic>
      <p:sp>
        <p:nvSpPr>
          <p:cNvPr id="18" name="Rounded Rectangle 100">
            <a:extLst>
              <a:ext uri="{FF2B5EF4-FFF2-40B4-BE49-F238E27FC236}">
                <a16:creationId xmlns:a16="http://schemas.microsoft.com/office/drawing/2014/main" id="{F4D13EA1-47F0-0E61-7EDC-055281E64551}"/>
              </a:ext>
            </a:extLst>
          </p:cNvPr>
          <p:cNvSpPr/>
          <p:nvPr/>
        </p:nvSpPr>
        <p:spPr>
          <a:xfrm>
            <a:off x="4585589" y="682888"/>
            <a:ext cx="975881" cy="611818"/>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app’t to start the treat</a:t>
            </a:r>
            <a:r>
              <a:rPr lang="en-GB" sz="1000" kern="0">
                <a:solidFill>
                  <a:prstClr val="black"/>
                </a:solidFill>
                <a:latin typeface="Calibri"/>
              </a:rPr>
              <a:t>men, via HN</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cxnSp>
        <p:nvCxnSpPr>
          <p:cNvPr id="25" name="Straight Arrow Connector 24">
            <a:extLst>
              <a:ext uri="{FF2B5EF4-FFF2-40B4-BE49-F238E27FC236}">
                <a16:creationId xmlns:a16="http://schemas.microsoft.com/office/drawing/2014/main" id="{9C186A2B-7AFC-2324-83B1-6E1E0B48CE01}"/>
              </a:ext>
            </a:extLst>
          </p:cNvPr>
          <p:cNvCxnSpPr>
            <a:cxnSpLocks/>
            <a:stCxn id="43" idx="0"/>
            <a:endCxn id="18" idx="2"/>
          </p:cNvCxnSpPr>
          <p:nvPr/>
        </p:nvCxnSpPr>
        <p:spPr>
          <a:xfrm flipV="1">
            <a:off x="5065298" y="1294706"/>
            <a:ext cx="8232" cy="2793565"/>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45" name="Rounded Rectangle 89">
            <a:extLst>
              <a:ext uri="{FF2B5EF4-FFF2-40B4-BE49-F238E27FC236}">
                <a16:creationId xmlns:a16="http://schemas.microsoft.com/office/drawing/2014/main" id="{1B3095DF-4B94-E9DA-2D8C-28ACB3FA0F05}"/>
              </a:ext>
            </a:extLst>
          </p:cNvPr>
          <p:cNvSpPr/>
          <p:nvPr/>
        </p:nvSpPr>
        <p:spPr>
          <a:xfrm>
            <a:off x="4585589" y="4093717"/>
            <a:ext cx="958301" cy="680732"/>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an app’t info to the patient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46" name="Picture 45">
            <a:extLst>
              <a:ext uri="{FF2B5EF4-FFF2-40B4-BE49-F238E27FC236}">
                <a16:creationId xmlns:a16="http://schemas.microsoft.com/office/drawing/2014/main" id="{05A53863-C420-A087-2E99-A4E83F6A8CEA}"/>
              </a:ext>
            </a:extLst>
          </p:cNvPr>
          <p:cNvPicPr>
            <a:picLocks noChangeAspect="1"/>
          </p:cNvPicPr>
          <p:nvPr/>
        </p:nvPicPr>
        <p:blipFill>
          <a:blip r:embed="rId5"/>
          <a:stretch>
            <a:fillRect/>
          </a:stretch>
        </p:blipFill>
        <p:spPr>
          <a:xfrm>
            <a:off x="4638082" y="4233885"/>
            <a:ext cx="241695" cy="220515"/>
          </a:xfrm>
          <a:prstGeom prst="rect">
            <a:avLst/>
          </a:prstGeom>
        </p:spPr>
      </p:pic>
      <p:sp>
        <p:nvSpPr>
          <p:cNvPr id="47" name="Rounded Rectangle 89">
            <a:extLst>
              <a:ext uri="{FF2B5EF4-FFF2-40B4-BE49-F238E27FC236}">
                <a16:creationId xmlns:a16="http://schemas.microsoft.com/office/drawing/2014/main" id="{863CA7ED-7942-5B9D-EEC5-1355D80AB990}"/>
              </a:ext>
            </a:extLst>
          </p:cNvPr>
          <p:cNvSpPr/>
          <p:nvPr/>
        </p:nvSpPr>
        <p:spPr>
          <a:xfrm>
            <a:off x="7411881" y="4048351"/>
            <a:ext cx="967763" cy="720651"/>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for blood tests, recurring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48" name="Picture 47">
            <a:extLst>
              <a:ext uri="{FF2B5EF4-FFF2-40B4-BE49-F238E27FC236}">
                <a16:creationId xmlns:a16="http://schemas.microsoft.com/office/drawing/2014/main" id="{6E244569-5520-320D-2142-4908C777DC87}"/>
              </a:ext>
            </a:extLst>
          </p:cNvPr>
          <p:cNvPicPr>
            <a:picLocks noChangeAspect="1"/>
          </p:cNvPicPr>
          <p:nvPr/>
        </p:nvPicPr>
        <p:blipFill>
          <a:blip r:embed="rId5"/>
          <a:stretch>
            <a:fillRect/>
          </a:stretch>
        </p:blipFill>
        <p:spPr>
          <a:xfrm>
            <a:off x="7464374" y="4188520"/>
            <a:ext cx="255868" cy="233446"/>
          </a:xfrm>
          <a:prstGeom prst="rect">
            <a:avLst/>
          </a:prstGeom>
        </p:spPr>
      </p:pic>
      <p:sp>
        <p:nvSpPr>
          <p:cNvPr id="50" name="Rounded Rectangle 100">
            <a:extLst>
              <a:ext uri="{FF2B5EF4-FFF2-40B4-BE49-F238E27FC236}">
                <a16:creationId xmlns:a16="http://schemas.microsoft.com/office/drawing/2014/main" id="{E3509978-501B-C9A4-5EFB-AEBC00D54C5A}"/>
              </a:ext>
            </a:extLst>
          </p:cNvPr>
          <p:cNvSpPr/>
          <p:nvPr/>
        </p:nvSpPr>
        <p:spPr>
          <a:xfrm>
            <a:off x="7340264" y="5066059"/>
            <a:ext cx="1092104" cy="680732"/>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lab request </a:t>
            </a:r>
          </a:p>
        </p:txBody>
      </p:sp>
      <p:pic>
        <p:nvPicPr>
          <p:cNvPr id="52" name="Picture 51">
            <a:extLst>
              <a:ext uri="{FF2B5EF4-FFF2-40B4-BE49-F238E27FC236}">
                <a16:creationId xmlns:a16="http://schemas.microsoft.com/office/drawing/2014/main" id="{262085E4-06D3-913C-0690-D05F0CE65868}"/>
              </a:ext>
            </a:extLst>
          </p:cNvPr>
          <p:cNvPicPr>
            <a:picLocks noChangeAspect="1"/>
          </p:cNvPicPr>
          <p:nvPr/>
        </p:nvPicPr>
        <p:blipFill>
          <a:blip r:embed="rId5"/>
          <a:stretch>
            <a:fillRect/>
          </a:stretch>
        </p:blipFill>
        <p:spPr>
          <a:xfrm>
            <a:off x="7444013" y="5271717"/>
            <a:ext cx="215504" cy="220515"/>
          </a:xfrm>
          <a:prstGeom prst="rect">
            <a:avLst/>
          </a:prstGeom>
        </p:spPr>
      </p:pic>
      <p:sp>
        <p:nvSpPr>
          <p:cNvPr id="53" name="Rounded Rectangle 89">
            <a:extLst>
              <a:ext uri="{FF2B5EF4-FFF2-40B4-BE49-F238E27FC236}">
                <a16:creationId xmlns:a16="http://schemas.microsoft.com/office/drawing/2014/main" id="{3BD18782-9535-DD7B-ECC8-ED7D0490066C}"/>
              </a:ext>
            </a:extLst>
          </p:cNvPr>
          <p:cNvSpPr/>
          <p:nvPr/>
        </p:nvSpPr>
        <p:spPr>
          <a:xfrm>
            <a:off x="8585396" y="5026140"/>
            <a:ext cx="967763" cy="720651"/>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Invites patient for sample collection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54" name="Picture 53">
            <a:extLst>
              <a:ext uri="{FF2B5EF4-FFF2-40B4-BE49-F238E27FC236}">
                <a16:creationId xmlns:a16="http://schemas.microsoft.com/office/drawing/2014/main" id="{05A1CCE6-1F78-287E-90E8-1D5415B451BC}"/>
              </a:ext>
            </a:extLst>
          </p:cNvPr>
          <p:cNvPicPr>
            <a:picLocks noChangeAspect="1"/>
          </p:cNvPicPr>
          <p:nvPr/>
        </p:nvPicPr>
        <p:blipFill>
          <a:blip r:embed="rId5"/>
          <a:stretch>
            <a:fillRect/>
          </a:stretch>
        </p:blipFill>
        <p:spPr>
          <a:xfrm>
            <a:off x="8637889" y="5166309"/>
            <a:ext cx="255868" cy="233446"/>
          </a:xfrm>
          <a:prstGeom prst="rect">
            <a:avLst/>
          </a:prstGeom>
        </p:spPr>
      </p:pic>
      <p:sp>
        <p:nvSpPr>
          <p:cNvPr id="57" name="Rounded Rectangle 100">
            <a:extLst>
              <a:ext uri="{FF2B5EF4-FFF2-40B4-BE49-F238E27FC236}">
                <a16:creationId xmlns:a16="http://schemas.microsoft.com/office/drawing/2014/main" id="{8E3033DF-09B3-B96B-5E18-956066890E4F}"/>
              </a:ext>
            </a:extLst>
          </p:cNvPr>
          <p:cNvSpPr/>
          <p:nvPr/>
        </p:nvSpPr>
        <p:spPr>
          <a:xfrm>
            <a:off x="8588253" y="681894"/>
            <a:ext cx="975881" cy="611818"/>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appointment for lab</a:t>
            </a:r>
          </a:p>
        </p:txBody>
      </p:sp>
      <p:pic>
        <p:nvPicPr>
          <p:cNvPr id="60" name="Picture 59">
            <a:extLst>
              <a:ext uri="{FF2B5EF4-FFF2-40B4-BE49-F238E27FC236}">
                <a16:creationId xmlns:a16="http://schemas.microsoft.com/office/drawing/2014/main" id="{97A1D83A-7D43-7114-E03F-602B86713DEF}"/>
              </a:ext>
            </a:extLst>
          </p:cNvPr>
          <p:cNvPicPr>
            <a:picLocks noChangeAspect="1"/>
          </p:cNvPicPr>
          <p:nvPr/>
        </p:nvPicPr>
        <p:blipFill>
          <a:blip r:embed="rId12" cstate="print">
            <a:biLevel thresh="25000"/>
            <a:extLst>
              <a:ext uri="{28A0092B-C50C-407E-A947-70E740481C1C}">
                <a14:useLocalDpi xmlns:a14="http://schemas.microsoft.com/office/drawing/2010/main" val="0"/>
              </a:ext>
            </a:extLst>
          </a:blip>
          <a:stretch>
            <a:fillRect/>
          </a:stretch>
        </p:blipFill>
        <p:spPr>
          <a:xfrm>
            <a:off x="8636474" y="933284"/>
            <a:ext cx="287007" cy="293467"/>
          </a:xfrm>
          <a:prstGeom prst="rect">
            <a:avLst/>
          </a:prstGeom>
        </p:spPr>
      </p:pic>
      <p:sp>
        <p:nvSpPr>
          <p:cNvPr id="63" name="Rounded Rectangle 89">
            <a:extLst>
              <a:ext uri="{FF2B5EF4-FFF2-40B4-BE49-F238E27FC236}">
                <a16:creationId xmlns:a16="http://schemas.microsoft.com/office/drawing/2014/main" id="{3D4ACBD3-3B9E-E9C4-9811-177CBC413C1A}"/>
              </a:ext>
            </a:extLst>
          </p:cNvPr>
          <p:cNvSpPr/>
          <p:nvPr/>
        </p:nvSpPr>
        <p:spPr>
          <a:xfrm>
            <a:off x="9979614" y="681894"/>
            <a:ext cx="1058375" cy="625443"/>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Comes to the lab for sample collection</a:t>
            </a:r>
          </a:p>
        </p:txBody>
      </p:sp>
      <p:pic>
        <p:nvPicPr>
          <p:cNvPr id="64" name="Picture 63">
            <a:extLst>
              <a:ext uri="{FF2B5EF4-FFF2-40B4-BE49-F238E27FC236}">
                <a16:creationId xmlns:a16="http://schemas.microsoft.com/office/drawing/2014/main" id="{55414DDE-F796-62A1-A385-72D5BD62AF6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48619" y="840197"/>
            <a:ext cx="374229" cy="467314"/>
          </a:xfrm>
          <a:prstGeom prst="rect">
            <a:avLst/>
          </a:prstGeom>
        </p:spPr>
      </p:pic>
      <p:sp>
        <p:nvSpPr>
          <p:cNvPr id="66" name="Rounded Rectangle 100">
            <a:extLst>
              <a:ext uri="{FF2B5EF4-FFF2-40B4-BE49-F238E27FC236}">
                <a16:creationId xmlns:a16="http://schemas.microsoft.com/office/drawing/2014/main" id="{1D961CE5-1D2B-769D-F309-8A9301B657D8}"/>
              </a:ext>
            </a:extLst>
          </p:cNvPr>
          <p:cNvSpPr/>
          <p:nvPr/>
        </p:nvSpPr>
        <p:spPr>
          <a:xfrm>
            <a:off x="9979614" y="5059389"/>
            <a:ext cx="1092104" cy="680732"/>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Collects sample, analyses the results </a:t>
            </a:r>
          </a:p>
        </p:txBody>
      </p:sp>
      <p:pic>
        <p:nvPicPr>
          <p:cNvPr id="68" name="Picture 67">
            <a:extLst>
              <a:ext uri="{FF2B5EF4-FFF2-40B4-BE49-F238E27FC236}">
                <a16:creationId xmlns:a16="http://schemas.microsoft.com/office/drawing/2014/main" id="{80D5898B-C84E-E388-1647-241A645A37A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88388" y="5193928"/>
            <a:ext cx="374229" cy="467314"/>
          </a:xfrm>
          <a:prstGeom prst="rect">
            <a:avLst/>
          </a:prstGeom>
        </p:spPr>
      </p:pic>
      <p:sp>
        <p:nvSpPr>
          <p:cNvPr id="70" name="Rounded Rectangle 89">
            <a:extLst>
              <a:ext uri="{FF2B5EF4-FFF2-40B4-BE49-F238E27FC236}">
                <a16:creationId xmlns:a16="http://schemas.microsoft.com/office/drawing/2014/main" id="{342464AD-A1B2-223C-748A-93602671468E}"/>
              </a:ext>
            </a:extLst>
          </p:cNvPr>
          <p:cNvSpPr/>
          <p:nvPr/>
        </p:nvSpPr>
        <p:spPr>
          <a:xfrm>
            <a:off x="11173497" y="5046126"/>
            <a:ext cx="967763" cy="720651"/>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the results to the MS OPD at polyclinic</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71" name="Picture 70">
            <a:extLst>
              <a:ext uri="{FF2B5EF4-FFF2-40B4-BE49-F238E27FC236}">
                <a16:creationId xmlns:a16="http://schemas.microsoft.com/office/drawing/2014/main" id="{CDA61B41-7513-D53A-D2C4-E7CD7C3EE5D2}"/>
              </a:ext>
            </a:extLst>
          </p:cNvPr>
          <p:cNvPicPr>
            <a:picLocks noChangeAspect="1"/>
          </p:cNvPicPr>
          <p:nvPr/>
        </p:nvPicPr>
        <p:blipFill>
          <a:blip r:embed="rId5"/>
          <a:stretch>
            <a:fillRect/>
          </a:stretch>
        </p:blipFill>
        <p:spPr>
          <a:xfrm>
            <a:off x="11225990" y="5186295"/>
            <a:ext cx="255868" cy="233446"/>
          </a:xfrm>
          <a:prstGeom prst="rect">
            <a:avLst/>
          </a:prstGeom>
        </p:spPr>
      </p:pic>
      <p:sp>
        <p:nvSpPr>
          <p:cNvPr id="74" name="Folded Corner 82">
            <a:extLst>
              <a:ext uri="{FF2B5EF4-FFF2-40B4-BE49-F238E27FC236}">
                <a16:creationId xmlns:a16="http://schemas.microsoft.com/office/drawing/2014/main" id="{23907774-FEDB-1B70-A7FC-5C128F07E05F}"/>
              </a:ext>
            </a:extLst>
          </p:cNvPr>
          <p:cNvSpPr/>
          <p:nvPr/>
        </p:nvSpPr>
        <p:spPr>
          <a:xfrm>
            <a:off x="5762354" y="5962903"/>
            <a:ext cx="1463915" cy="694288"/>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The waiting time depends on the queue in the MS OPD; fast track for active symptoms can be marked while referring </a:t>
            </a:r>
          </a:p>
        </p:txBody>
      </p:sp>
      <p:cxnSp>
        <p:nvCxnSpPr>
          <p:cNvPr id="81" name="Straight Arrow Connector 80">
            <a:extLst>
              <a:ext uri="{FF2B5EF4-FFF2-40B4-BE49-F238E27FC236}">
                <a16:creationId xmlns:a16="http://schemas.microsoft.com/office/drawing/2014/main" id="{B791DB00-0B58-3BEE-1B08-EE129068880D}"/>
              </a:ext>
            </a:extLst>
          </p:cNvPr>
          <p:cNvCxnSpPr>
            <a:cxnSpLocks/>
            <a:stCxn id="63" idx="2"/>
            <a:endCxn id="66" idx="0"/>
          </p:cNvCxnSpPr>
          <p:nvPr/>
        </p:nvCxnSpPr>
        <p:spPr>
          <a:xfrm>
            <a:off x="10508802" y="1307337"/>
            <a:ext cx="16864" cy="3752052"/>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85" name="Straight Arrow Connector 84">
            <a:extLst>
              <a:ext uri="{FF2B5EF4-FFF2-40B4-BE49-F238E27FC236}">
                <a16:creationId xmlns:a16="http://schemas.microsoft.com/office/drawing/2014/main" id="{0E4B63A4-B7DF-3789-BBE8-47B902EBEF63}"/>
              </a:ext>
            </a:extLst>
          </p:cNvPr>
          <p:cNvCxnSpPr>
            <a:cxnSpLocks/>
            <a:stCxn id="70" idx="0"/>
            <a:endCxn id="94" idx="2"/>
          </p:cNvCxnSpPr>
          <p:nvPr/>
        </p:nvCxnSpPr>
        <p:spPr>
          <a:xfrm flipV="1">
            <a:off x="11657379" y="4722238"/>
            <a:ext cx="2460" cy="323888"/>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94" name="Rounded Rectangle 100">
            <a:extLst>
              <a:ext uri="{FF2B5EF4-FFF2-40B4-BE49-F238E27FC236}">
                <a16:creationId xmlns:a16="http://schemas.microsoft.com/office/drawing/2014/main" id="{8740AC50-F902-B8EF-E73E-17F1C61E794A}"/>
              </a:ext>
            </a:extLst>
          </p:cNvPr>
          <p:cNvSpPr/>
          <p:nvPr/>
        </p:nvSpPr>
        <p:spPr>
          <a:xfrm>
            <a:off x="11153542" y="4041506"/>
            <a:ext cx="1012594" cy="680732"/>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results as part of monitoring plan</a:t>
            </a:r>
          </a:p>
        </p:txBody>
      </p:sp>
      <p:pic>
        <p:nvPicPr>
          <p:cNvPr id="95" name="Picture 94">
            <a:extLst>
              <a:ext uri="{FF2B5EF4-FFF2-40B4-BE49-F238E27FC236}">
                <a16:creationId xmlns:a16="http://schemas.microsoft.com/office/drawing/2014/main" id="{69B42218-A2ED-9B84-DBDA-D3F68C57D7B6}"/>
              </a:ext>
            </a:extLst>
          </p:cNvPr>
          <p:cNvPicPr>
            <a:picLocks noChangeAspect="1"/>
          </p:cNvPicPr>
          <p:nvPr/>
        </p:nvPicPr>
        <p:blipFill>
          <a:blip r:embed="rId5"/>
          <a:stretch>
            <a:fillRect/>
          </a:stretch>
        </p:blipFill>
        <p:spPr>
          <a:xfrm>
            <a:off x="11177781" y="4247164"/>
            <a:ext cx="215504" cy="220515"/>
          </a:xfrm>
          <a:prstGeom prst="rect">
            <a:avLst/>
          </a:prstGeom>
        </p:spPr>
      </p:pic>
      <p:cxnSp>
        <p:nvCxnSpPr>
          <p:cNvPr id="98" name="Straight Arrow Connector 97">
            <a:extLst>
              <a:ext uri="{FF2B5EF4-FFF2-40B4-BE49-F238E27FC236}">
                <a16:creationId xmlns:a16="http://schemas.microsoft.com/office/drawing/2014/main" id="{484AB50B-336C-7294-A9D6-2AFC92E1B2E8}"/>
              </a:ext>
            </a:extLst>
          </p:cNvPr>
          <p:cNvCxnSpPr>
            <a:cxnSpLocks/>
            <a:stCxn id="47" idx="2"/>
            <a:endCxn id="50" idx="0"/>
          </p:cNvCxnSpPr>
          <p:nvPr/>
        </p:nvCxnSpPr>
        <p:spPr>
          <a:xfrm flipH="1">
            <a:off x="7886316" y="4769002"/>
            <a:ext cx="9447" cy="297057"/>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103" name="Rectangle 76">
            <a:extLst>
              <a:ext uri="{FF2B5EF4-FFF2-40B4-BE49-F238E27FC236}">
                <a16:creationId xmlns:a16="http://schemas.microsoft.com/office/drawing/2014/main" id="{C8B1CD5C-91E5-3D5B-AF76-03D99B112A5B}"/>
              </a:ext>
            </a:extLst>
          </p:cNvPr>
          <p:cNvSpPr/>
          <p:nvPr/>
        </p:nvSpPr>
        <p:spPr>
          <a:xfrm flipH="1">
            <a:off x="9620276" y="621201"/>
            <a:ext cx="288688" cy="5218813"/>
          </a:xfrm>
          <a:prstGeom prst="rect">
            <a:avLst/>
          </a:prstGeom>
          <a:pattFill prst="wdUpDiag">
            <a:fgClr>
              <a:srgbClr val="8064A2">
                <a:lumMod val="40000"/>
                <a:lumOff val="60000"/>
              </a:srgbClr>
            </a:fgClr>
            <a:bgClr>
              <a:sysClr val="window" lastClr="FFFFFF"/>
            </a:bgClr>
          </a:pattFill>
          <a:ln w="12700" cap="flat" cmpd="sng" algn="ctr">
            <a:solidFill>
              <a:srgbClr val="8064A2">
                <a:lumMod val="40000"/>
                <a:lumOff val="60000"/>
              </a:srgbClr>
            </a:solidFill>
            <a:prstDash val="solid"/>
          </a:ln>
          <a:effectLst/>
        </p:spPr>
        <p:txBody>
          <a:bodyPr vert="wordArtVert"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a:ln>
                  <a:noFill/>
                </a:ln>
                <a:effectLst/>
                <a:uLnTx/>
                <a:uFillTx/>
                <a:ea typeface="+mn-ea"/>
                <a:cs typeface="+mn-cs"/>
              </a:rPr>
              <a:t>WAITING TIME</a:t>
            </a:r>
          </a:p>
        </p:txBody>
      </p:sp>
      <p:pic>
        <p:nvPicPr>
          <p:cNvPr id="104" name="Picture 103">
            <a:extLst>
              <a:ext uri="{FF2B5EF4-FFF2-40B4-BE49-F238E27FC236}">
                <a16:creationId xmlns:a16="http://schemas.microsoft.com/office/drawing/2014/main" id="{BC048F15-4E53-9E1A-94FF-45308A7A4F40}"/>
              </a:ext>
            </a:extLst>
          </p:cNvPr>
          <p:cNvPicPr>
            <a:picLocks noChangeAspect="1"/>
          </p:cNvPicPr>
          <p:nvPr/>
        </p:nvPicPr>
        <p:blipFill>
          <a:blip r:embed="rId5"/>
          <a:stretch>
            <a:fillRect/>
          </a:stretch>
        </p:blipFill>
        <p:spPr>
          <a:xfrm>
            <a:off x="4631903" y="823026"/>
            <a:ext cx="241695" cy="220515"/>
          </a:xfrm>
          <a:prstGeom prst="rect">
            <a:avLst/>
          </a:prstGeom>
        </p:spPr>
      </p:pic>
      <p:sp>
        <p:nvSpPr>
          <p:cNvPr id="105" name="AutoShape 63">
            <a:extLst>
              <a:ext uri="{FF2B5EF4-FFF2-40B4-BE49-F238E27FC236}">
                <a16:creationId xmlns:a16="http://schemas.microsoft.com/office/drawing/2014/main" id="{0372429F-2E12-9C22-023B-E90C8C4BB3A1}"/>
              </a:ext>
            </a:extLst>
          </p:cNvPr>
          <p:cNvSpPr>
            <a:spLocks noChangeArrowheads="1"/>
          </p:cNvSpPr>
          <p:nvPr/>
        </p:nvSpPr>
        <p:spPr bwMode="auto">
          <a:xfrm>
            <a:off x="488575" y="388020"/>
            <a:ext cx="5273780" cy="208386"/>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3: Treatment commencement and monitoring plan </a:t>
            </a:r>
          </a:p>
        </p:txBody>
      </p:sp>
      <p:sp>
        <p:nvSpPr>
          <p:cNvPr id="106" name="AutoShape 63">
            <a:extLst>
              <a:ext uri="{FF2B5EF4-FFF2-40B4-BE49-F238E27FC236}">
                <a16:creationId xmlns:a16="http://schemas.microsoft.com/office/drawing/2014/main" id="{343F1929-C8BE-38B9-5D63-DB104B4BA6DB}"/>
              </a:ext>
            </a:extLst>
          </p:cNvPr>
          <p:cNvSpPr>
            <a:spLocks noChangeArrowheads="1"/>
          </p:cNvSpPr>
          <p:nvPr/>
        </p:nvSpPr>
        <p:spPr bwMode="auto">
          <a:xfrm>
            <a:off x="6014621" y="378297"/>
            <a:ext cx="3605655" cy="208386"/>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3: Treatment and monitoring plan </a:t>
            </a:r>
          </a:p>
        </p:txBody>
      </p:sp>
      <p:sp>
        <p:nvSpPr>
          <p:cNvPr id="107" name="AutoShape 63">
            <a:extLst>
              <a:ext uri="{FF2B5EF4-FFF2-40B4-BE49-F238E27FC236}">
                <a16:creationId xmlns:a16="http://schemas.microsoft.com/office/drawing/2014/main" id="{0BE6E7D8-AABF-0705-2B08-10A38EFA79BA}"/>
              </a:ext>
            </a:extLst>
          </p:cNvPr>
          <p:cNvSpPr>
            <a:spLocks noChangeArrowheads="1"/>
          </p:cNvSpPr>
          <p:nvPr/>
        </p:nvSpPr>
        <p:spPr bwMode="auto">
          <a:xfrm>
            <a:off x="9872542" y="392076"/>
            <a:ext cx="2302524" cy="208386"/>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3: monitoring</a:t>
            </a:r>
          </a:p>
        </p:txBody>
      </p:sp>
      <p:sp>
        <p:nvSpPr>
          <p:cNvPr id="108" name="AutoShape 63">
            <a:extLst>
              <a:ext uri="{FF2B5EF4-FFF2-40B4-BE49-F238E27FC236}">
                <a16:creationId xmlns:a16="http://schemas.microsoft.com/office/drawing/2014/main" id="{30605FE4-4C5C-3852-0A92-44445AA924A4}"/>
              </a:ext>
            </a:extLst>
          </p:cNvPr>
          <p:cNvSpPr>
            <a:spLocks noChangeArrowheads="1"/>
          </p:cNvSpPr>
          <p:nvPr/>
        </p:nvSpPr>
        <p:spPr bwMode="auto">
          <a:xfrm>
            <a:off x="5738316" y="384058"/>
            <a:ext cx="303676" cy="194977"/>
          </a:xfrm>
          <a:prstGeom prst="chevron">
            <a:avLst>
              <a:gd name="adj" fmla="val 38168"/>
            </a:avLst>
          </a:prstGeom>
          <a:pattFill prst="wdUpDiag">
            <a:fgClr>
              <a:srgbClr val="8064A2">
                <a:lumMod val="40000"/>
                <a:lumOff val="60000"/>
              </a:srgbClr>
            </a:fgClr>
            <a:bgClr>
              <a:sysClr val="window" lastClr="FFFFFF"/>
            </a:bgClr>
          </a:patt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100" normalizeH="0" baseline="0" noProof="0">
              <a:ln>
                <a:noFill/>
              </a:ln>
              <a:solidFill>
                <a:prstClr val="black"/>
              </a:solidFill>
              <a:effectLst/>
              <a:uLnTx/>
              <a:uFillTx/>
              <a:cs typeface="Arial" charset="0"/>
            </a:endParaRPr>
          </a:p>
        </p:txBody>
      </p:sp>
      <p:sp>
        <p:nvSpPr>
          <p:cNvPr id="109" name="AutoShape 63">
            <a:extLst>
              <a:ext uri="{FF2B5EF4-FFF2-40B4-BE49-F238E27FC236}">
                <a16:creationId xmlns:a16="http://schemas.microsoft.com/office/drawing/2014/main" id="{D5510E24-289B-3582-C863-F6F1862FC011}"/>
              </a:ext>
            </a:extLst>
          </p:cNvPr>
          <p:cNvSpPr>
            <a:spLocks noChangeArrowheads="1"/>
          </p:cNvSpPr>
          <p:nvPr/>
        </p:nvSpPr>
        <p:spPr bwMode="auto">
          <a:xfrm>
            <a:off x="9594571" y="390622"/>
            <a:ext cx="303676" cy="194977"/>
          </a:xfrm>
          <a:prstGeom prst="chevron">
            <a:avLst>
              <a:gd name="adj" fmla="val 38168"/>
            </a:avLst>
          </a:prstGeom>
          <a:pattFill prst="wdUpDiag">
            <a:fgClr>
              <a:srgbClr val="8064A2">
                <a:lumMod val="40000"/>
                <a:lumOff val="60000"/>
              </a:srgbClr>
            </a:fgClr>
            <a:bgClr>
              <a:sysClr val="window" lastClr="FFFFFF"/>
            </a:bgClr>
          </a:patt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100" normalizeH="0" baseline="0" noProof="0">
              <a:ln>
                <a:noFill/>
              </a:ln>
              <a:solidFill>
                <a:prstClr val="black"/>
              </a:solidFill>
              <a:effectLst/>
              <a:uLnTx/>
              <a:uFillTx/>
              <a:cs typeface="Arial" charset="0"/>
            </a:endParaRPr>
          </a:p>
        </p:txBody>
      </p:sp>
    </p:spTree>
    <p:extLst>
      <p:ext uri="{BB962C8B-B14F-4D97-AF65-F5344CB8AC3E}">
        <p14:creationId xmlns:p14="http://schemas.microsoft.com/office/powerpoint/2010/main" val="812611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5B47A1-D7F4-58F1-963B-6BD86AF41F2C}"/>
              </a:ext>
            </a:extLst>
          </p:cNvPr>
          <p:cNvSpPr>
            <a:spLocks noGrp="1"/>
          </p:cNvSpPr>
          <p:nvPr>
            <p:ph type="sldNum" sz="quarter" idx="12"/>
          </p:nvPr>
        </p:nvSpPr>
        <p:spPr/>
        <p:txBody>
          <a:bodyPr/>
          <a:lstStyle/>
          <a:p>
            <a:fld id="{5751DFAA-887F-4071-8EAD-E8CA316FCF06}" type="slidenum">
              <a:rPr lang="en-GB" smtClean="0"/>
              <a:t>22</a:t>
            </a:fld>
            <a:endParaRPr lang="en-GB"/>
          </a:p>
        </p:txBody>
      </p:sp>
      <p:pic>
        <p:nvPicPr>
          <p:cNvPr id="13" name="Picture 12">
            <a:extLst>
              <a:ext uri="{FF2B5EF4-FFF2-40B4-BE49-F238E27FC236}">
                <a16:creationId xmlns:a16="http://schemas.microsoft.com/office/drawing/2014/main" id="{0B39020A-81DC-63E8-DC0D-F7237C2A44A2}"/>
              </a:ext>
            </a:extLst>
          </p:cNvPr>
          <p:cNvPicPr>
            <a:picLocks noChangeAspect="1"/>
          </p:cNvPicPr>
          <p:nvPr/>
        </p:nvPicPr>
        <p:blipFill>
          <a:blip r:embed="rId3"/>
          <a:stretch>
            <a:fillRect/>
          </a:stretch>
        </p:blipFill>
        <p:spPr>
          <a:xfrm>
            <a:off x="470705" y="758372"/>
            <a:ext cx="11727006" cy="912922"/>
          </a:xfrm>
          <a:prstGeom prst="rect">
            <a:avLst/>
          </a:prstGeom>
        </p:spPr>
      </p:pic>
      <p:pic>
        <p:nvPicPr>
          <p:cNvPr id="15" name="Picture 14">
            <a:extLst>
              <a:ext uri="{FF2B5EF4-FFF2-40B4-BE49-F238E27FC236}">
                <a16:creationId xmlns:a16="http://schemas.microsoft.com/office/drawing/2014/main" id="{518E9058-614D-98EF-9C50-3B782A8618FE}"/>
              </a:ext>
            </a:extLst>
          </p:cNvPr>
          <p:cNvPicPr>
            <a:picLocks noChangeAspect="1"/>
          </p:cNvPicPr>
          <p:nvPr/>
        </p:nvPicPr>
        <p:blipFill>
          <a:blip r:embed="rId3"/>
          <a:stretch>
            <a:fillRect/>
          </a:stretch>
        </p:blipFill>
        <p:spPr>
          <a:xfrm>
            <a:off x="490392" y="1788581"/>
            <a:ext cx="11727006" cy="959630"/>
          </a:xfrm>
          <a:prstGeom prst="rect">
            <a:avLst/>
          </a:prstGeom>
        </p:spPr>
      </p:pic>
      <p:pic>
        <p:nvPicPr>
          <p:cNvPr id="19" name="Picture 18">
            <a:extLst>
              <a:ext uri="{FF2B5EF4-FFF2-40B4-BE49-F238E27FC236}">
                <a16:creationId xmlns:a16="http://schemas.microsoft.com/office/drawing/2014/main" id="{AE07F76E-619B-3439-4884-E4DCD7A33C90}"/>
              </a:ext>
            </a:extLst>
          </p:cNvPr>
          <p:cNvPicPr>
            <a:picLocks noChangeAspect="1"/>
          </p:cNvPicPr>
          <p:nvPr/>
        </p:nvPicPr>
        <p:blipFill>
          <a:blip r:embed="rId3"/>
          <a:stretch>
            <a:fillRect/>
          </a:stretch>
        </p:blipFill>
        <p:spPr>
          <a:xfrm>
            <a:off x="464994" y="2830807"/>
            <a:ext cx="11727006" cy="999041"/>
          </a:xfrm>
          <a:prstGeom prst="rect">
            <a:avLst/>
          </a:prstGeom>
        </p:spPr>
      </p:pic>
      <p:pic>
        <p:nvPicPr>
          <p:cNvPr id="20" name="Picture 19">
            <a:extLst>
              <a:ext uri="{FF2B5EF4-FFF2-40B4-BE49-F238E27FC236}">
                <a16:creationId xmlns:a16="http://schemas.microsoft.com/office/drawing/2014/main" id="{17AA526C-263E-1608-D33E-FDB3A59A8F29}"/>
              </a:ext>
            </a:extLst>
          </p:cNvPr>
          <p:cNvPicPr>
            <a:picLocks noChangeAspect="1"/>
          </p:cNvPicPr>
          <p:nvPr/>
        </p:nvPicPr>
        <p:blipFill>
          <a:blip r:embed="rId3"/>
          <a:stretch>
            <a:fillRect/>
          </a:stretch>
        </p:blipFill>
        <p:spPr>
          <a:xfrm>
            <a:off x="459087" y="3929773"/>
            <a:ext cx="11732913" cy="931161"/>
          </a:xfrm>
          <a:prstGeom prst="rect">
            <a:avLst/>
          </a:prstGeom>
        </p:spPr>
      </p:pic>
      <p:sp>
        <p:nvSpPr>
          <p:cNvPr id="22" name="TextBox 157">
            <a:extLst>
              <a:ext uri="{FF2B5EF4-FFF2-40B4-BE49-F238E27FC236}">
                <a16:creationId xmlns:a16="http://schemas.microsoft.com/office/drawing/2014/main" id="{78FB45F6-461F-6A75-C20D-EC8C1FB83294}"/>
              </a:ext>
            </a:extLst>
          </p:cNvPr>
          <p:cNvSpPr txBox="1">
            <a:spLocks noChangeArrowheads="1"/>
          </p:cNvSpPr>
          <p:nvPr/>
        </p:nvSpPr>
        <p:spPr bwMode="auto">
          <a:xfrm>
            <a:off x="535968" y="1420466"/>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Patient</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pic>
        <p:nvPicPr>
          <p:cNvPr id="23" name="Picture 22">
            <a:extLst>
              <a:ext uri="{FF2B5EF4-FFF2-40B4-BE49-F238E27FC236}">
                <a16:creationId xmlns:a16="http://schemas.microsoft.com/office/drawing/2014/main" id="{C1523DD1-DE16-C2D5-704F-0576A3E9AE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875" y="760826"/>
            <a:ext cx="651252" cy="731520"/>
          </a:xfrm>
          <a:prstGeom prst="rect">
            <a:avLst/>
          </a:prstGeom>
        </p:spPr>
      </p:pic>
      <p:sp>
        <p:nvSpPr>
          <p:cNvPr id="35" name="TextBox 157">
            <a:extLst>
              <a:ext uri="{FF2B5EF4-FFF2-40B4-BE49-F238E27FC236}">
                <a16:creationId xmlns:a16="http://schemas.microsoft.com/office/drawing/2014/main" id="{C423A876-AC8C-9344-72A6-5A3758B7237A}"/>
              </a:ext>
            </a:extLst>
          </p:cNvPr>
          <p:cNvSpPr txBox="1">
            <a:spLocks noChangeArrowheads="1"/>
          </p:cNvSpPr>
          <p:nvPr/>
        </p:nvSpPr>
        <p:spPr bwMode="auto">
          <a:xfrm>
            <a:off x="479023" y="2415966"/>
            <a:ext cx="10434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Neurologist at MS policlinic</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38" name="TextBox 157">
            <a:extLst>
              <a:ext uri="{FF2B5EF4-FFF2-40B4-BE49-F238E27FC236}">
                <a16:creationId xmlns:a16="http://schemas.microsoft.com/office/drawing/2014/main" id="{927D6C46-1F7A-89B7-8DA7-9A6A90D0F6C6}"/>
              </a:ext>
            </a:extLst>
          </p:cNvPr>
          <p:cNvSpPr txBox="1">
            <a:spLocks noChangeArrowheads="1"/>
          </p:cNvSpPr>
          <p:nvPr/>
        </p:nvSpPr>
        <p:spPr bwMode="auto">
          <a:xfrm>
            <a:off x="401070" y="4599324"/>
            <a:ext cx="1779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MS polyclinic</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82" name="TextBox 81">
            <a:extLst>
              <a:ext uri="{FF2B5EF4-FFF2-40B4-BE49-F238E27FC236}">
                <a16:creationId xmlns:a16="http://schemas.microsoft.com/office/drawing/2014/main" id="{EBDE5E2F-0E19-A09E-A34B-EA5A398408ED}"/>
              </a:ext>
            </a:extLst>
          </p:cNvPr>
          <p:cNvSpPr txBox="1"/>
          <p:nvPr/>
        </p:nvSpPr>
        <p:spPr>
          <a:xfrm>
            <a:off x="488575" y="-31333"/>
            <a:ext cx="6016758" cy="553998"/>
          </a:xfrm>
          <a:prstGeom prst="rect">
            <a:avLst/>
          </a:prstGeom>
          <a:noFill/>
        </p:spPr>
        <p:txBody>
          <a:bodyPr wrap="square" lIns="0" tIns="0" rIns="0" bIns="0" rtlCol="0">
            <a:spAutoFit/>
          </a:bodyPr>
          <a:lstStyle/>
          <a:p>
            <a:r>
              <a:rPr lang="en-GB" sz="900"/>
              <a:t>Assumptions:</a:t>
            </a:r>
          </a:p>
          <a:p>
            <a:r>
              <a:rPr lang="en-GB" sz="900"/>
              <a:t> For patients who will use Rituximab </a:t>
            </a:r>
          </a:p>
          <a:p>
            <a:r>
              <a:rPr lang="en-GB" sz="900"/>
              <a:t>All the requests from the communicator are accepted; or not declined by the receiver of the request or information </a:t>
            </a:r>
          </a:p>
          <a:p>
            <a:pPr algn="ctr"/>
            <a:endParaRPr lang="en-GB" sz="900"/>
          </a:p>
        </p:txBody>
      </p:sp>
      <p:pic>
        <p:nvPicPr>
          <p:cNvPr id="113" name="Picture 112">
            <a:extLst>
              <a:ext uri="{FF2B5EF4-FFF2-40B4-BE49-F238E27FC236}">
                <a16:creationId xmlns:a16="http://schemas.microsoft.com/office/drawing/2014/main" id="{FED957AC-C2B5-3A62-51D4-B4B681494566}"/>
              </a:ext>
            </a:extLst>
          </p:cNvPr>
          <p:cNvPicPr>
            <a:picLocks noChangeAspect="1"/>
          </p:cNvPicPr>
          <p:nvPr/>
        </p:nvPicPr>
        <p:blipFill>
          <a:blip r:embed="rId3"/>
          <a:stretch>
            <a:fillRect/>
          </a:stretch>
        </p:blipFill>
        <p:spPr>
          <a:xfrm>
            <a:off x="464994" y="5896670"/>
            <a:ext cx="11727006" cy="868762"/>
          </a:xfrm>
          <a:prstGeom prst="rect">
            <a:avLst/>
          </a:prstGeom>
        </p:spPr>
      </p:pic>
      <p:pic>
        <p:nvPicPr>
          <p:cNvPr id="118" name="Picture 2">
            <a:extLst>
              <a:ext uri="{FF2B5EF4-FFF2-40B4-BE49-F238E27FC236}">
                <a16:creationId xmlns:a16="http://schemas.microsoft.com/office/drawing/2014/main" id="{34B1EDC6-B314-E58D-7C2A-5F924A0B4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939" y="6002285"/>
            <a:ext cx="555345" cy="555345"/>
          </a:xfrm>
          <a:prstGeom prst="rect">
            <a:avLst/>
          </a:prstGeom>
          <a:noFill/>
          <a:extLst>
            <a:ext uri="{909E8E84-426E-40DD-AFC4-6F175D3DCCD1}">
              <a14:hiddenFill xmlns:a14="http://schemas.microsoft.com/office/drawing/2010/main">
                <a:solidFill>
                  <a:srgbClr val="FFFFFF"/>
                </a:solidFill>
              </a14:hiddenFill>
            </a:ext>
          </a:extLst>
        </p:spPr>
      </p:pic>
      <p:sp>
        <p:nvSpPr>
          <p:cNvPr id="119" name="Folded Corner 82">
            <a:extLst>
              <a:ext uri="{FF2B5EF4-FFF2-40B4-BE49-F238E27FC236}">
                <a16:creationId xmlns:a16="http://schemas.microsoft.com/office/drawing/2014/main" id="{3EE27E26-85DF-6363-8BC3-B72A3B705C23}"/>
              </a:ext>
            </a:extLst>
          </p:cNvPr>
          <p:cNvSpPr/>
          <p:nvPr/>
        </p:nvSpPr>
        <p:spPr>
          <a:xfrm>
            <a:off x="1419161" y="5963284"/>
            <a:ext cx="2143718" cy="694288"/>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This request by the neurologist occurs after the second consultation meeting, however, to make the flow easier to grasp, moved it here</a:t>
            </a:r>
          </a:p>
        </p:txBody>
      </p:sp>
      <p:sp>
        <p:nvSpPr>
          <p:cNvPr id="121" name="Folded Corner 82">
            <a:extLst>
              <a:ext uri="{FF2B5EF4-FFF2-40B4-BE49-F238E27FC236}">
                <a16:creationId xmlns:a16="http://schemas.microsoft.com/office/drawing/2014/main" id="{692B90A4-4554-004C-A4BB-9D59A80C4A38}"/>
              </a:ext>
            </a:extLst>
          </p:cNvPr>
          <p:cNvSpPr/>
          <p:nvPr/>
        </p:nvSpPr>
        <p:spPr>
          <a:xfrm>
            <a:off x="4113408" y="5939939"/>
            <a:ext cx="1098416" cy="694288"/>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Assuming the standard notification for visits happens automatically. </a:t>
            </a:r>
          </a:p>
        </p:txBody>
      </p:sp>
      <p:sp>
        <p:nvSpPr>
          <p:cNvPr id="125" name="Folded Corner 82">
            <a:extLst>
              <a:ext uri="{FF2B5EF4-FFF2-40B4-BE49-F238E27FC236}">
                <a16:creationId xmlns:a16="http://schemas.microsoft.com/office/drawing/2014/main" id="{E54A9A92-F9E4-4C2F-6C95-DEB453A471A4}"/>
              </a:ext>
            </a:extLst>
          </p:cNvPr>
          <p:cNvSpPr/>
          <p:nvPr/>
        </p:nvSpPr>
        <p:spPr>
          <a:xfrm>
            <a:off x="10327570" y="5972891"/>
            <a:ext cx="1775233" cy="666491"/>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After first year, monitoring every year ..and adjusted according to patient needs </a:t>
            </a:r>
          </a:p>
        </p:txBody>
      </p:sp>
      <p:cxnSp>
        <p:nvCxnSpPr>
          <p:cNvPr id="155" name="Straight Arrow Connector 154">
            <a:extLst>
              <a:ext uri="{FF2B5EF4-FFF2-40B4-BE49-F238E27FC236}">
                <a16:creationId xmlns:a16="http://schemas.microsoft.com/office/drawing/2014/main" id="{0FF16E7C-895A-7CAF-7B88-90249D231391}"/>
              </a:ext>
            </a:extLst>
          </p:cNvPr>
          <p:cNvCxnSpPr>
            <a:cxnSpLocks/>
            <a:stCxn id="5" idx="2"/>
            <a:endCxn id="26" idx="0"/>
          </p:cNvCxnSpPr>
          <p:nvPr/>
        </p:nvCxnSpPr>
        <p:spPr>
          <a:xfrm flipH="1">
            <a:off x="2222581" y="2570477"/>
            <a:ext cx="4063" cy="493703"/>
          </a:xfrm>
          <a:prstGeom prst="straightConnector1">
            <a:avLst/>
          </a:prstGeom>
          <a:noFill/>
          <a:ln w="22225" cap="flat" cmpd="sng" algn="ctr">
            <a:solidFill>
              <a:sysClr val="window" lastClr="FFFFFF">
                <a:lumMod val="50000"/>
              </a:sysClr>
            </a:solidFill>
            <a:prstDash val="sysDash"/>
            <a:tailEnd type="triangle" w="med" len="med"/>
          </a:ln>
          <a:effectLst/>
        </p:spPr>
      </p:cxnSp>
      <p:pic>
        <p:nvPicPr>
          <p:cNvPr id="191" name="Picture 190">
            <a:extLst>
              <a:ext uri="{FF2B5EF4-FFF2-40B4-BE49-F238E27FC236}">
                <a16:creationId xmlns:a16="http://schemas.microsoft.com/office/drawing/2014/main" id="{CB5D5FE0-4505-7510-0A2B-38DFFA487D32}"/>
              </a:ext>
            </a:extLst>
          </p:cNvPr>
          <p:cNvPicPr>
            <a:picLocks noChangeAspect="1"/>
          </p:cNvPicPr>
          <p:nvPr/>
        </p:nvPicPr>
        <p:blipFill>
          <a:blip r:embed="rId3"/>
          <a:stretch>
            <a:fillRect/>
          </a:stretch>
        </p:blipFill>
        <p:spPr>
          <a:xfrm>
            <a:off x="459087" y="4908853"/>
            <a:ext cx="11732913" cy="931161"/>
          </a:xfrm>
          <a:prstGeom prst="rect">
            <a:avLst/>
          </a:prstGeom>
        </p:spPr>
      </p:pic>
      <p:sp>
        <p:nvSpPr>
          <p:cNvPr id="187" name="Rectangle 76">
            <a:extLst>
              <a:ext uri="{FF2B5EF4-FFF2-40B4-BE49-F238E27FC236}">
                <a16:creationId xmlns:a16="http://schemas.microsoft.com/office/drawing/2014/main" id="{34420759-77B2-A337-B296-52AA571BA87C}"/>
              </a:ext>
            </a:extLst>
          </p:cNvPr>
          <p:cNvSpPr/>
          <p:nvPr/>
        </p:nvSpPr>
        <p:spPr>
          <a:xfrm flipH="1">
            <a:off x="4558127" y="758372"/>
            <a:ext cx="288688" cy="5081642"/>
          </a:xfrm>
          <a:prstGeom prst="rect">
            <a:avLst/>
          </a:prstGeom>
          <a:pattFill prst="wdUpDiag">
            <a:fgClr>
              <a:srgbClr val="8064A2">
                <a:lumMod val="40000"/>
                <a:lumOff val="60000"/>
              </a:srgbClr>
            </a:fgClr>
            <a:bgClr>
              <a:sysClr val="window" lastClr="FFFFFF"/>
            </a:bgClr>
          </a:pattFill>
          <a:ln w="12700" cap="flat" cmpd="sng" algn="ctr">
            <a:solidFill>
              <a:srgbClr val="8064A2">
                <a:lumMod val="40000"/>
                <a:lumOff val="60000"/>
              </a:srgbClr>
            </a:solidFill>
            <a:prstDash val="solid"/>
          </a:ln>
          <a:effectLst/>
        </p:spPr>
        <p:txBody>
          <a:bodyPr vert="wordArtVert"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a:ln>
                  <a:noFill/>
                </a:ln>
                <a:effectLst/>
                <a:uLnTx/>
                <a:uFillTx/>
                <a:ea typeface="+mn-ea"/>
                <a:cs typeface="+mn-cs"/>
              </a:rPr>
              <a:t>WAITING TIME</a:t>
            </a:r>
          </a:p>
        </p:txBody>
      </p:sp>
      <p:pic>
        <p:nvPicPr>
          <p:cNvPr id="192" name="Picture 191">
            <a:extLst>
              <a:ext uri="{FF2B5EF4-FFF2-40B4-BE49-F238E27FC236}">
                <a16:creationId xmlns:a16="http://schemas.microsoft.com/office/drawing/2014/main" id="{D1EAAE64-5D4B-453B-A614-47292E40A9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488" y="2651388"/>
            <a:ext cx="1335417" cy="1122537"/>
          </a:xfrm>
          <a:prstGeom prst="rect">
            <a:avLst/>
          </a:prstGeom>
        </p:spPr>
      </p:pic>
      <p:pic>
        <p:nvPicPr>
          <p:cNvPr id="193" name="Picture 192">
            <a:extLst>
              <a:ext uri="{FF2B5EF4-FFF2-40B4-BE49-F238E27FC236}">
                <a16:creationId xmlns:a16="http://schemas.microsoft.com/office/drawing/2014/main" id="{D89C43CA-B4A3-4E5E-A41E-1BCB47376A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528" y="1808465"/>
            <a:ext cx="599599" cy="700905"/>
          </a:xfrm>
          <a:prstGeom prst="rect">
            <a:avLst/>
          </a:prstGeom>
        </p:spPr>
      </p:pic>
      <p:sp>
        <p:nvSpPr>
          <p:cNvPr id="194" name="TextBox 157">
            <a:extLst>
              <a:ext uri="{FF2B5EF4-FFF2-40B4-BE49-F238E27FC236}">
                <a16:creationId xmlns:a16="http://schemas.microsoft.com/office/drawing/2014/main" id="{F4980263-BCEF-5E91-C10A-CE319F0ADFFF}"/>
              </a:ext>
            </a:extLst>
          </p:cNvPr>
          <p:cNvSpPr txBox="1">
            <a:spLocks noChangeArrowheads="1"/>
          </p:cNvSpPr>
          <p:nvPr/>
        </p:nvSpPr>
        <p:spPr bwMode="auto">
          <a:xfrm>
            <a:off x="445934" y="5569276"/>
            <a:ext cx="15783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Laboratory department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cxnSp>
        <p:nvCxnSpPr>
          <p:cNvPr id="217" name="Straight Arrow Connector 216">
            <a:extLst>
              <a:ext uri="{FF2B5EF4-FFF2-40B4-BE49-F238E27FC236}">
                <a16:creationId xmlns:a16="http://schemas.microsoft.com/office/drawing/2014/main" id="{41471A6D-6907-2CF7-BAE8-6E411532D26C}"/>
              </a:ext>
            </a:extLst>
          </p:cNvPr>
          <p:cNvCxnSpPr>
            <a:cxnSpLocks/>
            <a:stCxn id="62" idx="2"/>
            <a:endCxn id="58" idx="0"/>
          </p:cNvCxnSpPr>
          <p:nvPr/>
        </p:nvCxnSpPr>
        <p:spPr>
          <a:xfrm>
            <a:off x="5714005" y="1481495"/>
            <a:ext cx="0" cy="429262"/>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3" name="TextBox 157">
            <a:extLst>
              <a:ext uri="{FF2B5EF4-FFF2-40B4-BE49-F238E27FC236}">
                <a16:creationId xmlns:a16="http://schemas.microsoft.com/office/drawing/2014/main" id="{5E4D9E0B-C76D-D4F7-1A29-BF85F1324BA0}"/>
              </a:ext>
            </a:extLst>
          </p:cNvPr>
          <p:cNvSpPr txBox="1">
            <a:spLocks noChangeArrowheads="1"/>
          </p:cNvSpPr>
          <p:nvPr/>
        </p:nvSpPr>
        <p:spPr bwMode="auto">
          <a:xfrm>
            <a:off x="397877" y="3590543"/>
            <a:ext cx="1121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a:ln>
                  <a:noFill/>
                </a:ln>
                <a:solidFill>
                  <a:prstClr val="black"/>
                </a:solidFill>
                <a:effectLst/>
                <a:uLnTx/>
                <a:uFillTx/>
                <a:latin typeface="Calibri" pitchFamily="34" charset="0"/>
              </a:rPr>
              <a:t>HS, Neurology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sp>
        <p:nvSpPr>
          <p:cNvPr id="58" name="Rounded Rectangle 89">
            <a:extLst>
              <a:ext uri="{FF2B5EF4-FFF2-40B4-BE49-F238E27FC236}">
                <a16:creationId xmlns:a16="http://schemas.microsoft.com/office/drawing/2014/main" id="{4FD1FE0C-BE0B-64AC-F936-089B3112988F}"/>
              </a:ext>
            </a:extLst>
          </p:cNvPr>
          <p:cNvSpPr/>
          <p:nvPr/>
        </p:nvSpPr>
        <p:spPr>
          <a:xfrm>
            <a:off x="5183369" y="1910757"/>
            <a:ext cx="1061272" cy="720652"/>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Discuss the treatment progress and adjusts accordingly</a:t>
            </a:r>
          </a:p>
        </p:txBody>
      </p:sp>
      <p:pic>
        <p:nvPicPr>
          <p:cNvPr id="59" name="Picture 58">
            <a:extLst>
              <a:ext uri="{FF2B5EF4-FFF2-40B4-BE49-F238E27FC236}">
                <a16:creationId xmlns:a16="http://schemas.microsoft.com/office/drawing/2014/main" id="{B6D8D4A9-5337-73FE-03D1-A76EEF420E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1824" y="1998772"/>
            <a:ext cx="277132" cy="417194"/>
          </a:xfrm>
          <a:prstGeom prst="rect">
            <a:avLst/>
          </a:prstGeom>
        </p:spPr>
      </p:pic>
      <p:pic>
        <p:nvPicPr>
          <p:cNvPr id="9" name="Picture 8">
            <a:extLst>
              <a:ext uri="{FF2B5EF4-FFF2-40B4-BE49-F238E27FC236}">
                <a16:creationId xmlns:a16="http://schemas.microsoft.com/office/drawing/2014/main" id="{5BE5998F-1FC0-3E6F-47FA-C1A3F3B3AC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768" y="4206554"/>
            <a:ext cx="548640" cy="433137"/>
          </a:xfrm>
          <a:prstGeom prst="rect">
            <a:avLst/>
          </a:prstGeom>
        </p:spPr>
      </p:pic>
      <p:pic>
        <p:nvPicPr>
          <p:cNvPr id="12" name="Picture 11">
            <a:extLst>
              <a:ext uri="{FF2B5EF4-FFF2-40B4-BE49-F238E27FC236}">
                <a16:creationId xmlns:a16="http://schemas.microsoft.com/office/drawing/2014/main" id="{3943BEAC-8BFF-CE79-C208-0A19FC96C4F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8575" y="4933212"/>
            <a:ext cx="841851" cy="601323"/>
          </a:xfrm>
          <a:prstGeom prst="rect">
            <a:avLst/>
          </a:prstGeom>
        </p:spPr>
      </p:pic>
      <p:sp>
        <p:nvSpPr>
          <p:cNvPr id="62" name="Rounded Rectangle 89">
            <a:extLst>
              <a:ext uri="{FF2B5EF4-FFF2-40B4-BE49-F238E27FC236}">
                <a16:creationId xmlns:a16="http://schemas.microsoft.com/office/drawing/2014/main" id="{325511B7-787E-9B35-1FFD-5202D2C4B294}"/>
              </a:ext>
            </a:extLst>
          </p:cNvPr>
          <p:cNvSpPr/>
          <p:nvPr/>
        </p:nvSpPr>
        <p:spPr>
          <a:xfrm>
            <a:off x="5149180" y="856052"/>
            <a:ext cx="1129650" cy="625443"/>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Meets the </a:t>
            </a:r>
            <a:r>
              <a:rPr lang="en-GB" sz="1000" kern="0">
                <a:solidFill>
                  <a:prstClr val="black"/>
                </a:solidFill>
                <a:latin typeface="Calibri"/>
              </a:rPr>
              <a:t>neurologist for follow up consultation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65" name="Picture 64">
            <a:extLst>
              <a:ext uri="{FF2B5EF4-FFF2-40B4-BE49-F238E27FC236}">
                <a16:creationId xmlns:a16="http://schemas.microsoft.com/office/drawing/2014/main" id="{A8F2A710-B3CA-52E2-F8E0-5CA238DD038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18185" y="844423"/>
            <a:ext cx="374229" cy="467314"/>
          </a:xfrm>
          <a:prstGeom prst="rect">
            <a:avLst/>
          </a:prstGeom>
        </p:spPr>
      </p:pic>
      <p:cxnSp>
        <p:nvCxnSpPr>
          <p:cNvPr id="25" name="Straight Arrow Connector 24">
            <a:extLst>
              <a:ext uri="{FF2B5EF4-FFF2-40B4-BE49-F238E27FC236}">
                <a16:creationId xmlns:a16="http://schemas.microsoft.com/office/drawing/2014/main" id="{9C186A2B-7AFC-2324-83B1-6E1E0B48CE01}"/>
              </a:ext>
            </a:extLst>
          </p:cNvPr>
          <p:cNvCxnSpPr>
            <a:cxnSpLocks/>
            <a:stCxn id="45" idx="0"/>
            <a:endCxn id="34" idx="2"/>
          </p:cNvCxnSpPr>
          <p:nvPr/>
        </p:nvCxnSpPr>
        <p:spPr>
          <a:xfrm flipV="1">
            <a:off x="3410923" y="1490679"/>
            <a:ext cx="4545" cy="1574656"/>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45" name="Rounded Rectangle 89">
            <a:extLst>
              <a:ext uri="{FF2B5EF4-FFF2-40B4-BE49-F238E27FC236}">
                <a16:creationId xmlns:a16="http://schemas.microsoft.com/office/drawing/2014/main" id="{1B3095DF-4B94-E9DA-2D8C-28ACB3FA0F05}"/>
              </a:ext>
            </a:extLst>
          </p:cNvPr>
          <p:cNvSpPr/>
          <p:nvPr/>
        </p:nvSpPr>
        <p:spPr>
          <a:xfrm>
            <a:off x="2931772" y="3065335"/>
            <a:ext cx="958301" cy="680732"/>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an app’t info for follow up visit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46" name="Picture 45">
            <a:extLst>
              <a:ext uri="{FF2B5EF4-FFF2-40B4-BE49-F238E27FC236}">
                <a16:creationId xmlns:a16="http://schemas.microsoft.com/office/drawing/2014/main" id="{05A53863-C420-A087-2E99-A4E83F6A8CEA}"/>
              </a:ext>
            </a:extLst>
          </p:cNvPr>
          <p:cNvPicPr>
            <a:picLocks noChangeAspect="1"/>
          </p:cNvPicPr>
          <p:nvPr/>
        </p:nvPicPr>
        <p:blipFill>
          <a:blip r:embed="rId11"/>
          <a:stretch>
            <a:fillRect/>
          </a:stretch>
        </p:blipFill>
        <p:spPr>
          <a:xfrm>
            <a:off x="2986516" y="3202042"/>
            <a:ext cx="241695" cy="220515"/>
          </a:xfrm>
          <a:prstGeom prst="rect">
            <a:avLst/>
          </a:prstGeom>
        </p:spPr>
      </p:pic>
      <p:sp>
        <p:nvSpPr>
          <p:cNvPr id="47" name="Rounded Rectangle 89">
            <a:extLst>
              <a:ext uri="{FF2B5EF4-FFF2-40B4-BE49-F238E27FC236}">
                <a16:creationId xmlns:a16="http://schemas.microsoft.com/office/drawing/2014/main" id="{863CA7ED-7942-5B9D-EEC5-1355D80AB990}"/>
              </a:ext>
            </a:extLst>
          </p:cNvPr>
          <p:cNvSpPr/>
          <p:nvPr/>
        </p:nvSpPr>
        <p:spPr>
          <a:xfrm>
            <a:off x="6353862" y="4094064"/>
            <a:ext cx="1418168" cy="720651"/>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All the test results, side effects…etc. are documented and accessible to the neurologist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48" name="Picture 47">
            <a:extLst>
              <a:ext uri="{FF2B5EF4-FFF2-40B4-BE49-F238E27FC236}">
                <a16:creationId xmlns:a16="http://schemas.microsoft.com/office/drawing/2014/main" id="{6E244569-5520-320D-2142-4908C777DC87}"/>
              </a:ext>
            </a:extLst>
          </p:cNvPr>
          <p:cNvPicPr>
            <a:picLocks noChangeAspect="1"/>
          </p:cNvPicPr>
          <p:nvPr/>
        </p:nvPicPr>
        <p:blipFill>
          <a:blip r:embed="rId11"/>
          <a:stretch>
            <a:fillRect/>
          </a:stretch>
        </p:blipFill>
        <p:spPr>
          <a:xfrm>
            <a:off x="6421595" y="4279953"/>
            <a:ext cx="255868" cy="233446"/>
          </a:xfrm>
          <a:prstGeom prst="rect">
            <a:avLst/>
          </a:prstGeom>
        </p:spPr>
      </p:pic>
      <p:sp>
        <p:nvSpPr>
          <p:cNvPr id="50" name="Rounded Rectangle 100">
            <a:extLst>
              <a:ext uri="{FF2B5EF4-FFF2-40B4-BE49-F238E27FC236}">
                <a16:creationId xmlns:a16="http://schemas.microsoft.com/office/drawing/2014/main" id="{E3509978-501B-C9A4-5EFB-AEBC00D54C5A}"/>
              </a:ext>
            </a:extLst>
          </p:cNvPr>
          <p:cNvSpPr/>
          <p:nvPr/>
        </p:nvSpPr>
        <p:spPr>
          <a:xfrm>
            <a:off x="6311758" y="1950677"/>
            <a:ext cx="1486070" cy="680732"/>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Accesses all the records from treatment monitoring, simultaneously </a:t>
            </a:r>
          </a:p>
        </p:txBody>
      </p:sp>
      <p:pic>
        <p:nvPicPr>
          <p:cNvPr id="52" name="Picture 51">
            <a:extLst>
              <a:ext uri="{FF2B5EF4-FFF2-40B4-BE49-F238E27FC236}">
                <a16:creationId xmlns:a16="http://schemas.microsoft.com/office/drawing/2014/main" id="{262085E4-06D3-913C-0690-D05F0CE65868}"/>
              </a:ext>
            </a:extLst>
          </p:cNvPr>
          <p:cNvPicPr>
            <a:picLocks noChangeAspect="1"/>
          </p:cNvPicPr>
          <p:nvPr/>
        </p:nvPicPr>
        <p:blipFill>
          <a:blip r:embed="rId11"/>
          <a:stretch>
            <a:fillRect/>
          </a:stretch>
        </p:blipFill>
        <p:spPr>
          <a:xfrm>
            <a:off x="6352264" y="2131058"/>
            <a:ext cx="215504" cy="220515"/>
          </a:xfrm>
          <a:prstGeom prst="rect">
            <a:avLst/>
          </a:prstGeom>
        </p:spPr>
      </p:pic>
      <p:sp>
        <p:nvSpPr>
          <p:cNvPr id="63" name="Rounded Rectangle 89">
            <a:extLst>
              <a:ext uri="{FF2B5EF4-FFF2-40B4-BE49-F238E27FC236}">
                <a16:creationId xmlns:a16="http://schemas.microsoft.com/office/drawing/2014/main" id="{3D4ACBD3-3B9E-E9C4-9811-177CBC413C1A}"/>
              </a:ext>
            </a:extLst>
          </p:cNvPr>
          <p:cNvSpPr/>
          <p:nvPr/>
        </p:nvSpPr>
        <p:spPr>
          <a:xfrm>
            <a:off x="10688274" y="851826"/>
            <a:ext cx="1379171" cy="625443"/>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Comes to the lab for sample collection</a:t>
            </a:r>
          </a:p>
        </p:txBody>
      </p:sp>
      <p:pic>
        <p:nvPicPr>
          <p:cNvPr id="64" name="Picture 63">
            <a:extLst>
              <a:ext uri="{FF2B5EF4-FFF2-40B4-BE49-F238E27FC236}">
                <a16:creationId xmlns:a16="http://schemas.microsoft.com/office/drawing/2014/main" id="{55414DDE-F796-62A1-A385-72D5BD62AF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8619" y="840197"/>
            <a:ext cx="374229" cy="467314"/>
          </a:xfrm>
          <a:prstGeom prst="rect">
            <a:avLst/>
          </a:prstGeom>
        </p:spPr>
      </p:pic>
      <p:sp>
        <p:nvSpPr>
          <p:cNvPr id="66" name="Rounded Rectangle 100">
            <a:extLst>
              <a:ext uri="{FF2B5EF4-FFF2-40B4-BE49-F238E27FC236}">
                <a16:creationId xmlns:a16="http://schemas.microsoft.com/office/drawing/2014/main" id="{1D961CE5-1D2B-769D-F309-8A9301B657D8}"/>
              </a:ext>
            </a:extLst>
          </p:cNvPr>
          <p:cNvSpPr/>
          <p:nvPr/>
        </p:nvSpPr>
        <p:spPr>
          <a:xfrm>
            <a:off x="10714926" y="1989716"/>
            <a:ext cx="1352519" cy="680732"/>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Accesses all the records from treatment monitoring, simultaneously </a:t>
            </a:r>
          </a:p>
        </p:txBody>
      </p:sp>
      <p:pic>
        <p:nvPicPr>
          <p:cNvPr id="68" name="Picture 67">
            <a:extLst>
              <a:ext uri="{FF2B5EF4-FFF2-40B4-BE49-F238E27FC236}">
                <a16:creationId xmlns:a16="http://schemas.microsoft.com/office/drawing/2014/main" id="{80D5898B-C84E-E388-1647-241A645A37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10724" y="972642"/>
            <a:ext cx="374229" cy="467314"/>
          </a:xfrm>
          <a:prstGeom prst="rect">
            <a:avLst/>
          </a:prstGeom>
        </p:spPr>
      </p:pic>
      <p:sp>
        <p:nvSpPr>
          <p:cNvPr id="74" name="Folded Corner 82">
            <a:extLst>
              <a:ext uri="{FF2B5EF4-FFF2-40B4-BE49-F238E27FC236}">
                <a16:creationId xmlns:a16="http://schemas.microsoft.com/office/drawing/2014/main" id="{23907774-FEDB-1B70-A7FC-5C128F07E05F}"/>
              </a:ext>
            </a:extLst>
          </p:cNvPr>
          <p:cNvSpPr/>
          <p:nvPr/>
        </p:nvSpPr>
        <p:spPr>
          <a:xfrm>
            <a:off x="5762354" y="5962903"/>
            <a:ext cx="1463915" cy="694288"/>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800" kern="0">
                <a:solidFill>
                  <a:prstClr val="black"/>
                </a:solidFill>
                <a:latin typeface="Calibri"/>
              </a:rPr>
              <a:t>The waiting time depends on the availability of time and the symptom monitoring results from the MS nurse </a:t>
            </a:r>
          </a:p>
        </p:txBody>
      </p:sp>
      <p:cxnSp>
        <p:nvCxnSpPr>
          <p:cNvPr id="81" name="Straight Arrow Connector 80">
            <a:extLst>
              <a:ext uri="{FF2B5EF4-FFF2-40B4-BE49-F238E27FC236}">
                <a16:creationId xmlns:a16="http://schemas.microsoft.com/office/drawing/2014/main" id="{B791DB00-0B58-3BEE-1B08-EE129068880D}"/>
              </a:ext>
            </a:extLst>
          </p:cNvPr>
          <p:cNvCxnSpPr>
            <a:cxnSpLocks/>
            <a:stCxn id="63" idx="2"/>
            <a:endCxn id="66" idx="0"/>
          </p:cNvCxnSpPr>
          <p:nvPr/>
        </p:nvCxnSpPr>
        <p:spPr>
          <a:xfrm>
            <a:off x="11377860" y="1477269"/>
            <a:ext cx="13326" cy="512447"/>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98" name="Straight Arrow Connector 97">
            <a:extLst>
              <a:ext uri="{FF2B5EF4-FFF2-40B4-BE49-F238E27FC236}">
                <a16:creationId xmlns:a16="http://schemas.microsoft.com/office/drawing/2014/main" id="{484AB50B-336C-7294-A9D6-2AFC92E1B2E8}"/>
              </a:ext>
            </a:extLst>
          </p:cNvPr>
          <p:cNvCxnSpPr>
            <a:cxnSpLocks/>
            <a:stCxn id="47" idx="0"/>
            <a:endCxn id="50" idx="2"/>
          </p:cNvCxnSpPr>
          <p:nvPr/>
        </p:nvCxnSpPr>
        <p:spPr>
          <a:xfrm flipH="1" flipV="1">
            <a:off x="7054793" y="2631409"/>
            <a:ext cx="8153" cy="1462655"/>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103" name="Rectangle 76">
            <a:extLst>
              <a:ext uri="{FF2B5EF4-FFF2-40B4-BE49-F238E27FC236}">
                <a16:creationId xmlns:a16="http://schemas.microsoft.com/office/drawing/2014/main" id="{C8B1CD5C-91E5-3D5B-AF76-03D99B112A5B}"/>
              </a:ext>
            </a:extLst>
          </p:cNvPr>
          <p:cNvSpPr/>
          <p:nvPr/>
        </p:nvSpPr>
        <p:spPr>
          <a:xfrm flipH="1">
            <a:off x="10346493" y="783473"/>
            <a:ext cx="288688" cy="5047414"/>
          </a:xfrm>
          <a:prstGeom prst="rect">
            <a:avLst/>
          </a:prstGeom>
          <a:pattFill prst="wdUpDiag">
            <a:fgClr>
              <a:srgbClr val="8064A2">
                <a:lumMod val="40000"/>
                <a:lumOff val="60000"/>
              </a:srgbClr>
            </a:fgClr>
            <a:bgClr>
              <a:sysClr val="window" lastClr="FFFFFF"/>
            </a:bgClr>
          </a:pattFill>
          <a:ln w="12700" cap="flat" cmpd="sng" algn="ctr">
            <a:solidFill>
              <a:srgbClr val="8064A2">
                <a:lumMod val="40000"/>
                <a:lumOff val="60000"/>
              </a:srgbClr>
            </a:solidFill>
            <a:prstDash val="solid"/>
          </a:ln>
          <a:effectLst/>
        </p:spPr>
        <p:txBody>
          <a:bodyPr vert="wordArtVert"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a:ln>
                  <a:noFill/>
                </a:ln>
                <a:effectLst/>
                <a:uLnTx/>
                <a:uFillTx/>
                <a:ea typeface="+mn-ea"/>
                <a:cs typeface="+mn-cs"/>
              </a:rPr>
              <a:t>WAITING TIME</a:t>
            </a:r>
          </a:p>
        </p:txBody>
      </p:sp>
      <p:sp>
        <p:nvSpPr>
          <p:cNvPr id="5" name="Rounded Rectangle 89">
            <a:extLst>
              <a:ext uri="{FF2B5EF4-FFF2-40B4-BE49-F238E27FC236}">
                <a16:creationId xmlns:a16="http://schemas.microsoft.com/office/drawing/2014/main" id="{5ABB4021-23F7-EB6C-0F7B-D880CA13FC2F}"/>
              </a:ext>
            </a:extLst>
          </p:cNvPr>
          <p:cNvSpPr/>
          <p:nvPr/>
        </p:nvSpPr>
        <p:spPr>
          <a:xfrm>
            <a:off x="1610736" y="1968187"/>
            <a:ext cx="1231815" cy="60229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Asks to book follow up after 6 months from treatment commences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E82A63AD-71BD-7970-2143-F87F12D0667F}"/>
              </a:ext>
            </a:extLst>
          </p:cNvPr>
          <p:cNvPicPr>
            <a:picLocks noChangeAspect="1"/>
          </p:cNvPicPr>
          <p:nvPr/>
        </p:nvPicPr>
        <p:blipFill>
          <a:blip r:embed="rId11"/>
          <a:stretch>
            <a:fillRect/>
          </a:stretch>
        </p:blipFill>
        <p:spPr>
          <a:xfrm>
            <a:off x="1730194" y="2071184"/>
            <a:ext cx="215504" cy="170132"/>
          </a:xfrm>
          <a:prstGeom prst="rect">
            <a:avLst/>
          </a:prstGeom>
        </p:spPr>
      </p:pic>
      <p:sp>
        <p:nvSpPr>
          <p:cNvPr id="26" name="Rounded Rectangle 100">
            <a:extLst>
              <a:ext uri="{FF2B5EF4-FFF2-40B4-BE49-F238E27FC236}">
                <a16:creationId xmlns:a16="http://schemas.microsoft.com/office/drawing/2014/main" id="{764C731D-AB20-0152-720C-3057C3689F7F}"/>
              </a:ext>
            </a:extLst>
          </p:cNvPr>
          <p:cNvSpPr/>
          <p:nvPr/>
        </p:nvSpPr>
        <p:spPr>
          <a:xfrm>
            <a:off x="1676529" y="3064180"/>
            <a:ext cx="1092104" cy="680732"/>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request and books follow up visit</a:t>
            </a:r>
          </a:p>
        </p:txBody>
      </p:sp>
      <p:pic>
        <p:nvPicPr>
          <p:cNvPr id="27" name="Picture 26">
            <a:extLst>
              <a:ext uri="{FF2B5EF4-FFF2-40B4-BE49-F238E27FC236}">
                <a16:creationId xmlns:a16="http://schemas.microsoft.com/office/drawing/2014/main" id="{82432A6F-7929-29F8-5024-D110AFD94F7D}"/>
              </a:ext>
            </a:extLst>
          </p:cNvPr>
          <p:cNvPicPr>
            <a:picLocks noChangeAspect="1"/>
          </p:cNvPicPr>
          <p:nvPr/>
        </p:nvPicPr>
        <p:blipFill>
          <a:blip r:embed="rId11"/>
          <a:stretch>
            <a:fillRect/>
          </a:stretch>
        </p:blipFill>
        <p:spPr>
          <a:xfrm>
            <a:off x="1739818" y="3253654"/>
            <a:ext cx="215504" cy="220515"/>
          </a:xfrm>
          <a:prstGeom prst="rect">
            <a:avLst/>
          </a:prstGeom>
        </p:spPr>
      </p:pic>
      <p:sp>
        <p:nvSpPr>
          <p:cNvPr id="34" name="Rounded Rectangle 100">
            <a:extLst>
              <a:ext uri="{FF2B5EF4-FFF2-40B4-BE49-F238E27FC236}">
                <a16:creationId xmlns:a16="http://schemas.microsoft.com/office/drawing/2014/main" id="{8831B29B-F3F9-D988-0AE5-A16B478D5E17}"/>
              </a:ext>
            </a:extLst>
          </p:cNvPr>
          <p:cNvSpPr/>
          <p:nvPr/>
        </p:nvSpPr>
        <p:spPr>
          <a:xfrm>
            <a:off x="2927527" y="878861"/>
            <a:ext cx="975881" cy="611818"/>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follow up app’t </a:t>
            </a:r>
            <a:r>
              <a:rPr lang="en-GB" sz="1000" kern="0">
                <a:solidFill>
                  <a:prstClr val="black"/>
                </a:solidFill>
                <a:latin typeface="Calibri"/>
              </a:rPr>
              <a:t>, via HN</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36" name="Picture 35">
            <a:extLst>
              <a:ext uri="{FF2B5EF4-FFF2-40B4-BE49-F238E27FC236}">
                <a16:creationId xmlns:a16="http://schemas.microsoft.com/office/drawing/2014/main" id="{4A7E1FA7-BA54-8065-0561-A05B7C71AC5A}"/>
              </a:ext>
            </a:extLst>
          </p:cNvPr>
          <p:cNvPicPr>
            <a:picLocks noChangeAspect="1"/>
          </p:cNvPicPr>
          <p:nvPr/>
        </p:nvPicPr>
        <p:blipFill>
          <a:blip r:embed="rId11"/>
          <a:stretch>
            <a:fillRect/>
          </a:stretch>
        </p:blipFill>
        <p:spPr>
          <a:xfrm>
            <a:off x="2998117" y="1018999"/>
            <a:ext cx="241695" cy="220515"/>
          </a:xfrm>
          <a:prstGeom prst="rect">
            <a:avLst/>
          </a:prstGeom>
        </p:spPr>
      </p:pic>
      <p:cxnSp>
        <p:nvCxnSpPr>
          <p:cNvPr id="84" name="Straight Arrow Connector 83">
            <a:extLst>
              <a:ext uri="{FF2B5EF4-FFF2-40B4-BE49-F238E27FC236}">
                <a16:creationId xmlns:a16="http://schemas.microsoft.com/office/drawing/2014/main" id="{7DB9B658-20DB-508E-5650-8E49CF3D136D}"/>
              </a:ext>
            </a:extLst>
          </p:cNvPr>
          <p:cNvCxnSpPr>
            <a:cxnSpLocks/>
            <a:stCxn id="89" idx="2"/>
            <a:endCxn id="91" idx="0"/>
          </p:cNvCxnSpPr>
          <p:nvPr/>
        </p:nvCxnSpPr>
        <p:spPr>
          <a:xfrm>
            <a:off x="8607521" y="2592006"/>
            <a:ext cx="18797" cy="493703"/>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86" name="Straight Arrow Connector 85">
            <a:extLst>
              <a:ext uri="{FF2B5EF4-FFF2-40B4-BE49-F238E27FC236}">
                <a16:creationId xmlns:a16="http://schemas.microsoft.com/office/drawing/2014/main" id="{2FE583B5-6920-4EF3-D195-8040FDF8BC44}"/>
              </a:ext>
            </a:extLst>
          </p:cNvPr>
          <p:cNvCxnSpPr>
            <a:cxnSpLocks/>
            <a:stCxn id="87" idx="0"/>
            <a:endCxn id="93" idx="2"/>
          </p:cNvCxnSpPr>
          <p:nvPr/>
        </p:nvCxnSpPr>
        <p:spPr>
          <a:xfrm flipV="1">
            <a:off x="9791800" y="1512208"/>
            <a:ext cx="4545" cy="1574656"/>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87" name="Rounded Rectangle 89">
            <a:extLst>
              <a:ext uri="{FF2B5EF4-FFF2-40B4-BE49-F238E27FC236}">
                <a16:creationId xmlns:a16="http://schemas.microsoft.com/office/drawing/2014/main" id="{98C47B7B-54E6-73E4-0A77-33CB941423C8}"/>
              </a:ext>
            </a:extLst>
          </p:cNvPr>
          <p:cNvSpPr/>
          <p:nvPr/>
        </p:nvSpPr>
        <p:spPr>
          <a:xfrm>
            <a:off x="9312649" y="3086864"/>
            <a:ext cx="958301" cy="680732"/>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an app’t info for follow up visit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88" name="Picture 87">
            <a:extLst>
              <a:ext uri="{FF2B5EF4-FFF2-40B4-BE49-F238E27FC236}">
                <a16:creationId xmlns:a16="http://schemas.microsoft.com/office/drawing/2014/main" id="{65044D38-AD2F-EBC0-2E37-9604DF04E007}"/>
              </a:ext>
            </a:extLst>
          </p:cNvPr>
          <p:cNvPicPr>
            <a:picLocks noChangeAspect="1"/>
          </p:cNvPicPr>
          <p:nvPr/>
        </p:nvPicPr>
        <p:blipFill>
          <a:blip r:embed="rId11"/>
          <a:stretch>
            <a:fillRect/>
          </a:stretch>
        </p:blipFill>
        <p:spPr>
          <a:xfrm>
            <a:off x="9367393" y="3223571"/>
            <a:ext cx="241695" cy="220515"/>
          </a:xfrm>
          <a:prstGeom prst="rect">
            <a:avLst/>
          </a:prstGeom>
        </p:spPr>
      </p:pic>
      <p:sp>
        <p:nvSpPr>
          <p:cNvPr id="89" name="Rounded Rectangle 89">
            <a:extLst>
              <a:ext uri="{FF2B5EF4-FFF2-40B4-BE49-F238E27FC236}">
                <a16:creationId xmlns:a16="http://schemas.microsoft.com/office/drawing/2014/main" id="{3493CF5E-58F7-8562-9898-01744222BE68}"/>
              </a:ext>
            </a:extLst>
          </p:cNvPr>
          <p:cNvSpPr/>
          <p:nvPr/>
        </p:nvSpPr>
        <p:spPr>
          <a:xfrm>
            <a:off x="7991613" y="1989716"/>
            <a:ext cx="1231815" cy="60229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Asks to book follow up after 1 year from treatment commences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90" name="Picture 89">
            <a:extLst>
              <a:ext uri="{FF2B5EF4-FFF2-40B4-BE49-F238E27FC236}">
                <a16:creationId xmlns:a16="http://schemas.microsoft.com/office/drawing/2014/main" id="{CD180443-57D8-0B42-808B-CE333349323B}"/>
              </a:ext>
            </a:extLst>
          </p:cNvPr>
          <p:cNvPicPr>
            <a:picLocks noChangeAspect="1"/>
          </p:cNvPicPr>
          <p:nvPr/>
        </p:nvPicPr>
        <p:blipFill>
          <a:blip r:embed="rId11"/>
          <a:stretch>
            <a:fillRect/>
          </a:stretch>
        </p:blipFill>
        <p:spPr>
          <a:xfrm>
            <a:off x="8111071" y="2092713"/>
            <a:ext cx="215504" cy="170132"/>
          </a:xfrm>
          <a:prstGeom prst="rect">
            <a:avLst/>
          </a:prstGeom>
        </p:spPr>
      </p:pic>
      <p:sp>
        <p:nvSpPr>
          <p:cNvPr id="91" name="Rounded Rectangle 100">
            <a:extLst>
              <a:ext uri="{FF2B5EF4-FFF2-40B4-BE49-F238E27FC236}">
                <a16:creationId xmlns:a16="http://schemas.microsoft.com/office/drawing/2014/main" id="{D74DC7D6-2E34-BF24-5173-E74E846A6CB5}"/>
              </a:ext>
            </a:extLst>
          </p:cNvPr>
          <p:cNvSpPr/>
          <p:nvPr/>
        </p:nvSpPr>
        <p:spPr>
          <a:xfrm>
            <a:off x="8080266" y="3085709"/>
            <a:ext cx="1092104" cy="680732"/>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request and books follow up visit</a:t>
            </a:r>
          </a:p>
        </p:txBody>
      </p:sp>
      <p:pic>
        <p:nvPicPr>
          <p:cNvPr id="92" name="Picture 91">
            <a:extLst>
              <a:ext uri="{FF2B5EF4-FFF2-40B4-BE49-F238E27FC236}">
                <a16:creationId xmlns:a16="http://schemas.microsoft.com/office/drawing/2014/main" id="{31089D44-D090-6DAA-3252-24B1FD26FCA8}"/>
              </a:ext>
            </a:extLst>
          </p:cNvPr>
          <p:cNvPicPr>
            <a:picLocks noChangeAspect="1"/>
          </p:cNvPicPr>
          <p:nvPr/>
        </p:nvPicPr>
        <p:blipFill>
          <a:blip r:embed="rId11"/>
          <a:stretch>
            <a:fillRect/>
          </a:stretch>
        </p:blipFill>
        <p:spPr>
          <a:xfrm>
            <a:off x="8135935" y="3275183"/>
            <a:ext cx="215504" cy="220515"/>
          </a:xfrm>
          <a:prstGeom prst="rect">
            <a:avLst/>
          </a:prstGeom>
        </p:spPr>
      </p:pic>
      <p:sp>
        <p:nvSpPr>
          <p:cNvPr id="93" name="Rounded Rectangle 100">
            <a:extLst>
              <a:ext uri="{FF2B5EF4-FFF2-40B4-BE49-F238E27FC236}">
                <a16:creationId xmlns:a16="http://schemas.microsoft.com/office/drawing/2014/main" id="{02C982E7-740A-1444-01E7-9B8151E52854}"/>
              </a:ext>
            </a:extLst>
          </p:cNvPr>
          <p:cNvSpPr/>
          <p:nvPr/>
        </p:nvSpPr>
        <p:spPr>
          <a:xfrm>
            <a:off x="9308404" y="900390"/>
            <a:ext cx="975881" cy="611818"/>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follow up app’t </a:t>
            </a:r>
            <a:r>
              <a:rPr lang="en-GB" sz="1000" kern="0">
                <a:solidFill>
                  <a:prstClr val="black"/>
                </a:solidFill>
                <a:latin typeface="Calibri"/>
              </a:rPr>
              <a:t>, via HN</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96" name="Picture 95">
            <a:extLst>
              <a:ext uri="{FF2B5EF4-FFF2-40B4-BE49-F238E27FC236}">
                <a16:creationId xmlns:a16="http://schemas.microsoft.com/office/drawing/2014/main" id="{1CB5ABD3-7EBB-2291-AEC8-2763A6E8A8FF}"/>
              </a:ext>
            </a:extLst>
          </p:cNvPr>
          <p:cNvPicPr>
            <a:picLocks noChangeAspect="1"/>
          </p:cNvPicPr>
          <p:nvPr/>
        </p:nvPicPr>
        <p:blipFill>
          <a:blip r:embed="rId11"/>
          <a:stretch>
            <a:fillRect/>
          </a:stretch>
        </p:blipFill>
        <p:spPr>
          <a:xfrm>
            <a:off x="9378994" y="1040528"/>
            <a:ext cx="241695" cy="220515"/>
          </a:xfrm>
          <a:prstGeom prst="rect">
            <a:avLst/>
          </a:prstGeom>
        </p:spPr>
      </p:pic>
      <p:pic>
        <p:nvPicPr>
          <p:cNvPr id="104" name="Picture 103">
            <a:extLst>
              <a:ext uri="{FF2B5EF4-FFF2-40B4-BE49-F238E27FC236}">
                <a16:creationId xmlns:a16="http://schemas.microsoft.com/office/drawing/2014/main" id="{1298271F-C5F3-5979-6AC0-0077698611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97389" y="2048883"/>
            <a:ext cx="374229" cy="467314"/>
          </a:xfrm>
          <a:prstGeom prst="rect">
            <a:avLst/>
          </a:prstGeom>
        </p:spPr>
      </p:pic>
      <p:sp>
        <p:nvSpPr>
          <p:cNvPr id="105" name="AutoShape 63">
            <a:extLst>
              <a:ext uri="{FF2B5EF4-FFF2-40B4-BE49-F238E27FC236}">
                <a16:creationId xmlns:a16="http://schemas.microsoft.com/office/drawing/2014/main" id="{CC06C08E-59B8-38A3-3D8A-4051C47A781B}"/>
              </a:ext>
            </a:extLst>
          </p:cNvPr>
          <p:cNvSpPr>
            <a:spLocks noChangeArrowheads="1"/>
          </p:cNvSpPr>
          <p:nvPr/>
        </p:nvSpPr>
        <p:spPr bwMode="auto">
          <a:xfrm>
            <a:off x="488575" y="539800"/>
            <a:ext cx="4069552" cy="208386"/>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4: first 6 months’ follow up scheduling</a:t>
            </a:r>
          </a:p>
        </p:txBody>
      </p:sp>
      <p:sp>
        <p:nvSpPr>
          <p:cNvPr id="106" name="AutoShape 63">
            <a:extLst>
              <a:ext uri="{FF2B5EF4-FFF2-40B4-BE49-F238E27FC236}">
                <a16:creationId xmlns:a16="http://schemas.microsoft.com/office/drawing/2014/main" id="{E9982C40-02DB-A17E-1E1B-C03518E3F8C4}"/>
              </a:ext>
            </a:extLst>
          </p:cNvPr>
          <p:cNvSpPr>
            <a:spLocks noChangeArrowheads="1"/>
          </p:cNvSpPr>
          <p:nvPr/>
        </p:nvSpPr>
        <p:spPr bwMode="auto">
          <a:xfrm>
            <a:off x="4846815" y="530077"/>
            <a:ext cx="5554485" cy="208386"/>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4: first 6 months’ follow up visit</a:t>
            </a:r>
          </a:p>
        </p:txBody>
      </p:sp>
      <p:sp>
        <p:nvSpPr>
          <p:cNvPr id="107" name="AutoShape 63">
            <a:extLst>
              <a:ext uri="{FF2B5EF4-FFF2-40B4-BE49-F238E27FC236}">
                <a16:creationId xmlns:a16="http://schemas.microsoft.com/office/drawing/2014/main" id="{00270360-E3B9-3DD7-729B-274DB7688615}"/>
              </a:ext>
            </a:extLst>
          </p:cNvPr>
          <p:cNvSpPr>
            <a:spLocks noChangeArrowheads="1"/>
          </p:cNvSpPr>
          <p:nvPr/>
        </p:nvSpPr>
        <p:spPr bwMode="auto">
          <a:xfrm>
            <a:off x="4558127" y="536781"/>
            <a:ext cx="303676" cy="194977"/>
          </a:xfrm>
          <a:prstGeom prst="chevron">
            <a:avLst>
              <a:gd name="adj" fmla="val 38168"/>
            </a:avLst>
          </a:prstGeom>
          <a:pattFill prst="wdUpDiag">
            <a:fgClr>
              <a:srgbClr val="8064A2">
                <a:lumMod val="40000"/>
                <a:lumOff val="60000"/>
              </a:srgbClr>
            </a:fgClr>
            <a:bgClr>
              <a:sysClr val="window" lastClr="FFFFFF"/>
            </a:bgClr>
          </a:patt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100" normalizeH="0" baseline="0" noProof="0">
              <a:ln>
                <a:noFill/>
              </a:ln>
              <a:solidFill>
                <a:prstClr val="black"/>
              </a:solidFill>
              <a:effectLst/>
              <a:uLnTx/>
              <a:uFillTx/>
              <a:cs typeface="Arial" charset="0"/>
            </a:endParaRPr>
          </a:p>
        </p:txBody>
      </p:sp>
      <p:sp>
        <p:nvSpPr>
          <p:cNvPr id="108" name="AutoShape 63">
            <a:extLst>
              <a:ext uri="{FF2B5EF4-FFF2-40B4-BE49-F238E27FC236}">
                <a16:creationId xmlns:a16="http://schemas.microsoft.com/office/drawing/2014/main" id="{37CC7DCA-F2F9-E8BD-8F68-5284DF735A5D}"/>
              </a:ext>
            </a:extLst>
          </p:cNvPr>
          <p:cNvSpPr>
            <a:spLocks noChangeArrowheads="1"/>
          </p:cNvSpPr>
          <p:nvPr/>
        </p:nvSpPr>
        <p:spPr bwMode="auto">
          <a:xfrm>
            <a:off x="10384598" y="541769"/>
            <a:ext cx="303676" cy="194977"/>
          </a:xfrm>
          <a:prstGeom prst="chevron">
            <a:avLst>
              <a:gd name="adj" fmla="val 38168"/>
            </a:avLst>
          </a:prstGeom>
          <a:pattFill prst="wdUpDiag">
            <a:fgClr>
              <a:srgbClr val="8064A2">
                <a:lumMod val="40000"/>
                <a:lumOff val="60000"/>
              </a:srgbClr>
            </a:fgClr>
            <a:bgClr>
              <a:sysClr val="window" lastClr="FFFFFF"/>
            </a:bgClr>
          </a:patt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100" normalizeH="0" baseline="0" noProof="0">
              <a:ln>
                <a:noFill/>
              </a:ln>
              <a:solidFill>
                <a:prstClr val="black"/>
              </a:solidFill>
              <a:effectLst/>
              <a:uLnTx/>
              <a:uFillTx/>
              <a:cs typeface="Arial" charset="0"/>
            </a:endParaRPr>
          </a:p>
        </p:txBody>
      </p:sp>
      <p:sp>
        <p:nvSpPr>
          <p:cNvPr id="109" name="AutoShape 63">
            <a:extLst>
              <a:ext uri="{FF2B5EF4-FFF2-40B4-BE49-F238E27FC236}">
                <a16:creationId xmlns:a16="http://schemas.microsoft.com/office/drawing/2014/main" id="{8F0F4472-7BC4-F4FE-D582-2981E5458E53}"/>
              </a:ext>
            </a:extLst>
          </p:cNvPr>
          <p:cNvSpPr>
            <a:spLocks noChangeArrowheads="1"/>
          </p:cNvSpPr>
          <p:nvPr/>
        </p:nvSpPr>
        <p:spPr bwMode="auto">
          <a:xfrm>
            <a:off x="10706443" y="530077"/>
            <a:ext cx="1348406" cy="208386"/>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4: </a:t>
            </a:r>
            <a:r>
              <a:rPr lang="en-GB" sz="1200" kern="0" spc="100" err="1">
                <a:cs typeface="Arial" charset="0"/>
              </a:rPr>
              <a:t>cont</a:t>
            </a:r>
            <a:endParaRPr lang="en-GB" sz="1200" kern="0" spc="100">
              <a:cs typeface="Arial" charset="0"/>
            </a:endParaRPr>
          </a:p>
        </p:txBody>
      </p:sp>
      <p:pic>
        <p:nvPicPr>
          <p:cNvPr id="4" name="Picture 3">
            <a:extLst>
              <a:ext uri="{FF2B5EF4-FFF2-40B4-BE49-F238E27FC236}">
                <a16:creationId xmlns:a16="http://schemas.microsoft.com/office/drawing/2014/main" id="{88465F29-967D-3A93-DF91-B6F90F6D0191}"/>
              </a:ext>
            </a:extLst>
          </p:cNvPr>
          <p:cNvPicPr>
            <a:picLocks noChangeAspect="1"/>
          </p:cNvPicPr>
          <p:nvPr/>
        </p:nvPicPr>
        <p:blipFill>
          <a:blip r:embed="rId12"/>
          <a:stretch>
            <a:fillRect/>
          </a:stretch>
        </p:blipFill>
        <p:spPr>
          <a:xfrm>
            <a:off x="804611" y="3984452"/>
            <a:ext cx="249554" cy="365760"/>
          </a:xfrm>
          <a:prstGeom prst="rect">
            <a:avLst/>
          </a:prstGeom>
        </p:spPr>
      </p:pic>
    </p:spTree>
    <p:extLst>
      <p:ext uri="{BB962C8B-B14F-4D97-AF65-F5344CB8AC3E}">
        <p14:creationId xmlns:p14="http://schemas.microsoft.com/office/powerpoint/2010/main" val="3095748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2C05BE5-5F5C-B04D-F909-52804C2E259A}"/>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15672456-4A19-506B-713F-CE43DA58F2B6}"/>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a:t>More information</a:t>
            </a:r>
            <a:endParaRPr lang="nb-NO" sz="4800"/>
          </a:p>
        </p:txBody>
      </p:sp>
      <p:pic>
        <p:nvPicPr>
          <p:cNvPr id="5" name="Picture 4" descr="A green text on a black background&#10;&#10;AI-generated content may be incorrect.">
            <a:extLst>
              <a:ext uri="{FF2B5EF4-FFF2-40B4-BE49-F238E27FC236}">
                <a16:creationId xmlns:a16="http://schemas.microsoft.com/office/drawing/2014/main" id="{326C414F-33A7-31FD-0665-D4414EFB0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593969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F40A62EF-0E83-B540-1EA4-76B79FA11A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FCB60-4766-1AD0-0B81-14F8A391E80A}"/>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prstClr val="black"/>
                </a:solidFill>
                <a:effectLst/>
                <a:uLnTx/>
                <a:uFillTx/>
                <a:latin typeface="Calibri Light" panose="020F0302020204030204"/>
                <a:ea typeface="+mj-ea"/>
                <a:cs typeface="+mj-cs"/>
              </a:rPr>
              <a:t>Relevant publications</a:t>
            </a:r>
            <a:endParaRPr kumimoji="0" lang="nb-NO" sz="44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8EBFD1ED-34D2-E346-CF17-CACAA71E1F89}"/>
              </a:ext>
            </a:extLst>
          </p:cNvPr>
          <p:cNvSpPr txBox="1">
            <a:spLocks/>
          </p:cNvSpPr>
          <p:nvPr/>
        </p:nvSpPr>
        <p:spPr>
          <a:xfrm>
            <a:off x="838200" y="1414329"/>
            <a:ext cx="10515600" cy="4762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t>Further details can be found here:</a:t>
            </a:r>
          </a:p>
          <a:p>
            <a:pPr marL="0" indent="0">
              <a:buNone/>
            </a:pPr>
            <a:r>
              <a:rPr lang="nb-NO" sz="1800"/>
              <a:t>Bogale B, Solem IKL, Celius EG, Halvorsrud R. Visual </a:t>
            </a:r>
            <a:r>
              <a:rPr lang="nb-NO" sz="1800" err="1"/>
              <a:t>Modeling</a:t>
            </a:r>
            <a:r>
              <a:rPr lang="nb-NO" sz="1800"/>
              <a:t> of Multiple </a:t>
            </a:r>
            <a:r>
              <a:rPr lang="nb-NO" sz="1800" err="1"/>
              <a:t>Sclerosis</a:t>
            </a:r>
            <a:r>
              <a:rPr lang="nb-NO" sz="1800"/>
              <a:t> Patient </a:t>
            </a:r>
            <a:r>
              <a:rPr lang="en-US" sz="1800"/>
              <a:t>Pathways: The Healthcare Workers’ Perspectives. In: </a:t>
            </a:r>
            <a:r>
              <a:rPr lang="en-US" sz="1800" err="1"/>
              <a:t>Särestöniemi</a:t>
            </a:r>
            <a:r>
              <a:rPr lang="en-US" sz="1800"/>
              <a:t> M, </a:t>
            </a:r>
            <a:r>
              <a:rPr lang="en-US" sz="1800" err="1"/>
              <a:t>Keikhosrokiani</a:t>
            </a:r>
            <a:r>
              <a:rPr lang="en-US" sz="1800"/>
              <a:t> P, Singh </a:t>
            </a:r>
            <a:r>
              <a:rPr lang="en-US" sz="1800" err="1"/>
              <a:t>D,Harjula</a:t>
            </a:r>
            <a:r>
              <a:rPr lang="en-US" sz="1800"/>
              <a:t> E, </a:t>
            </a:r>
            <a:r>
              <a:rPr lang="en-US" sz="1800" err="1"/>
              <a:t>Tiulpin</a:t>
            </a:r>
            <a:r>
              <a:rPr lang="en-US" sz="1800"/>
              <a:t> A, Jansson M, et al., editors. Digital Health and Wireless Solutions. Cham:</a:t>
            </a:r>
            <a:r>
              <a:rPr lang="nb-NO" sz="1800"/>
              <a:t>Springer Nature </a:t>
            </a:r>
            <a:r>
              <a:rPr lang="nb-NO" sz="1800" err="1"/>
              <a:t>Switzerland</a:t>
            </a:r>
            <a:r>
              <a:rPr lang="nb-NO" sz="1800"/>
              <a:t>; 2024. p. 303–17.</a:t>
            </a:r>
            <a:endParaRPr lang="en-GB" sz="1600"/>
          </a:p>
          <a:p>
            <a:pPr marL="0" indent="0">
              <a:buNone/>
            </a:pPr>
            <a:r>
              <a:rPr lang="en-GB" sz="2400">
                <a:hlinkClick r:id="rId3"/>
              </a:rPr>
              <a:t>https://link.springer.com/chapter/10.1007/978-3-031-59080-1_22</a:t>
            </a:r>
            <a:endParaRPr lang="en-GB" sz="2400"/>
          </a:p>
          <a:p>
            <a:pPr marL="0" indent="0">
              <a:buNone/>
            </a:pPr>
            <a:endParaRPr lang="en-GB" sz="2400"/>
          </a:p>
        </p:txBody>
      </p:sp>
    </p:spTree>
    <p:extLst>
      <p:ext uri="{BB962C8B-B14F-4D97-AF65-F5344CB8AC3E}">
        <p14:creationId xmlns:p14="http://schemas.microsoft.com/office/powerpoint/2010/main" val="3189335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A050A93-4AB9-FA01-D27B-9295215B3AF1}"/>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C35A310-7AEB-9920-B111-683A0D2BA0F9}"/>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a:t>About the case study</a:t>
            </a:r>
            <a:endParaRPr lang="nb-NO" sz="4800"/>
          </a:p>
        </p:txBody>
      </p:sp>
      <p:sp>
        <p:nvSpPr>
          <p:cNvPr id="3" name="Content Placeholder 4">
            <a:extLst>
              <a:ext uri="{FF2B5EF4-FFF2-40B4-BE49-F238E27FC236}">
                <a16:creationId xmlns:a16="http://schemas.microsoft.com/office/drawing/2014/main" id="{DAFC8978-0103-B48E-9016-7856628B76A3}"/>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Context  </a:t>
            </a:r>
          </a:p>
          <a:p>
            <a:r>
              <a:rPr lang="en-GB" sz="2400"/>
              <a:t>Researchers involved </a:t>
            </a:r>
          </a:p>
          <a:p>
            <a:r>
              <a:rPr lang="en-GB" sz="2400"/>
              <a:t>Method</a:t>
            </a:r>
          </a:p>
          <a:p>
            <a:endParaRPr lang="nb-NO"/>
          </a:p>
        </p:txBody>
      </p:sp>
      <p:pic>
        <p:nvPicPr>
          <p:cNvPr id="5" name="Picture 4" descr="A green text on a black background&#10;&#10;AI-generated content may be incorrect.">
            <a:extLst>
              <a:ext uri="{FF2B5EF4-FFF2-40B4-BE49-F238E27FC236}">
                <a16:creationId xmlns:a16="http://schemas.microsoft.com/office/drawing/2014/main" id="{BB92AB99-EEE4-5CB6-6C5A-C6BEA3963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6061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AA38F242-BD30-7C22-EC1E-4AB8BEEBA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326A2-803E-E1C0-CA71-88F444C50F14}"/>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About the case study</a:t>
            </a:r>
            <a:endParaRPr lang="nb-NO"/>
          </a:p>
        </p:txBody>
      </p:sp>
      <p:sp>
        <p:nvSpPr>
          <p:cNvPr id="3" name="Content Placeholder 2">
            <a:extLst>
              <a:ext uri="{FF2B5EF4-FFF2-40B4-BE49-F238E27FC236}">
                <a16:creationId xmlns:a16="http://schemas.microsoft.com/office/drawing/2014/main" id="{B585FF4F-C130-9E2C-182D-A0C34B541087}"/>
              </a:ext>
            </a:extLst>
          </p:cNvPr>
          <p:cNvSpPr txBox="1">
            <a:spLocks/>
          </p:cNvSpPr>
          <p:nvPr/>
        </p:nvSpPr>
        <p:spPr>
          <a:xfrm>
            <a:off x="838200" y="1414329"/>
            <a:ext cx="10515600" cy="4762634"/>
          </a:xfrm>
          <a:prstGeom prst="rect">
            <a:avLst/>
          </a:prstGeom>
        </p:spPr>
        <p:txBody>
          <a:bodyPr lIns="91440" tIns="45720" rIns="91440" bIns="4572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Context</a:t>
            </a:r>
          </a:p>
          <a:p>
            <a:pPr lvl="1"/>
            <a:r>
              <a:rPr lang="en-GB" sz="1800" dirty="0"/>
              <a:t>Mapping of MS patient pathways from the perspective of healthcare workers after initial </a:t>
            </a:r>
            <a:r>
              <a:rPr lang="en-US" sz="1800" dirty="0"/>
              <a:t>desk review to gain the oversight of MS care organization in Norway</a:t>
            </a:r>
            <a:endParaRPr lang="en-GB" sz="1800" dirty="0"/>
          </a:p>
          <a:p>
            <a:pPr lvl="1"/>
            <a:r>
              <a:rPr lang="en-GB" sz="1800" dirty="0"/>
              <a:t>Phase: From </a:t>
            </a:r>
            <a:r>
              <a:rPr lang="en-GB" sz="1800" dirty="0" err="1"/>
              <a:t>suspecion</a:t>
            </a:r>
            <a:r>
              <a:rPr lang="en-GB" sz="1800" dirty="0"/>
              <a:t> at primary care through treatment and follow-up at the specialist care setting</a:t>
            </a:r>
            <a:endParaRPr lang="en-GB" sz="1800" dirty="0">
              <a:ea typeface="Calibri"/>
              <a:cs typeface="Calibri"/>
            </a:endParaRPr>
          </a:p>
          <a:p>
            <a:pPr lvl="1"/>
            <a:r>
              <a:rPr lang="en-US" sz="1800" dirty="0"/>
              <a:t>Where: a university hospital and referring primary care facilities in Norway </a:t>
            </a:r>
          </a:p>
          <a:p>
            <a:pPr lvl="1"/>
            <a:r>
              <a:rPr lang="en-US" sz="1800" dirty="0"/>
              <a:t>When: 2022-2023</a:t>
            </a:r>
          </a:p>
          <a:p>
            <a:pPr marL="457200" lvl="1" indent="0">
              <a:buNone/>
            </a:pPr>
            <a:endParaRPr lang="en-US" sz="1800" dirty="0">
              <a:ea typeface="Calibri" panose="020F0502020204030204"/>
              <a:cs typeface="Calibri" panose="020F0502020204030204"/>
            </a:endParaRPr>
          </a:p>
          <a:p>
            <a:pPr>
              <a:buFont typeface="Arial"/>
              <a:buChar char="•"/>
            </a:pPr>
            <a:r>
              <a:rPr lang="en-GB" sz="2100" dirty="0"/>
              <a:t>Researchers involved</a:t>
            </a:r>
            <a:endParaRPr lang="en-US" sz="2100" dirty="0"/>
          </a:p>
          <a:p>
            <a:pPr lvl="1"/>
            <a:r>
              <a:rPr lang="en-GB" sz="1800" dirty="0"/>
              <a:t>Binyam Bogale, Oslo University</a:t>
            </a:r>
            <a:endParaRPr lang="en-US" sz="1800" dirty="0"/>
          </a:p>
          <a:p>
            <a:pPr lvl="1"/>
            <a:r>
              <a:rPr lang="en-GB" sz="1800" dirty="0"/>
              <a:t>Elisabeth Gulowsen Celius, Oslo University and Oslo University Hospital</a:t>
            </a:r>
            <a:endParaRPr lang="en-US" sz="1800" dirty="0"/>
          </a:p>
          <a:p>
            <a:pPr lvl="1"/>
            <a:r>
              <a:rPr lang="en-GB" sz="1800" dirty="0"/>
              <a:t>Ingrid Konstanse Ledel Solem , SINTEF Digital</a:t>
            </a:r>
            <a:endParaRPr lang="en-US" sz="1800" dirty="0"/>
          </a:p>
          <a:p>
            <a:pPr lvl="1"/>
            <a:r>
              <a:rPr lang="en-GB" sz="1800" dirty="0"/>
              <a:t>Kristine Gjermestad, SINTEF Digital</a:t>
            </a:r>
            <a:endParaRPr lang="en-US" sz="1800" dirty="0"/>
          </a:p>
          <a:p>
            <a:pPr marL="457200" lvl="1" indent="0">
              <a:buNone/>
            </a:pPr>
            <a:endParaRPr lang="en-GB" sz="1800" dirty="0">
              <a:ea typeface="Calibri" panose="020F0502020204030204"/>
              <a:cs typeface="Calibri" panose="020F0502020204030204"/>
            </a:endParaRPr>
          </a:p>
          <a:p>
            <a:pPr>
              <a:buFont typeface="Arial"/>
            </a:pPr>
            <a:r>
              <a:rPr lang="en-GB" sz="2000" dirty="0"/>
              <a:t>Method</a:t>
            </a:r>
            <a:endParaRPr lang="en-US" sz="2000" dirty="0">
              <a:ea typeface="Calibri"/>
              <a:cs typeface="Calibri"/>
            </a:endParaRPr>
          </a:p>
          <a:p>
            <a:pPr marL="971550" lvl="1" indent="-285750">
              <a:buFont typeface="Arial"/>
            </a:pPr>
            <a:r>
              <a:rPr lang="en-GB" sz="1800" dirty="0"/>
              <a:t>Data collections: includes a pre-</a:t>
            </a:r>
            <a:r>
              <a:rPr lang="en-GB" sz="1800" dirty="0" err="1"/>
              <a:t>modeling</a:t>
            </a:r>
            <a:r>
              <a:rPr lang="en-GB" sz="1800" dirty="0"/>
              <a:t> interview using interview guide (a meeting agenda) and post-</a:t>
            </a:r>
            <a:r>
              <a:rPr lang="en-GB" sz="1800" dirty="0" err="1"/>
              <a:t>modeling</a:t>
            </a:r>
            <a:r>
              <a:rPr lang="en-GB" sz="1800" dirty="0"/>
              <a:t> interview and feedback to the .v1 CJML model</a:t>
            </a:r>
            <a:endParaRPr lang="en-US" sz="1800" dirty="0">
              <a:ea typeface="Calibri"/>
              <a:cs typeface="Calibri"/>
            </a:endParaRPr>
          </a:p>
          <a:p>
            <a:pPr marL="971550" lvl="1" indent="-285750">
              <a:buFont typeface="Arial"/>
            </a:pPr>
            <a:r>
              <a:rPr lang="en-GB" sz="1800" dirty="0"/>
              <a:t>Participants: 2 neurologists, a health secretary, and head nurse </a:t>
            </a:r>
            <a:endParaRPr lang="en-US" sz="1800" dirty="0">
              <a:ea typeface="Calibri"/>
              <a:cs typeface="Calibri"/>
            </a:endParaRPr>
          </a:p>
          <a:p>
            <a:pPr marL="971550" lvl="1" indent="-285750">
              <a:buFont typeface="Arial"/>
            </a:pPr>
            <a:r>
              <a:rPr lang="en-GB" sz="1800" dirty="0"/>
              <a:t>Data analysis: identification of actors and touchpoints, reduction of workflows and mapping, Process </a:t>
            </a:r>
            <a:r>
              <a:rPr lang="en-GB" sz="1800" dirty="0" err="1"/>
              <a:t>modeling</a:t>
            </a:r>
            <a:r>
              <a:rPr lang="en-GB" sz="1800" dirty="0"/>
              <a:t> using CJML</a:t>
            </a:r>
            <a:endParaRPr lang="en-GB" dirty="0">
              <a:ea typeface="Calibri"/>
              <a:cs typeface="Calibri"/>
            </a:endParaRPr>
          </a:p>
          <a:p>
            <a:endParaRPr lang="en-GB" dirty="0">
              <a:ea typeface="Calibri"/>
              <a:cs typeface="Calibri"/>
            </a:endParaRPr>
          </a:p>
        </p:txBody>
      </p:sp>
    </p:spTree>
    <p:extLst>
      <p:ext uri="{BB962C8B-B14F-4D97-AF65-F5344CB8AC3E}">
        <p14:creationId xmlns:p14="http://schemas.microsoft.com/office/powerpoint/2010/main" val="2746174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6FD78B-93DC-C7AE-335B-F8901DAF58A0}"/>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942F4D6C-C292-03D3-EBEF-DA37F1B9CCA2}"/>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a:t>Visuals - diagram</a:t>
            </a:r>
            <a:endParaRPr lang="nb-NO" sz="4800"/>
          </a:p>
        </p:txBody>
      </p:sp>
      <p:pic>
        <p:nvPicPr>
          <p:cNvPr id="4" name="Picture 3" descr="A green text on a black background&#10;&#10;AI-generated content may be incorrect.">
            <a:extLst>
              <a:ext uri="{FF2B5EF4-FFF2-40B4-BE49-F238E27FC236}">
                <a16:creationId xmlns:a16="http://schemas.microsoft.com/office/drawing/2014/main" id="{670C3B0A-8E6C-B2D1-4030-DBF55A0BD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
        <p:nvSpPr>
          <p:cNvPr id="5" name="TextBox 4">
            <a:extLst>
              <a:ext uri="{FF2B5EF4-FFF2-40B4-BE49-F238E27FC236}">
                <a16:creationId xmlns:a16="http://schemas.microsoft.com/office/drawing/2014/main" id="{24BC6042-AA66-BD81-965A-0150DA96D4F4}"/>
              </a:ext>
            </a:extLst>
          </p:cNvPr>
          <p:cNvSpPr txBox="1"/>
          <p:nvPr/>
        </p:nvSpPr>
        <p:spPr>
          <a:xfrm>
            <a:off x="717550" y="3622586"/>
            <a:ext cx="6096000" cy="1754326"/>
          </a:xfrm>
          <a:prstGeom prst="rect">
            <a:avLst/>
          </a:prstGeom>
          <a:noFill/>
          <a:ln w="12700">
            <a:solidFill>
              <a:schemeClr val="bg1"/>
            </a:solidFill>
          </a:ln>
        </p:spPr>
        <p:txBody>
          <a:bodyPr wrap="square" lIns="91440" tIns="45720" rIns="91440" bIns="45720" anchor="t">
            <a:spAutoFit/>
          </a:bodyPr>
          <a:lstStyle/>
          <a:p>
            <a:r>
              <a:rPr lang="en-US" dirty="0"/>
              <a:t>The next slides show the existing organization of MS care across healthcare levels as summarized from the desk review and an overview of MS patient pathways for the specialist care, including an overview of services divided into phases. ​</a:t>
            </a:r>
          </a:p>
          <a:p>
            <a:endParaRPr lang="en-US" dirty="0"/>
          </a:p>
          <a:p>
            <a:r>
              <a:rPr lang="en-US" dirty="0"/>
              <a:t>The diagram spans 2 pages.</a:t>
            </a:r>
            <a:endParaRPr lang="nb-NO" dirty="0"/>
          </a:p>
        </p:txBody>
      </p:sp>
    </p:spTree>
    <p:extLst>
      <p:ext uri="{BB962C8B-B14F-4D97-AF65-F5344CB8AC3E}">
        <p14:creationId xmlns:p14="http://schemas.microsoft.com/office/powerpoint/2010/main" val="4192614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medical procedure&#10;&#10;AI-generated content may be incorrect.">
            <a:extLst>
              <a:ext uri="{FF2B5EF4-FFF2-40B4-BE49-F238E27FC236}">
                <a16:creationId xmlns:a16="http://schemas.microsoft.com/office/drawing/2014/main" id="{6AD43740-F380-82C2-F86B-011768DA5334}"/>
              </a:ext>
            </a:extLst>
          </p:cNvPr>
          <p:cNvPicPr>
            <a:picLocks noChangeAspect="1"/>
          </p:cNvPicPr>
          <p:nvPr/>
        </p:nvPicPr>
        <p:blipFill>
          <a:blip r:embed="rId2"/>
          <a:stretch>
            <a:fillRect/>
          </a:stretch>
        </p:blipFill>
        <p:spPr>
          <a:xfrm>
            <a:off x="2154586" y="1973417"/>
            <a:ext cx="8774925" cy="3245701"/>
          </a:xfrm>
          <a:prstGeom prst="rect">
            <a:avLst/>
          </a:prstGeom>
        </p:spPr>
      </p:pic>
      <p:sp>
        <p:nvSpPr>
          <p:cNvPr id="4" name="Title 3">
            <a:extLst>
              <a:ext uri="{FF2B5EF4-FFF2-40B4-BE49-F238E27FC236}">
                <a16:creationId xmlns:a16="http://schemas.microsoft.com/office/drawing/2014/main" id="{4762127A-E41E-576D-13F8-D24EA3763F54}"/>
              </a:ext>
            </a:extLst>
          </p:cNvPr>
          <p:cNvSpPr txBox="1">
            <a:spLocks/>
          </p:cNvSpPr>
          <p:nvPr/>
        </p:nvSpPr>
        <p:spPr>
          <a:xfrm>
            <a:off x="460298" y="642434"/>
            <a:ext cx="11511930" cy="82891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a:ea typeface="Calibri Light"/>
                <a:cs typeface="Calibri Light"/>
              </a:rPr>
              <a:t>Overview of MS care, from Desk Review </a:t>
            </a:r>
          </a:p>
        </p:txBody>
      </p:sp>
    </p:spTree>
    <p:extLst>
      <p:ext uri="{BB962C8B-B14F-4D97-AF65-F5344CB8AC3E}">
        <p14:creationId xmlns:p14="http://schemas.microsoft.com/office/powerpoint/2010/main" val="2146918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E1AEFD2-42E0-6273-B067-5D5512ABD41F}"/>
              </a:ext>
            </a:extLst>
          </p:cNvPr>
          <p:cNvGrpSpPr/>
          <p:nvPr/>
        </p:nvGrpSpPr>
        <p:grpSpPr>
          <a:xfrm>
            <a:off x="0" y="1203767"/>
            <a:ext cx="12086609" cy="3519211"/>
            <a:chOff x="46830" y="0"/>
            <a:chExt cx="12086609" cy="3519211"/>
          </a:xfrm>
        </p:grpSpPr>
        <p:cxnSp>
          <p:nvCxnSpPr>
            <p:cNvPr id="3" name="Straight Arrow Connector 2">
              <a:extLst>
                <a:ext uri="{FF2B5EF4-FFF2-40B4-BE49-F238E27FC236}">
                  <a16:creationId xmlns:a16="http://schemas.microsoft.com/office/drawing/2014/main" id="{EB3C135F-7DC1-74C4-FB31-B5E3797D481F}"/>
                </a:ext>
              </a:extLst>
            </p:cNvPr>
            <p:cNvCxnSpPr>
              <a:cxnSpLocks/>
              <a:stCxn id="55" idx="6"/>
              <a:endCxn id="21" idx="2"/>
            </p:cNvCxnSpPr>
            <p:nvPr/>
          </p:nvCxnSpPr>
          <p:spPr>
            <a:xfrm>
              <a:off x="7158134" y="2980616"/>
              <a:ext cx="331389" cy="896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1592AF8-3A22-24C9-07F6-FFCB755F7F0B}"/>
                </a:ext>
              </a:extLst>
            </p:cNvPr>
            <p:cNvSpPr txBox="1"/>
            <p:nvPr/>
          </p:nvSpPr>
          <p:spPr>
            <a:xfrm>
              <a:off x="6265050" y="1999499"/>
              <a:ext cx="945590" cy="553998"/>
            </a:xfrm>
            <a:prstGeom prst="rect">
              <a:avLst/>
            </a:prstGeom>
            <a:noFill/>
          </p:spPr>
          <p:txBody>
            <a:bodyPr wrap="square" lIns="0" tIns="0" rIns="0" bIns="0" rtlCol="0" anchor="ctr">
              <a:spAutoFit/>
            </a:bodyPr>
            <a:lstStyle/>
            <a:p>
              <a:pPr algn="ctr"/>
              <a:r>
                <a:rPr lang="en-GB" sz="900"/>
                <a:t>Patient meets the specialist for diagnosis/investigation consultation  </a:t>
              </a:r>
            </a:p>
          </p:txBody>
        </p:sp>
        <p:sp>
          <p:nvSpPr>
            <p:cNvPr id="6" name="Oval 5">
              <a:extLst>
                <a:ext uri="{FF2B5EF4-FFF2-40B4-BE49-F238E27FC236}">
                  <a16:creationId xmlns:a16="http://schemas.microsoft.com/office/drawing/2014/main" id="{A3A4D2DB-B19F-249D-84B9-283CBC5B27B0}"/>
                </a:ext>
              </a:extLst>
            </p:cNvPr>
            <p:cNvSpPr>
              <a:spLocks noChangeAspect="1"/>
            </p:cNvSpPr>
            <p:nvPr/>
          </p:nvSpPr>
          <p:spPr>
            <a:xfrm>
              <a:off x="991711" y="2963348"/>
              <a:ext cx="45719" cy="45719"/>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3B083B31-CF11-FC14-085E-B95834CEBA00}"/>
                </a:ext>
              </a:extLst>
            </p:cNvPr>
            <p:cNvCxnSpPr>
              <a:cxnSpLocks/>
            </p:cNvCxnSpPr>
            <p:nvPr/>
          </p:nvCxnSpPr>
          <p:spPr>
            <a:xfrm flipV="1">
              <a:off x="1033366" y="2976648"/>
              <a:ext cx="322229" cy="3754"/>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Arrow Connector 7">
              <a:extLst>
                <a:ext uri="{FF2B5EF4-FFF2-40B4-BE49-F238E27FC236}">
                  <a16:creationId xmlns:a16="http://schemas.microsoft.com/office/drawing/2014/main" id="{3653B771-9C11-07A8-9E66-FA2C2B0233C6}"/>
                </a:ext>
              </a:extLst>
            </p:cNvPr>
            <p:cNvCxnSpPr>
              <a:cxnSpLocks/>
              <a:stCxn id="59" idx="3"/>
              <a:endCxn id="33" idx="1"/>
            </p:cNvCxnSpPr>
            <p:nvPr/>
          </p:nvCxnSpPr>
          <p:spPr>
            <a:xfrm flipV="1">
              <a:off x="3582303" y="2976435"/>
              <a:ext cx="425030" cy="8661"/>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FEC38AE-E07D-7AF0-7F62-510AE4E022E6}"/>
                </a:ext>
              </a:extLst>
            </p:cNvPr>
            <p:cNvSpPr txBox="1"/>
            <p:nvPr/>
          </p:nvSpPr>
          <p:spPr>
            <a:xfrm>
              <a:off x="1167263" y="2081592"/>
              <a:ext cx="961427" cy="415498"/>
            </a:xfrm>
            <a:prstGeom prst="rect">
              <a:avLst/>
            </a:prstGeom>
            <a:noFill/>
          </p:spPr>
          <p:txBody>
            <a:bodyPr wrap="square" lIns="0" tIns="0" rIns="0" bIns="0" rtlCol="0" anchor="ctr">
              <a:spAutoFit/>
            </a:bodyPr>
            <a:lstStyle/>
            <a:p>
              <a:pPr algn="ctr"/>
              <a:r>
                <a:rPr lang="en-GB" sz="900"/>
                <a:t>Receives referral from GP, and other facilities  </a:t>
              </a:r>
            </a:p>
          </p:txBody>
        </p:sp>
        <p:cxnSp>
          <p:nvCxnSpPr>
            <p:cNvPr id="11" name="Straight Arrow Connector 10">
              <a:extLst>
                <a:ext uri="{FF2B5EF4-FFF2-40B4-BE49-F238E27FC236}">
                  <a16:creationId xmlns:a16="http://schemas.microsoft.com/office/drawing/2014/main" id="{AB532BAB-DAB5-29B2-7706-E3AFE1CF0D33}"/>
                </a:ext>
              </a:extLst>
            </p:cNvPr>
            <p:cNvCxnSpPr>
              <a:cxnSpLocks/>
              <a:stCxn id="33" idx="3"/>
              <a:endCxn id="63" idx="2"/>
            </p:cNvCxnSpPr>
            <p:nvPr/>
          </p:nvCxnSpPr>
          <p:spPr>
            <a:xfrm>
              <a:off x="5104613" y="2976435"/>
              <a:ext cx="267354"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7D2F028-CE97-C650-39FC-E4420ACE1C83}"/>
                </a:ext>
              </a:extLst>
            </p:cNvPr>
            <p:cNvCxnSpPr>
              <a:cxnSpLocks/>
              <a:stCxn id="63" idx="6"/>
              <a:endCxn id="55" idx="2"/>
            </p:cNvCxnSpPr>
            <p:nvPr/>
          </p:nvCxnSpPr>
          <p:spPr>
            <a:xfrm>
              <a:off x="6103487" y="2976435"/>
              <a:ext cx="323127" cy="4181"/>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A257B06-86D2-D38C-B39F-5850660CD29C}"/>
                </a:ext>
              </a:extLst>
            </p:cNvPr>
            <p:cNvSpPr txBox="1"/>
            <p:nvPr/>
          </p:nvSpPr>
          <p:spPr>
            <a:xfrm>
              <a:off x="5134097" y="1950951"/>
              <a:ext cx="1050149" cy="553998"/>
            </a:xfrm>
            <a:prstGeom prst="rect">
              <a:avLst/>
            </a:prstGeom>
            <a:noFill/>
          </p:spPr>
          <p:txBody>
            <a:bodyPr wrap="square" lIns="0" tIns="0" rIns="0" bIns="0" rtlCol="0">
              <a:spAutoFit/>
            </a:bodyPr>
            <a:lstStyle/>
            <a:p>
              <a:pPr algn="ctr"/>
              <a:r>
                <a:rPr lang="en-GB" sz="900"/>
                <a:t>Communicates the patient about consultation time with a neurologist </a:t>
              </a:r>
            </a:p>
          </p:txBody>
        </p:sp>
        <p:sp>
          <p:nvSpPr>
            <p:cNvPr id="17" name="Oval 16">
              <a:extLst>
                <a:ext uri="{FF2B5EF4-FFF2-40B4-BE49-F238E27FC236}">
                  <a16:creationId xmlns:a16="http://schemas.microsoft.com/office/drawing/2014/main" id="{9C906E8F-85C4-3D84-0733-655F13FAFFAA}"/>
                </a:ext>
              </a:extLst>
            </p:cNvPr>
            <p:cNvSpPr>
              <a:spLocks noChangeAspect="1"/>
            </p:cNvSpPr>
            <p:nvPr/>
          </p:nvSpPr>
          <p:spPr>
            <a:xfrm flipH="1">
              <a:off x="11977244" y="2942823"/>
              <a:ext cx="65404" cy="65404"/>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cxnSp>
          <p:nvCxnSpPr>
            <p:cNvPr id="18" name="Straight Connector 17">
              <a:extLst>
                <a:ext uri="{FF2B5EF4-FFF2-40B4-BE49-F238E27FC236}">
                  <a16:creationId xmlns:a16="http://schemas.microsoft.com/office/drawing/2014/main" id="{01AE2338-A9DB-21D9-5CC1-5416DB7E90A4}"/>
                </a:ext>
              </a:extLst>
            </p:cNvPr>
            <p:cNvCxnSpPr>
              <a:cxnSpLocks/>
              <a:stCxn id="17" idx="6"/>
            </p:cNvCxnSpPr>
            <p:nvPr/>
          </p:nvCxnSpPr>
          <p:spPr>
            <a:xfrm flipH="1" flipV="1">
              <a:off x="11788420" y="2971800"/>
              <a:ext cx="188824" cy="3725"/>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25" name="Group 24">
              <a:extLst>
                <a:ext uri="{FF2B5EF4-FFF2-40B4-BE49-F238E27FC236}">
                  <a16:creationId xmlns:a16="http://schemas.microsoft.com/office/drawing/2014/main" id="{5169FCEF-1585-A942-CA42-756832470D77}"/>
                </a:ext>
              </a:extLst>
            </p:cNvPr>
            <p:cNvGrpSpPr/>
            <p:nvPr/>
          </p:nvGrpSpPr>
          <p:grpSpPr>
            <a:xfrm>
              <a:off x="8416432" y="1820921"/>
              <a:ext cx="1122986" cy="1170328"/>
              <a:chOff x="3061983" y="2482924"/>
              <a:chExt cx="1122986" cy="1170328"/>
            </a:xfrm>
          </p:grpSpPr>
          <p:cxnSp>
            <p:nvCxnSpPr>
              <p:cNvPr id="26" name="Straight Arrow Connector 25">
                <a:extLst>
                  <a:ext uri="{FF2B5EF4-FFF2-40B4-BE49-F238E27FC236}">
                    <a16:creationId xmlns:a16="http://schemas.microsoft.com/office/drawing/2014/main" id="{2B8A7950-86FC-ADC1-E1AA-A2EB67D19F40}"/>
                  </a:ext>
                </a:extLst>
              </p:cNvPr>
              <p:cNvCxnSpPr>
                <a:cxnSpLocks/>
                <a:stCxn id="72" idx="3"/>
                <a:endCxn id="79" idx="1"/>
              </p:cNvCxnSpPr>
              <p:nvPr/>
            </p:nvCxnSpPr>
            <p:spPr>
              <a:xfrm>
                <a:off x="3873183" y="3651579"/>
                <a:ext cx="247220" cy="16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D1DE661-A2BE-A86C-F8BD-83354F67F7BC}"/>
                  </a:ext>
                </a:extLst>
              </p:cNvPr>
              <p:cNvSpPr txBox="1"/>
              <p:nvPr/>
            </p:nvSpPr>
            <p:spPr>
              <a:xfrm>
                <a:off x="3061983" y="2482924"/>
                <a:ext cx="1122986" cy="692497"/>
              </a:xfrm>
              <a:prstGeom prst="rect">
                <a:avLst/>
              </a:prstGeom>
              <a:noFill/>
            </p:spPr>
            <p:txBody>
              <a:bodyPr wrap="square" lIns="0" tIns="0" rIns="0" bIns="0" rtlCol="0" anchor="ctr">
                <a:spAutoFit/>
              </a:bodyPr>
              <a:lstStyle/>
              <a:p>
                <a:pPr algn="ctr"/>
                <a:r>
                  <a:rPr lang="en-GB" sz="900"/>
                  <a:t>2</a:t>
                </a:r>
                <a:r>
                  <a:rPr lang="en-GB" sz="900" baseline="30000"/>
                  <a:t>nd</a:t>
                </a:r>
                <a:r>
                  <a:rPr lang="en-GB" sz="900"/>
                  <a:t> consultation meeting with the patient to inform diagnosis &amp; discuss treatment alternatives</a:t>
                </a:r>
              </a:p>
            </p:txBody>
          </p:sp>
        </p:grpSp>
        <p:grpSp>
          <p:nvGrpSpPr>
            <p:cNvPr id="29" name="Group 28">
              <a:extLst>
                <a:ext uri="{FF2B5EF4-FFF2-40B4-BE49-F238E27FC236}">
                  <a16:creationId xmlns:a16="http://schemas.microsoft.com/office/drawing/2014/main" id="{BC8BD530-FA8C-A6EB-489A-C75E13C2B8A6}"/>
                </a:ext>
              </a:extLst>
            </p:cNvPr>
            <p:cNvGrpSpPr/>
            <p:nvPr/>
          </p:nvGrpSpPr>
          <p:grpSpPr>
            <a:xfrm>
              <a:off x="10711882" y="2109269"/>
              <a:ext cx="1421556" cy="881980"/>
              <a:chOff x="3842019" y="2724333"/>
              <a:chExt cx="1421556" cy="881980"/>
            </a:xfrm>
          </p:grpSpPr>
          <p:cxnSp>
            <p:nvCxnSpPr>
              <p:cNvPr id="30" name="Straight Arrow Connector 29">
                <a:extLst>
                  <a:ext uri="{FF2B5EF4-FFF2-40B4-BE49-F238E27FC236}">
                    <a16:creationId xmlns:a16="http://schemas.microsoft.com/office/drawing/2014/main" id="{AE19384E-0117-7207-B4A4-62DC73D6D081}"/>
                  </a:ext>
                </a:extLst>
              </p:cNvPr>
              <p:cNvCxnSpPr>
                <a:cxnSpLocks/>
                <a:stCxn id="79" idx="3"/>
                <a:endCxn id="77" idx="1"/>
              </p:cNvCxnSpPr>
              <p:nvPr/>
            </p:nvCxnSpPr>
            <p:spPr>
              <a:xfrm flipV="1">
                <a:off x="3998212" y="3604640"/>
                <a:ext cx="188825" cy="1673"/>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4C225EE-C286-D7C6-B944-DA1980A72D1E}"/>
                  </a:ext>
                </a:extLst>
              </p:cNvPr>
              <p:cNvSpPr txBox="1"/>
              <p:nvPr/>
            </p:nvSpPr>
            <p:spPr>
              <a:xfrm>
                <a:off x="3842019" y="2724333"/>
                <a:ext cx="1421556" cy="415498"/>
              </a:xfrm>
              <a:prstGeom prst="rect">
                <a:avLst/>
              </a:prstGeom>
              <a:noFill/>
            </p:spPr>
            <p:txBody>
              <a:bodyPr wrap="square" lIns="0" tIns="0" rIns="0" bIns="0" rtlCol="0" anchor="ctr">
                <a:spAutoFit/>
              </a:bodyPr>
              <a:lstStyle/>
              <a:p>
                <a:pPr algn="ctr"/>
                <a:r>
                  <a:rPr lang="en-GB" sz="900"/>
                  <a:t>Follow up consultations, twice in first year, and yearly afterwards, adjustable</a:t>
                </a:r>
              </a:p>
            </p:txBody>
          </p:sp>
        </p:grpSp>
        <p:sp>
          <p:nvSpPr>
            <p:cNvPr id="33" name="Rounded Rectangle 88">
              <a:extLst>
                <a:ext uri="{FF2B5EF4-FFF2-40B4-BE49-F238E27FC236}">
                  <a16:creationId xmlns:a16="http://schemas.microsoft.com/office/drawing/2014/main" id="{CEC0D38B-BBE6-B57B-5B8E-BA8FCD677A56}"/>
                </a:ext>
              </a:extLst>
            </p:cNvPr>
            <p:cNvSpPr/>
            <p:nvPr/>
          </p:nvSpPr>
          <p:spPr>
            <a:xfrm>
              <a:off x="4007333" y="2610675"/>
              <a:ext cx="1097280"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algn="ctr"/>
              <a:r>
                <a:rPr lang="en-GB" sz="900"/>
                <a:t>Health secretary finds available time and books time based on urgency </a:t>
              </a:r>
            </a:p>
          </p:txBody>
        </p:sp>
        <p:cxnSp>
          <p:nvCxnSpPr>
            <p:cNvPr id="43" name="Straight Arrow Connector 42">
              <a:extLst>
                <a:ext uri="{FF2B5EF4-FFF2-40B4-BE49-F238E27FC236}">
                  <a16:creationId xmlns:a16="http://schemas.microsoft.com/office/drawing/2014/main" id="{DF981849-3618-3869-1264-B00A501BAE32}"/>
                </a:ext>
              </a:extLst>
            </p:cNvPr>
            <p:cNvCxnSpPr>
              <a:cxnSpLocks/>
              <a:stCxn id="21" idx="6"/>
              <a:endCxn id="72" idx="1"/>
            </p:cNvCxnSpPr>
            <p:nvPr/>
          </p:nvCxnSpPr>
          <p:spPr>
            <a:xfrm>
              <a:off x="8221043" y="2989576"/>
              <a:ext cx="275069"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480CCBDC-FDA2-B93E-49D9-C134C23139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168" y="2792266"/>
              <a:ext cx="470985" cy="470985"/>
            </a:xfrm>
            <a:prstGeom prst="rect">
              <a:avLst/>
            </a:prstGeom>
          </p:spPr>
        </p:pic>
        <p:sp>
          <p:nvSpPr>
            <p:cNvPr id="55" name="Oval 54">
              <a:extLst>
                <a:ext uri="{FF2B5EF4-FFF2-40B4-BE49-F238E27FC236}">
                  <a16:creationId xmlns:a16="http://schemas.microsoft.com/office/drawing/2014/main" id="{0B3BE281-DA3B-291E-37D2-A85565F5E8F3}"/>
                </a:ext>
              </a:extLst>
            </p:cNvPr>
            <p:cNvSpPr>
              <a:spLocks noChangeAspect="1"/>
            </p:cNvSpPr>
            <p:nvPr/>
          </p:nvSpPr>
          <p:spPr>
            <a:xfrm>
              <a:off x="6426614" y="2614856"/>
              <a:ext cx="731520" cy="731520"/>
            </a:xfrm>
            <a:prstGeom prst="ellipse">
              <a:avLst/>
            </a:prstGeom>
            <a:noFill/>
            <a:ln w="38100" cap="flat" cmpd="sng" algn="ctr">
              <a:solidFill>
                <a:srgbClr val="4BACC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8" name="Oval 57">
              <a:extLst>
                <a:ext uri="{FF2B5EF4-FFF2-40B4-BE49-F238E27FC236}">
                  <a16:creationId xmlns:a16="http://schemas.microsoft.com/office/drawing/2014/main" id="{A9FB275B-0499-342E-0BBC-25016524E272}"/>
                </a:ext>
              </a:extLst>
            </p:cNvPr>
            <p:cNvSpPr>
              <a:spLocks noChangeAspect="1"/>
            </p:cNvSpPr>
            <p:nvPr/>
          </p:nvSpPr>
          <p:spPr>
            <a:xfrm>
              <a:off x="1373147" y="2617921"/>
              <a:ext cx="731520" cy="731520"/>
            </a:xfrm>
            <a:prstGeom prst="ellipse">
              <a:avLst/>
            </a:prstGeom>
            <a:noFill/>
            <a:ln w="38100" cap="flat" cmpd="sng" algn="ctr">
              <a:solidFill>
                <a:srgbClr val="4BACC6">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61" name="Picture 60">
              <a:extLst>
                <a:ext uri="{FF2B5EF4-FFF2-40B4-BE49-F238E27FC236}">
                  <a16:creationId xmlns:a16="http://schemas.microsoft.com/office/drawing/2014/main" id="{2B2A08A4-800E-F47F-468E-BD84B702092F}"/>
                </a:ext>
              </a:extLst>
            </p:cNvPr>
            <p:cNvPicPr>
              <a:picLocks noChangeAspect="1"/>
            </p:cNvPicPr>
            <p:nvPr/>
          </p:nvPicPr>
          <p:blipFill>
            <a:blip r:embed="rId4"/>
            <a:stretch>
              <a:fillRect/>
            </a:stretch>
          </p:blipFill>
          <p:spPr>
            <a:xfrm>
              <a:off x="1561978" y="2791756"/>
              <a:ext cx="319358" cy="326784"/>
            </a:xfrm>
            <a:prstGeom prst="rect">
              <a:avLst/>
            </a:prstGeom>
          </p:spPr>
        </p:pic>
        <p:sp>
          <p:nvSpPr>
            <p:cNvPr id="63" name="Oval 62">
              <a:extLst>
                <a:ext uri="{FF2B5EF4-FFF2-40B4-BE49-F238E27FC236}">
                  <a16:creationId xmlns:a16="http://schemas.microsoft.com/office/drawing/2014/main" id="{6A2A5E84-E6E6-947A-CE96-0269CC7E23B7}"/>
                </a:ext>
              </a:extLst>
            </p:cNvPr>
            <p:cNvSpPr>
              <a:spLocks noChangeAspect="1"/>
            </p:cNvSpPr>
            <p:nvPr/>
          </p:nvSpPr>
          <p:spPr>
            <a:xfrm>
              <a:off x="5371967" y="2610675"/>
              <a:ext cx="731520" cy="731520"/>
            </a:xfrm>
            <a:prstGeom prst="ellipse">
              <a:avLst/>
            </a:prstGeom>
            <a:noFill/>
            <a:ln w="38100" cap="flat" cmpd="sng" algn="ctr">
              <a:solidFill>
                <a:srgbClr val="4BACC6">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66" name="Picture 65">
              <a:extLst>
                <a:ext uri="{FF2B5EF4-FFF2-40B4-BE49-F238E27FC236}">
                  <a16:creationId xmlns:a16="http://schemas.microsoft.com/office/drawing/2014/main" id="{B68B0340-149D-7D38-DF68-4D296E5D4D5C}"/>
                </a:ext>
              </a:extLst>
            </p:cNvPr>
            <p:cNvPicPr>
              <a:picLocks noChangeAspect="1"/>
            </p:cNvPicPr>
            <p:nvPr/>
          </p:nvPicPr>
          <p:blipFill>
            <a:blip r:embed="rId5"/>
            <a:stretch>
              <a:fillRect/>
            </a:stretch>
          </p:blipFill>
          <p:spPr>
            <a:xfrm>
              <a:off x="5455491" y="2648562"/>
              <a:ext cx="565523" cy="565523"/>
            </a:xfrm>
            <a:prstGeom prst="rect">
              <a:avLst/>
            </a:prstGeom>
          </p:spPr>
        </p:pic>
        <p:pic>
          <p:nvPicPr>
            <p:cNvPr id="72" name="Picture 71">
              <a:extLst>
                <a:ext uri="{FF2B5EF4-FFF2-40B4-BE49-F238E27FC236}">
                  <a16:creationId xmlns:a16="http://schemas.microsoft.com/office/drawing/2014/main" id="{6AAB97F7-3202-1666-8E6C-7BACC8F3E543}"/>
                </a:ext>
              </a:extLst>
            </p:cNvPr>
            <p:cNvPicPr>
              <a:picLocks noChangeAspect="1"/>
            </p:cNvPicPr>
            <p:nvPr/>
          </p:nvPicPr>
          <p:blipFill>
            <a:blip r:embed="rId6"/>
            <a:stretch>
              <a:fillRect/>
            </a:stretch>
          </p:blipFill>
          <p:spPr>
            <a:xfrm>
              <a:off x="8496112" y="2623816"/>
              <a:ext cx="731520" cy="731520"/>
            </a:xfrm>
            <a:prstGeom prst="rect">
              <a:avLst/>
            </a:prstGeom>
          </p:spPr>
        </p:pic>
        <p:pic>
          <p:nvPicPr>
            <p:cNvPr id="77" name="Picture 76">
              <a:extLst>
                <a:ext uri="{FF2B5EF4-FFF2-40B4-BE49-F238E27FC236}">
                  <a16:creationId xmlns:a16="http://schemas.microsoft.com/office/drawing/2014/main" id="{2FC6ABFB-7790-27D1-8D3C-08542051CBE3}"/>
                </a:ext>
              </a:extLst>
            </p:cNvPr>
            <p:cNvPicPr>
              <a:picLocks noChangeAspect="1"/>
            </p:cNvPicPr>
            <p:nvPr/>
          </p:nvPicPr>
          <p:blipFill>
            <a:blip r:embed="rId6"/>
            <a:stretch>
              <a:fillRect/>
            </a:stretch>
          </p:blipFill>
          <p:spPr>
            <a:xfrm>
              <a:off x="11056900" y="2623816"/>
              <a:ext cx="731520" cy="731520"/>
            </a:xfrm>
            <a:prstGeom prst="rect">
              <a:avLst/>
            </a:prstGeom>
          </p:spPr>
        </p:pic>
        <p:sp>
          <p:nvSpPr>
            <p:cNvPr id="79" name="Rounded Rectangle 88">
              <a:extLst>
                <a:ext uri="{FF2B5EF4-FFF2-40B4-BE49-F238E27FC236}">
                  <a16:creationId xmlns:a16="http://schemas.microsoft.com/office/drawing/2014/main" id="{4B99A3E6-FDFF-A726-8918-4A7C1B13F959}"/>
                </a:ext>
              </a:extLst>
            </p:cNvPr>
            <p:cNvSpPr/>
            <p:nvPr/>
          </p:nvSpPr>
          <p:spPr>
            <a:xfrm>
              <a:off x="9474852" y="2553497"/>
              <a:ext cx="1393223" cy="875503"/>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algn="ctr"/>
              <a:r>
                <a:rPr lang="en-GB" sz="900"/>
                <a:t>1 of the 2 </a:t>
              </a:r>
              <a:r>
                <a:rPr lang="en-GB" sz="900" err="1"/>
                <a:t>Rxs</a:t>
              </a:r>
              <a:r>
                <a:rPr lang="en-GB" sz="900"/>
                <a:t> starts:</a:t>
              </a:r>
            </a:p>
            <a:p>
              <a:pPr algn="ctr"/>
              <a:r>
                <a:rPr lang="en-GB" sz="900"/>
                <a:t>MS nurse at OPD handles treatment provision &amp; side effect monitoring, frequent contacts and continued communication</a:t>
              </a:r>
            </a:p>
          </p:txBody>
        </p:sp>
        <p:sp>
          <p:nvSpPr>
            <p:cNvPr id="144" name="AutoShape 63">
              <a:extLst>
                <a:ext uri="{FF2B5EF4-FFF2-40B4-BE49-F238E27FC236}">
                  <a16:creationId xmlns:a16="http://schemas.microsoft.com/office/drawing/2014/main" id="{2F50A600-BA43-5362-FEE0-D31EA420237D}"/>
                </a:ext>
              </a:extLst>
            </p:cNvPr>
            <p:cNvSpPr>
              <a:spLocks noChangeArrowheads="1"/>
            </p:cNvSpPr>
            <p:nvPr/>
          </p:nvSpPr>
          <p:spPr bwMode="auto">
            <a:xfrm>
              <a:off x="1174979" y="1100503"/>
              <a:ext cx="4928507" cy="452372"/>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1: Referral processing </a:t>
              </a:r>
            </a:p>
          </p:txBody>
        </p:sp>
        <p:sp>
          <p:nvSpPr>
            <p:cNvPr id="145" name="AutoShape 63">
              <a:extLst>
                <a:ext uri="{FF2B5EF4-FFF2-40B4-BE49-F238E27FC236}">
                  <a16:creationId xmlns:a16="http://schemas.microsoft.com/office/drawing/2014/main" id="{9FE3B2FA-FD2D-C037-B494-46136979C2DF}"/>
                </a:ext>
              </a:extLst>
            </p:cNvPr>
            <p:cNvSpPr>
              <a:spLocks noChangeArrowheads="1"/>
            </p:cNvSpPr>
            <p:nvPr/>
          </p:nvSpPr>
          <p:spPr bwMode="auto">
            <a:xfrm>
              <a:off x="10300902" y="1078552"/>
              <a:ext cx="1832537" cy="491632"/>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4:Follow up</a:t>
              </a:r>
            </a:p>
          </p:txBody>
        </p:sp>
        <p:sp>
          <p:nvSpPr>
            <p:cNvPr id="146" name="AutoShape 63">
              <a:extLst>
                <a:ext uri="{FF2B5EF4-FFF2-40B4-BE49-F238E27FC236}">
                  <a16:creationId xmlns:a16="http://schemas.microsoft.com/office/drawing/2014/main" id="{43AF03CE-C682-6C7C-D78E-CD2188D3EB07}"/>
                </a:ext>
              </a:extLst>
            </p:cNvPr>
            <p:cNvSpPr>
              <a:spLocks noChangeArrowheads="1"/>
            </p:cNvSpPr>
            <p:nvPr/>
          </p:nvSpPr>
          <p:spPr bwMode="auto">
            <a:xfrm>
              <a:off x="6021014" y="1100504"/>
              <a:ext cx="2427391" cy="462294"/>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2: Diagnosis </a:t>
              </a:r>
            </a:p>
          </p:txBody>
        </p:sp>
        <p:cxnSp>
          <p:nvCxnSpPr>
            <p:cNvPr id="152" name="Straight Arrow Connector 151">
              <a:extLst>
                <a:ext uri="{FF2B5EF4-FFF2-40B4-BE49-F238E27FC236}">
                  <a16:creationId xmlns:a16="http://schemas.microsoft.com/office/drawing/2014/main" id="{E5771C5C-C2A3-8D19-5A55-4EE3955878D6}"/>
                </a:ext>
              </a:extLst>
            </p:cNvPr>
            <p:cNvCxnSpPr>
              <a:cxnSpLocks/>
              <a:stCxn id="156" idx="2"/>
            </p:cNvCxnSpPr>
            <p:nvPr/>
          </p:nvCxnSpPr>
          <p:spPr>
            <a:xfrm flipH="1">
              <a:off x="2983205" y="736693"/>
              <a:ext cx="1" cy="363810"/>
            </a:xfrm>
            <a:prstGeom prst="straightConnector1">
              <a:avLst/>
            </a:prstGeom>
            <a:noFill/>
            <a:ln w="19050" cap="flat" cmpd="sng" algn="ctr">
              <a:solidFill>
                <a:sysClr val="windowText" lastClr="000000"/>
              </a:solidFill>
              <a:prstDash val="solid"/>
              <a:tailEnd type="oval" w="med" len="med"/>
            </a:ln>
            <a:effectLst/>
          </p:spPr>
        </p:cxnSp>
        <p:sp>
          <p:nvSpPr>
            <p:cNvPr id="156" name="TextBox 155">
              <a:extLst>
                <a:ext uri="{FF2B5EF4-FFF2-40B4-BE49-F238E27FC236}">
                  <a16:creationId xmlns:a16="http://schemas.microsoft.com/office/drawing/2014/main" id="{E3E82AD6-15C5-5F15-307B-C64B22156ABB}"/>
                </a:ext>
              </a:extLst>
            </p:cNvPr>
            <p:cNvSpPr txBox="1"/>
            <p:nvPr/>
          </p:nvSpPr>
          <p:spPr>
            <a:xfrm>
              <a:off x="1738907" y="459694"/>
              <a:ext cx="2488597" cy="276999"/>
            </a:xfrm>
            <a:prstGeom prst="rect">
              <a:avLst/>
            </a:prstGeom>
            <a:noFill/>
          </p:spPr>
          <p:txBody>
            <a:bodyPr wrap="square" rtlCol="0">
              <a:spAutoFit/>
            </a:bodyPr>
            <a:lstStyle/>
            <a:p>
              <a:r>
                <a:rPr lang="en-US" sz="1200"/>
                <a:t>Referral processed with in 10 days</a:t>
              </a:r>
            </a:p>
          </p:txBody>
        </p:sp>
        <p:cxnSp>
          <p:nvCxnSpPr>
            <p:cNvPr id="157" name="Straight Arrow Connector 156">
              <a:extLst>
                <a:ext uri="{FF2B5EF4-FFF2-40B4-BE49-F238E27FC236}">
                  <a16:creationId xmlns:a16="http://schemas.microsoft.com/office/drawing/2014/main" id="{69D44B2F-E221-5FE6-9CAF-3B7ADA362BDC}"/>
                </a:ext>
              </a:extLst>
            </p:cNvPr>
            <p:cNvCxnSpPr>
              <a:cxnSpLocks/>
              <a:stCxn id="158" idx="2"/>
              <a:endCxn id="146" idx="0"/>
            </p:cNvCxnSpPr>
            <p:nvPr/>
          </p:nvCxnSpPr>
          <p:spPr>
            <a:xfrm>
              <a:off x="7138769" y="646331"/>
              <a:ext cx="7716" cy="454173"/>
            </a:xfrm>
            <a:prstGeom prst="straightConnector1">
              <a:avLst/>
            </a:prstGeom>
            <a:noFill/>
            <a:ln w="19050" cap="flat" cmpd="sng" algn="ctr">
              <a:solidFill>
                <a:sysClr val="windowText" lastClr="000000"/>
              </a:solidFill>
              <a:prstDash val="solid"/>
              <a:tailEnd type="oval" w="med" len="med"/>
            </a:ln>
            <a:effectLst/>
          </p:spPr>
        </p:cxnSp>
        <p:sp>
          <p:nvSpPr>
            <p:cNvPr id="158" name="TextBox 157">
              <a:extLst>
                <a:ext uri="{FF2B5EF4-FFF2-40B4-BE49-F238E27FC236}">
                  <a16:creationId xmlns:a16="http://schemas.microsoft.com/office/drawing/2014/main" id="{96479C54-0E1F-90CF-EF28-1439776D6199}"/>
                </a:ext>
              </a:extLst>
            </p:cNvPr>
            <p:cNvSpPr txBox="1"/>
            <p:nvPr/>
          </p:nvSpPr>
          <p:spPr>
            <a:xfrm>
              <a:off x="6096000" y="0"/>
              <a:ext cx="2085538" cy="646331"/>
            </a:xfrm>
            <a:prstGeom prst="rect">
              <a:avLst/>
            </a:prstGeom>
            <a:noFill/>
          </p:spPr>
          <p:txBody>
            <a:bodyPr wrap="square" rtlCol="0">
              <a:spAutoFit/>
            </a:bodyPr>
            <a:lstStyle/>
            <a:p>
              <a:r>
                <a:rPr lang="en-US" sz="1200"/>
                <a:t>First consultation to establishing diagnosis can take several weeks (6 weeks often)</a:t>
              </a:r>
            </a:p>
          </p:txBody>
        </p:sp>
        <p:cxnSp>
          <p:nvCxnSpPr>
            <p:cNvPr id="160" name="Straight Arrow Connector 159">
              <a:extLst>
                <a:ext uri="{FF2B5EF4-FFF2-40B4-BE49-F238E27FC236}">
                  <a16:creationId xmlns:a16="http://schemas.microsoft.com/office/drawing/2014/main" id="{56AC8C4F-DC5C-5A1C-10D0-D4C6C45C7C27}"/>
                </a:ext>
              </a:extLst>
            </p:cNvPr>
            <p:cNvCxnSpPr>
              <a:cxnSpLocks/>
            </p:cNvCxnSpPr>
            <p:nvPr/>
          </p:nvCxnSpPr>
          <p:spPr>
            <a:xfrm>
              <a:off x="8864500" y="1080018"/>
              <a:ext cx="0" cy="257189"/>
            </a:xfrm>
            <a:prstGeom prst="straightConnector1">
              <a:avLst/>
            </a:prstGeom>
            <a:noFill/>
            <a:ln w="19050" cap="flat" cmpd="sng" algn="ctr">
              <a:solidFill>
                <a:sysClr val="windowText" lastClr="000000"/>
              </a:solidFill>
              <a:prstDash val="solid"/>
              <a:tailEnd type="oval" w="med" len="med"/>
            </a:ln>
            <a:effectLst/>
          </p:spPr>
        </p:cxnSp>
        <p:sp>
          <p:nvSpPr>
            <p:cNvPr id="161" name="TextBox 160">
              <a:extLst>
                <a:ext uri="{FF2B5EF4-FFF2-40B4-BE49-F238E27FC236}">
                  <a16:creationId xmlns:a16="http://schemas.microsoft.com/office/drawing/2014/main" id="{F32FC568-3837-A124-79E0-207440C0A632}"/>
                </a:ext>
              </a:extLst>
            </p:cNvPr>
            <p:cNvSpPr txBox="1"/>
            <p:nvPr/>
          </p:nvSpPr>
          <p:spPr>
            <a:xfrm>
              <a:off x="8424553" y="55718"/>
              <a:ext cx="1685880" cy="646331"/>
            </a:xfrm>
            <a:prstGeom prst="rect">
              <a:avLst/>
            </a:prstGeom>
            <a:noFill/>
          </p:spPr>
          <p:txBody>
            <a:bodyPr wrap="square" rtlCol="0">
              <a:spAutoFit/>
            </a:bodyPr>
            <a:lstStyle/>
            <a:p>
              <a:r>
                <a:rPr lang="en-US" sz="1200"/>
                <a:t>Active treatment phase:</a:t>
              </a:r>
            </a:p>
            <a:p>
              <a:r>
                <a:rPr lang="en-US" sz="1200"/>
                <a:t>Rituximab:</a:t>
              </a:r>
            </a:p>
            <a:p>
              <a:r>
                <a:rPr lang="en-US" sz="1200"/>
                <a:t>Oral drugs: </a:t>
              </a:r>
            </a:p>
          </p:txBody>
        </p:sp>
        <p:sp>
          <p:nvSpPr>
            <p:cNvPr id="4" name="TextBox 157">
              <a:extLst>
                <a:ext uri="{FF2B5EF4-FFF2-40B4-BE49-F238E27FC236}">
                  <a16:creationId xmlns:a16="http://schemas.microsoft.com/office/drawing/2014/main" id="{EF314EF0-59D5-6E54-7106-8C39DD89723A}"/>
                </a:ext>
              </a:extLst>
            </p:cNvPr>
            <p:cNvSpPr txBox="1">
              <a:spLocks noChangeArrowheads="1"/>
            </p:cNvSpPr>
            <p:nvPr/>
          </p:nvSpPr>
          <p:spPr bwMode="auto">
            <a:xfrm>
              <a:off x="46830" y="3088324"/>
              <a:ext cx="990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a:solidFill>
                    <a:prstClr val="black"/>
                  </a:solidFill>
                </a:rPr>
                <a:t>Neurology department </a:t>
              </a:r>
              <a:endParaRPr kumimoji="0" lang="en-GB" altLang="en-US" sz="1200" b="0" i="0" u="none" strike="noStrike" kern="0" cap="none" spc="0" normalizeH="0" baseline="0" noProof="0">
                <a:ln>
                  <a:noFill/>
                </a:ln>
                <a:solidFill>
                  <a:prstClr val="black"/>
                </a:solidFill>
                <a:effectLst/>
                <a:uLnTx/>
                <a:uFillTx/>
                <a:latin typeface="Calibri" pitchFamily="34" charset="0"/>
              </a:endParaRPr>
            </a:p>
          </p:txBody>
        </p:sp>
        <p:pic>
          <p:nvPicPr>
            <p:cNvPr id="9" name="Picture 8">
              <a:extLst>
                <a:ext uri="{FF2B5EF4-FFF2-40B4-BE49-F238E27FC236}">
                  <a16:creationId xmlns:a16="http://schemas.microsoft.com/office/drawing/2014/main" id="{D0D0258F-F6AC-90FE-AAAB-AE1032366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95" y="2623135"/>
              <a:ext cx="671067" cy="479334"/>
            </a:xfrm>
            <a:prstGeom prst="rect">
              <a:avLst/>
            </a:prstGeom>
          </p:spPr>
        </p:pic>
        <p:sp>
          <p:nvSpPr>
            <p:cNvPr id="21" name="Oval 20">
              <a:extLst>
                <a:ext uri="{FF2B5EF4-FFF2-40B4-BE49-F238E27FC236}">
                  <a16:creationId xmlns:a16="http://schemas.microsoft.com/office/drawing/2014/main" id="{EACEE2BF-690D-126B-9FDA-C9E2CEDFAD91}"/>
                </a:ext>
              </a:extLst>
            </p:cNvPr>
            <p:cNvSpPr>
              <a:spLocks noChangeAspect="1"/>
            </p:cNvSpPr>
            <p:nvPr/>
          </p:nvSpPr>
          <p:spPr>
            <a:xfrm>
              <a:off x="7489523" y="2623816"/>
              <a:ext cx="731520" cy="731520"/>
            </a:xfrm>
            <a:prstGeom prst="ellipse">
              <a:avLst/>
            </a:prstGeom>
            <a:noFill/>
            <a:ln w="38100" cap="flat" cmpd="sng" algn="ctr">
              <a:solidFill>
                <a:srgbClr val="4BACC6">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B0DF9CE1-A634-38AA-20B5-F8799B7B77F2}"/>
                </a:ext>
              </a:extLst>
            </p:cNvPr>
            <p:cNvPicPr>
              <a:picLocks noChangeAspect="1"/>
            </p:cNvPicPr>
            <p:nvPr/>
          </p:nvPicPr>
          <p:blipFill>
            <a:blip r:embed="rId4"/>
            <a:stretch>
              <a:fillRect/>
            </a:stretch>
          </p:blipFill>
          <p:spPr>
            <a:xfrm>
              <a:off x="7718805" y="2819013"/>
              <a:ext cx="319358" cy="326784"/>
            </a:xfrm>
            <a:prstGeom prst="rect">
              <a:avLst/>
            </a:prstGeom>
          </p:spPr>
        </p:pic>
        <p:sp>
          <p:nvSpPr>
            <p:cNvPr id="34" name="TextBox 33">
              <a:extLst>
                <a:ext uri="{FF2B5EF4-FFF2-40B4-BE49-F238E27FC236}">
                  <a16:creationId xmlns:a16="http://schemas.microsoft.com/office/drawing/2014/main" id="{0C3903A4-10C7-A9CE-D7CC-92476FD9A43E}"/>
                </a:ext>
              </a:extLst>
            </p:cNvPr>
            <p:cNvSpPr txBox="1"/>
            <p:nvPr/>
          </p:nvSpPr>
          <p:spPr>
            <a:xfrm>
              <a:off x="7267170" y="1949079"/>
              <a:ext cx="1149262" cy="553998"/>
            </a:xfrm>
            <a:prstGeom prst="rect">
              <a:avLst/>
            </a:prstGeom>
            <a:noFill/>
          </p:spPr>
          <p:txBody>
            <a:bodyPr wrap="square" lIns="0" tIns="0" rIns="0" bIns="0" rtlCol="0" anchor="ctr">
              <a:spAutoFit/>
            </a:bodyPr>
            <a:lstStyle/>
            <a:p>
              <a:pPr algn="ctr"/>
              <a:r>
                <a:rPr lang="en-GB" sz="900"/>
                <a:t>Sends patient for MRI and LP &amp; receives results (internally with diagnostic departments) </a:t>
              </a:r>
            </a:p>
          </p:txBody>
        </p:sp>
        <p:sp>
          <p:nvSpPr>
            <p:cNvPr id="59" name="Rounded Rectangle 88">
              <a:extLst>
                <a:ext uri="{FF2B5EF4-FFF2-40B4-BE49-F238E27FC236}">
                  <a16:creationId xmlns:a16="http://schemas.microsoft.com/office/drawing/2014/main" id="{8C505764-25B6-F06B-CADC-20C7615CE5A8}"/>
                </a:ext>
              </a:extLst>
            </p:cNvPr>
            <p:cNvSpPr/>
            <p:nvPr/>
          </p:nvSpPr>
          <p:spPr>
            <a:xfrm>
              <a:off x="2485023" y="2619336"/>
              <a:ext cx="1097280"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algn="ctr"/>
              <a:r>
                <a:rPr lang="en-GB" sz="900"/>
                <a:t>Neurologist at the Triage unit decides the urgency of referral &amp; assign to one of the hospitals</a:t>
              </a:r>
            </a:p>
          </p:txBody>
        </p:sp>
        <p:cxnSp>
          <p:nvCxnSpPr>
            <p:cNvPr id="68" name="Straight Arrow Connector 67">
              <a:extLst>
                <a:ext uri="{FF2B5EF4-FFF2-40B4-BE49-F238E27FC236}">
                  <a16:creationId xmlns:a16="http://schemas.microsoft.com/office/drawing/2014/main" id="{2487B1F9-EC14-FEE7-EEB9-2191E83C78D4}"/>
                </a:ext>
              </a:extLst>
            </p:cNvPr>
            <p:cNvCxnSpPr>
              <a:cxnSpLocks/>
              <a:stCxn id="58" idx="6"/>
              <a:endCxn id="59" idx="1"/>
            </p:cNvCxnSpPr>
            <p:nvPr/>
          </p:nvCxnSpPr>
          <p:spPr>
            <a:xfrm>
              <a:off x="2104667" y="2983681"/>
              <a:ext cx="380356" cy="1415"/>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71" name="AutoShape 63">
              <a:extLst>
                <a:ext uri="{FF2B5EF4-FFF2-40B4-BE49-F238E27FC236}">
                  <a16:creationId xmlns:a16="http://schemas.microsoft.com/office/drawing/2014/main" id="{52C32A81-78B3-61C0-DE05-802B75B0CF64}"/>
                </a:ext>
              </a:extLst>
            </p:cNvPr>
            <p:cNvSpPr>
              <a:spLocks noChangeArrowheads="1"/>
            </p:cNvSpPr>
            <p:nvPr/>
          </p:nvSpPr>
          <p:spPr bwMode="auto">
            <a:xfrm>
              <a:off x="8356821" y="1080018"/>
              <a:ext cx="2027582" cy="491632"/>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100" kern="0" spc="100">
                  <a:cs typeface="Arial" charset="0"/>
                </a:rPr>
                <a:t>Phase 3: Rx &amp; symptom management </a:t>
              </a:r>
            </a:p>
          </p:txBody>
        </p:sp>
        <p:cxnSp>
          <p:nvCxnSpPr>
            <p:cNvPr id="81" name="Straight Arrow Connector 80">
              <a:extLst>
                <a:ext uri="{FF2B5EF4-FFF2-40B4-BE49-F238E27FC236}">
                  <a16:creationId xmlns:a16="http://schemas.microsoft.com/office/drawing/2014/main" id="{06CB56FE-E0A5-9551-DDDB-7DA0BF7C52B1}"/>
                </a:ext>
              </a:extLst>
            </p:cNvPr>
            <p:cNvCxnSpPr>
              <a:cxnSpLocks/>
              <a:stCxn id="161" idx="2"/>
              <a:endCxn id="71" idx="0"/>
            </p:cNvCxnSpPr>
            <p:nvPr/>
          </p:nvCxnSpPr>
          <p:spPr>
            <a:xfrm>
              <a:off x="9267493" y="702049"/>
              <a:ext cx="9296" cy="377969"/>
            </a:xfrm>
            <a:prstGeom prst="straightConnector1">
              <a:avLst/>
            </a:prstGeom>
            <a:noFill/>
            <a:ln w="19050" cap="flat" cmpd="sng" algn="ctr">
              <a:solidFill>
                <a:sysClr val="windowText" lastClr="000000"/>
              </a:solidFill>
              <a:prstDash val="solid"/>
              <a:tailEnd type="oval" w="med" len="med"/>
            </a:ln>
            <a:effectLst/>
          </p:spPr>
        </p:cxnSp>
        <p:sp>
          <p:nvSpPr>
            <p:cNvPr id="84" name="TextBox 83">
              <a:extLst>
                <a:ext uri="{FF2B5EF4-FFF2-40B4-BE49-F238E27FC236}">
                  <a16:creationId xmlns:a16="http://schemas.microsoft.com/office/drawing/2014/main" id="{76C8500C-056C-B116-9C56-8BCCEB4B69FA}"/>
                </a:ext>
              </a:extLst>
            </p:cNvPr>
            <p:cNvSpPr txBox="1"/>
            <p:nvPr/>
          </p:nvSpPr>
          <p:spPr>
            <a:xfrm>
              <a:off x="10300901" y="32678"/>
              <a:ext cx="1832537" cy="830997"/>
            </a:xfrm>
            <a:prstGeom prst="rect">
              <a:avLst/>
            </a:prstGeom>
            <a:noFill/>
          </p:spPr>
          <p:txBody>
            <a:bodyPr wrap="square" rtlCol="0">
              <a:spAutoFit/>
            </a:bodyPr>
            <a:lstStyle/>
            <a:p>
              <a:r>
                <a:rPr lang="en-US" sz="1200"/>
                <a:t>Frequency and intensity varies based on treatment success, patient characteristics, etc.  </a:t>
              </a:r>
            </a:p>
          </p:txBody>
        </p:sp>
      </p:grpSp>
      <p:sp>
        <p:nvSpPr>
          <p:cNvPr id="2" name="TextBox 1">
            <a:extLst>
              <a:ext uri="{FF2B5EF4-FFF2-40B4-BE49-F238E27FC236}">
                <a16:creationId xmlns:a16="http://schemas.microsoft.com/office/drawing/2014/main" id="{1434D031-FB57-D409-C4A3-289639486DF0}"/>
              </a:ext>
            </a:extLst>
          </p:cNvPr>
          <p:cNvSpPr txBox="1"/>
          <p:nvPr/>
        </p:nvSpPr>
        <p:spPr>
          <a:xfrm>
            <a:off x="9869235" y="5578879"/>
            <a:ext cx="2108009" cy="646331"/>
          </a:xfrm>
          <a:prstGeom prst="rect">
            <a:avLst/>
          </a:prstGeom>
          <a:noFill/>
          <a:ln w="12700">
            <a:solidFill>
              <a:schemeClr val="tx1"/>
            </a:solidFill>
          </a:ln>
        </p:spPr>
        <p:txBody>
          <a:bodyPr wrap="square" rtlCol="0">
            <a:spAutoFit/>
          </a:bodyPr>
          <a:lstStyle/>
          <a:p>
            <a:r>
              <a:rPr lang="nb-NO" sz="1200"/>
              <a:t>GP = General </a:t>
            </a:r>
            <a:r>
              <a:rPr lang="nb-NO" sz="1200" err="1"/>
              <a:t>Practitioner</a:t>
            </a:r>
            <a:endParaRPr lang="nb-NO" sz="1200"/>
          </a:p>
          <a:p>
            <a:r>
              <a:rPr lang="nb-NO" sz="1200"/>
              <a:t>LP =  </a:t>
            </a:r>
            <a:r>
              <a:rPr lang="nb-NO" sz="1200" err="1"/>
              <a:t>Lumbar</a:t>
            </a:r>
            <a:r>
              <a:rPr lang="nb-NO" sz="1200"/>
              <a:t> </a:t>
            </a:r>
            <a:r>
              <a:rPr lang="nb-NO" sz="1200" err="1"/>
              <a:t>Puncture</a:t>
            </a:r>
            <a:endParaRPr lang="nb-NO" sz="1200"/>
          </a:p>
          <a:p>
            <a:r>
              <a:rPr lang="nb-NO" sz="1200"/>
              <a:t>Rx = </a:t>
            </a:r>
            <a:r>
              <a:rPr lang="nb-NO" sz="1200" err="1"/>
              <a:t>Treatment</a:t>
            </a:r>
            <a:r>
              <a:rPr lang="nb-NO" sz="1200"/>
              <a:t> </a:t>
            </a:r>
          </a:p>
        </p:txBody>
      </p:sp>
      <p:sp>
        <p:nvSpPr>
          <p:cNvPr id="15" name="Title 3">
            <a:extLst>
              <a:ext uri="{FF2B5EF4-FFF2-40B4-BE49-F238E27FC236}">
                <a16:creationId xmlns:a16="http://schemas.microsoft.com/office/drawing/2014/main" id="{6AD54849-AABC-BBD4-C112-BE0A898A49D4}"/>
              </a:ext>
            </a:extLst>
          </p:cNvPr>
          <p:cNvSpPr txBox="1">
            <a:spLocks/>
          </p:cNvSpPr>
          <p:nvPr/>
        </p:nvSpPr>
        <p:spPr>
          <a:xfrm>
            <a:off x="516054" y="177800"/>
            <a:ext cx="11511930" cy="82891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ea typeface="Calibri Light"/>
                <a:cs typeface="Calibri Light"/>
              </a:rPr>
              <a:t>Concise overview of phases from </a:t>
            </a:r>
            <a:r>
              <a:rPr lang="en-GB" sz="1800" err="1">
                <a:ea typeface="Calibri Light"/>
                <a:cs typeface="Calibri Light"/>
              </a:rPr>
              <a:t>suspecion</a:t>
            </a:r>
            <a:r>
              <a:rPr lang="en-GB" sz="1800">
                <a:ea typeface="Calibri Light"/>
                <a:cs typeface="Calibri Light"/>
              </a:rPr>
              <a:t> to treatment follow up, each phase detailed in swim lane diagrams below  </a:t>
            </a:r>
          </a:p>
        </p:txBody>
      </p:sp>
    </p:spTree>
    <p:extLst>
      <p:ext uri="{BB962C8B-B14F-4D97-AF65-F5344CB8AC3E}">
        <p14:creationId xmlns:p14="http://schemas.microsoft.com/office/powerpoint/2010/main" val="1914710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74546F3-20A2-EBFC-2A3D-8159AA2BF313}"/>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BC533F01-FFB3-B091-F5F7-D3CCF5AC3E11}"/>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a:t>Visuals - diagram</a:t>
            </a:r>
            <a:endParaRPr lang="nb-NO" sz="4800"/>
          </a:p>
        </p:txBody>
      </p:sp>
      <p:pic>
        <p:nvPicPr>
          <p:cNvPr id="4" name="Picture 3" descr="A green text on a black background&#10;&#10;AI-generated content may be incorrect.">
            <a:extLst>
              <a:ext uri="{FF2B5EF4-FFF2-40B4-BE49-F238E27FC236}">
                <a16:creationId xmlns:a16="http://schemas.microsoft.com/office/drawing/2014/main" id="{66E98971-25A2-8210-974E-73CE09CFD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
        <p:nvSpPr>
          <p:cNvPr id="5" name="TextBox 4">
            <a:extLst>
              <a:ext uri="{FF2B5EF4-FFF2-40B4-BE49-F238E27FC236}">
                <a16:creationId xmlns:a16="http://schemas.microsoft.com/office/drawing/2014/main" id="{21B10C18-43E6-19C1-4F53-CE8BE1D70B63}"/>
              </a:ext>
            </a:extLst>
          </p:cNvPr>
          <p:cNvSpPr txBox="1"/>
          <p:nvPr/>
        </p:nvSpPr>
        <p:spPr>
          <a:xfrm>
            <a:off x="717550" y="3622586"/>
            <a:ext cx="6096000" cy="1200329"/>
          </a:xfrm>
          <a:prstGeom prst="rect">
            <a:avLst/>
          </a:prstGeom>
          <a:noFill/>
          <a:ln w="12700">
            <a:solidFill>
              <a:schemeClr val="bg1"/>
            </a:solidFill>
          </a:ln>
        </p:spPr>
        <p:txBody>
          <a:bodyPr wrap="square" lIns="91440" tIns="45720" rIns="91440" bIns="45720" anchor="t">
            <a:spAutoFit/>
          </a:bodyPr>
          <a:lstStyle/>
          <a:p>
            <a:r>
              <a:rPr lang="en-US"/>
              <a:t>The next slides show detailed diagrams of touchpoints and presented in swim lane diagrams. ​</a:t>
            </a:r>
          </a:p>
          <a:p>
            <a:endParaRPr lang="en-US"/>
          </a:p>
          <a:p>
            <a:r>
              <a:rPr lang="en-US"/>
              <a:t>The diagram spans 13 pages.</a:t>
            </a:r>
            <a:endParaRPr lang="nb-NO"/>
          </a:p>
        </p:txBody>
      </p:sp>
    </p:spTree>
    <p:extLst>
      <p:ext uri="{BB962C8B-B14F-4D97-AF65-F5344CB8AC3E}">
        <p14:creationId xmlns:p14="http://schemas.microsoft.com/office/powerpoint/2010/main" val="1954216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0">
            <a:extLst>
              <a:ext uri="{FF2B5EF4-FFF2-40B4-BE49-F238E27FC236}">
                <a16:creationId xmlns:a16="http://schemas.microsoft.com/office/drawing/2014/main" id="{CB5D5FE0-4505-7510-0A2B-38DFFA487D32}"/>
              </a:ext>
            </a:extLst>
          </p:cNvPr>
          <p:cNvPicPr>
            <a:picLocks noChangeAspect="1"/>
          </p:cNvPicPr>
          <p:nvPr/>
        </p:nvPicPr>
        <p:blipFill>
          <a:blip r:embed="rId3"/>
          <a:stretch>
            <a:fillRect/>
          </a:stretch>
        </p:blipFill>
        <p:spPr>
          <a:xfrm>
            <a:off x="281599" y="4968835"/>
            <a:ext cx="11732913" cy="931161"/>
          </a:xfrm>
          <a:prstGeom prst="rect">
            <a:avLst/>
          </a:prstGeom>
        </p:spPr>
      </p:pic>
      <p:sp>
        <p:nvSpPr>
          <p:cNvPr id="2" name="Slide Number Placeholder 1">
            <a:extLst>
              <a:ext uri="{FF2B5EF4-FFF2-40B4-BE49-F238E27FC236}">
                <a16:creationId xmlns:a16="http://schemas.microsoft.com/office/drawing/2014/main" id="{875B47A1-D7F4-58F1-963B-6BD86AF41F2C}"/>
              </a:ext>
            </a:extLst>
          </p:cNvPr>
          <p:cNvSpPr>
            <a:spLocks noGrp="1"/>
          </p:cNvSpPr>
          <p:nvPr>
            <p:ph type="sldNum" sz="quarter" idx="12"/>
          </p:nvPr>
        </p:nvSpPr>
        <p:spPr>
          <a:xfrm>
            <a:off x="370599" y="6514982"/>
            <a:ext cx="308812" cy="184666"/>
          </a:xfrm>
        </p:spPr>
        <p:txBody>
          <a:bodyPr/>
          <a:lstStyle/>
          <a:p>
            <a:fld id="{5751DFAA-887F-4071-8EAD-E8CA316FCF06}" type="slidenum">
              <a:rPr lang="en-GB" smtClean="0"/>
              <a:t>9</a:t>
            </a:fld>
            <a:endParaRPr lang="en-GB"/>
          </a:p>
        </p:txBody>
      </p:sp>
      <p:pic>
        <p:nvPicPr>
          <p:cNvPr id="13" name="Picture 12">
            <a:extLst>
              <a:ext uri="{FF2B5EF4-FFF2-40B4-BE49-F238E27FC236}">
                <a16:creationId xmlns:a16="http://schemas.microsoft.com/office/drawing/2014/main" id="{0B39020A-81DC-63E8-DC0D-F7237C2A44A2}"/>
              </a:ext>
            </a:extLst>
          </p:cNvPr>
          <p:cNvPicPr>
            <a:picLocks noChangeAspect="1"/>
          </p:cNvPicPr>
          <p:nvPr/>
        </p:nvPicPr>
        <p:blipFill>
          <a:blip r:embed="rId3"/>
          <a:stretch>
            <a:fillRect/>
          </a:stretch>
        </p:blipFill>
        <p:spPr>
          <a:xfrm>
            <a:off x="281599" y="730063"/>
            <a:ext cx="11727006" cy="1042995"/>
          </a:xfrm>
          <a:prstGeom prst="rect">
            <a:avLst/>
          </a:prstGeom>
        </p:spPr>
      </p:pic>
      <p:pic>
        <p:nvPicPr>
          <p:cNvPr id="15" name="Picture 14">
            <a:extLst>
              <a:ext uri="{FF2B5EF4-FFF2-40B4-BE49-F238E27FC236}">
                <a16:creationId xmlns:a16="http://schemas.microsoft.com/office/drawing/2014/main" id="{518E9058-614D-98EF-9C50-3B782A8618FE}"/>
              </a:ext>
            </a:extLst>
          </p:cNvPr>
          <p:cNvPicPr>
            <a:picLocks noChangeAspect="1"/>
          </p:cNvPicPr>
          <p:nvPr/>
        </p:nvPicPr>
        <p:blipFill>
          <a:blip r:embed="rId3"/>
          <a:stretch>
            <a:fillRect/>
          </a:stretch>
        </p:blipFill>
        <p:spPr>
          <a:xfrm>
            <a:off x="281599" y="1835047"/>
            <a:ext cx="11727006" cy="1017619"/>
          </a:xfrm>
          <a:prstGeom prst="rect">
            <a:avLst/>
          </a:prstGeom>
        </p:spPr>
      </p:pic>
      <p:pic>
        <p:nvPicPr>
          <p:cNvPr id="19" name="Picture 18">
            <a:extLst>
              <a:ext uri="{FF2B5EF4-FFF2-40B4-BE49-F238E27FC236}">
                <a16:creationId xmlns:a16="http://schemas.microsoft.com/office/drawing/2014/main" id="{AE07F76E-619B-3439-4884-E4DCD7A33C90}"/>
              </a:ext>
            </a:extLst>
          </p:cNvPr>
          <p:cNvPicPr>
            <a:picLocks noChangeAspect="1"/>
          </p:cNvPicPr>
          <p:nvPr/>
        </p:nvPicPr>
        <p:blipFill>
          <a:blip r:embed="rId3"/>
          <a:stretch>
            <a:fillRect/>
          </a:stretch>
        </p:blipFill>
        <p:spPr>
          <a:xfrm>
            <a:off x="281599" y="2914655"/>
            <a:ext cx="11727006" cy="999041"/>
          </a:xfrm>
          <a:prstGeom prst="rect">
            <a:avLst/>
          </a:prstGeom>
        </p:spPr>
      </p:pic>
      <p:pic>
        <p:nvPicPr>
          <p:cNvPr id="20" name="Picture 19">
            <a:extLst>
              <a:ext uri="{FF2B5EF4-FFF2-40B4-BE49-F238E27FC236}">
                <a16:creationId xmlns:a16="http://schemas.microsoft.com/office/drawing/2014/main" id="{17AA526C-263E-1608-D33E-FDB3A59A8F29}"/>
              </a:ext>
            </a:extLst>
          </p:cNvPr>
          <p:cNvPicPr>
            <a:picLocks noChangeAspect="1"/>
          </p:cNvPicPr>
          <p:nvPr/>
        </p:nvPicPr>
        <p:blipFill>
          <a:blip r:embed="rId3"/>
          <a:stretch>
            <a:fillRect/>
          </a:stretch>
        </p:blipFill>
        <p:spPr>
          <a:xfrm>
            <a:off x="281599" y="3975685"/>
            <a:ext cx="11732913" cy="931161"/>
          </a:xfrm>
          <a:prstGeom prst="rect">
            <a:avLst/>
          </a:prstGeom>
        </p:spPr>
      </p:pic>
      <p:sp>
        <p:nvSpPr>
          <p:cNvPr id="22" name="TextBox 157">
            <a:extLst>
              <a:ext uri="{FF2B5EF4-FFF2-40B4-BE49-F238E27FC236}">
                <a16:creationId xmlns:a16="http://schemas.microsoft.com/office/drawing/2014/main" id="{78FB45F6-461F-6A75-C20D-EC8C1FB83294}"/>
              </a:ext>
            </a:extLst>
          </p:cNvPr>
          <p:cNvSpPr txBox="1">
            <a:spLocks noChangeArrowheads="1"/>
          </p:cNvSpPr>
          <p:nvPr/>
        </p:nvSpPr>
        <p:spPr bwMode="auto">
          <a:xfrm>
            <a:off x="408299" y="1454849"/>
            <a:ext cx="990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200" b="0" i="0" u="none" strike="noStrike" kern="0" cap="none" spc="0" normalizeH="0" baseline="0" noProof="0">
                <a:ln>
                  <a:noFill/>
                </a:ln>
                <a:solidFill>
                  <a:prstClr val="black"/>
                </a:solidFill>
                <a:effectLst/>
                <a:uLnTx/>
                <a:uFillTx/>
                <a:latin typeface="Calibri" pitchFamily="34" charset="0"/>
              </a:rPr>
              <a:t>Patient</a:t>
            </a:r>
            <a:endParaRPr kumimoji="0" lang="en-GB" altLang="en-US" sz="1400" b="0" i="0" u="none" strike="noStrike" kern="0" cap="none" spc="0" normalizeH="0" baseline="0" noProof="0">
              <a:ln>
                <a:noFill/>
              </a:ln>
              <a:solidFill>
                <a:prstClr val="black"/>
              </a:solidFill>
              <a:effectLst/>
              <a:uLnTx/>
              <a:uFillTx/>
              <a:latin typeface="Calibri" pitchFamily="34" charset="0"/>
            </a:endParaRPr>
          </a:p>
        </p:txBody>
      </p:sp>
      <p:pic>
        <p:nvPicPr>
          <p:cNvPr id="23" name="Picture 22">
            <a:extLst>
              <a:ext uri="{FF2B5EF4-FFF2-40B4-BE49-F238E27FC236}">
                <a16:creationId xmlns:a16="http://schemas.microsoft.com/office/drawing/2014/main" id="{C1523DD1-DE16-C2D5-704F-0576A3E9AE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847" y="885515"/>
            <a:ext cx="457200" cy="601459"/>
          </a:xfrm>
          <a:prstGeom prst="rect">
            <a:avLst/>
          </a:prstGeom>
        </p:spPr>
      </p:pic>
      <p:pic>
        <p:nvPicPr>
          <p:cNvPr id="24" name="Picture 23">
            <a:extLst>
              <a:ext uri="{FF2B5EF4-FFF2-40B4-BE49-F238E27FC236}">
                <a16:creationId xmlns:a16="http://schemas.microsoft.com/office/drawing/2014/main" id="{812FF888-DEE1-155D-A1A0-2F72129D8B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142" y="1744050"/>
            <a:ext cx="640080" cy="749132"/>
          </a:xfrm>
          <a:prstGeom prst="rect">
            <a:avLst/>
          </a:prstGeom>
        </p:spPr>
      </p:pic>
      <p:sp>
        <p:nvSpPr>
          <p:cNvPr id="27" name="TextBox 157">
            <a:extLst>
              <a:ext uri="{FF2B5EF4-FFF2-40B4-BE49-F238E27FC236}">
                <a16:creationId xmlns:a16="http://schemas.microsoft.com/office/drawing/2014/main" id="{803D83B5-7162-A9AB-E6BC-E279A096CB9D}"/>
              </a:ext>
            </a:extLst>
          </p:cNvPr>
          <p:cNvSpPr txBox="1">
            <a:spLocks noChangeArrowheads="1"/>
          </p:cNvSpPr>
          <p:nvPr/>
        </p:nvSpPr>
        <p:spPr bwMode="auto">
          <a:xfrm>
            <a:off x="356142" y="2390354"/>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200" b="0" i="0" u="none" strike="noStrike" kern="0" cap="none" spc="0" normalizeH="0" baseline="0" noProof="0">
                <a:ln>
                  <a:noFill/>
                </a:ln>
                <a:solidFill>
                  <a:prstClr val="black"/>
                </a:solidFill>
                <a:effectLst/>
                <a:uLnTx/>
                <a:uFillTx/>
                <a:latin typeface="Calibri" pitchFamily="34" charset="0"/>
              </a:rPr>
              <a:t>General Practitioner</a:t>
            </a:r>
            <a:endParaRPr kumimoji="0" lang="en-GB" altLang="en-US" sz="1400" b="0" i="0" u="none" strike="noStrike" kern="0" cap="none" spc="0" normalizeH="0" baseline="0" noProof="0">
              <a:ln>
                <a:noFill/>
              </a:ln>
              <a:solidFill>
                <a:prstClr val="black"/>
              </a:solidFill>
              <a:effectLst/>
              <a:uLnTx/>
              <a:uFillTx/>
              <a:latin typeface="Calibri" pitchFamily="34" charset="0"/>
            </a:endParaRPr>
          </a:p>
        </p:txBody>
      </p:sp>
      <p:sp>
        <p:nvSpPr>
          <p:cNvPr id="35" name="TextBox 157">
            <a:extLst>
              <a:ext uri="{FF2B5EF4-FFF2-40B4-BE49-F238E27FC236}">
                <a16:creationId xmlns:a16="http://schemas.microsoft.com/office/drawing/2014/main" id="{C423A876-AC8C-9344-72A6-5A3758B7237A}"/>
              </a:ext>
            </a:extLst>
          </p:cNvPr>
          <p:cNvSpPr txBox="1">
            <a:spLocks noChangeArrowheads="1"/>
          </p:cNvSpPr>
          <p:nvPr/>
        </p:nvSpPr>
        <p:spPr bwMode="auto">
          <a:xfrm>
            <a:off x="319214" y="3490588"/>
            <a:ext cx="1245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200" kern="0">
                <a:solidFill>
                  <a:prstClr val="black"/>
                </a:solidFill>
              </a:rPr>
              <a:t>Neurologist at Hospital triage </a:t>
            </a:r>
            <a:endParaRPr kumimoji="0" lang="en-GB" altLang="en-US" sz="1400" b="0" i="0" u="none" strike="noStrike" kern="0" cap="none" spc="0" normalizeH="0" baseline="0" noProof="0">
              <a:ln>
                <a:noFill/>
              </a:ln>
              <a:solidFill>
                <a:prstClr val="black"/>
              </a:solidFill>
              <a:effectLst/>
              <a:uLnTx/>
              <a:uFillTx/>
              <a:latin typeface="Calibri" pitchFamily="34" charset="0"/>
            </a:endParaRPr>
          </a:p>
        </p:txBody>
      </p:sp>
      <p:sp>
        <p:nvSpPr>
          <p:cNvPr id="38" name="TextBox 157">
            <a:extLst>
              <a:ext uri="{FF2B5EF4-FFF2-40B4-BE49-F238E27FC236}">
                <a16:creationId xmlns:a16="http://schemas.microsoft.com/office/drawing/2014/main" id="{927D6C46-1F7A-89B7-8DA7-9A6A90D0F6C6}"/>
              </a:ext>
            </a:extLst>
          </p:cNvPr>
          <p:cNvSpPr txBox="1">
            <a:spLocks noChangeArrowheads="1"/>
          </p:cNvSpPr>
          <p:nvPr/>
        </p:nvSpPr>
        <p:spPr bwMode="auto">
          <a:xfrm>
            <a:off x="356142" y="4612743"/>
            <a:ext cx="14336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200" b="0" i="0" u="none" strike="noStrike" kern="0" cap="none" spc="0" normalizeH="0" baseline="0" noProof="0">
                <a:ln>
                  <a:noFill/>
                </a:ln>
                <a:solidFill>
                  <a:prstClr val="black"/>
                </a:solidFill>
                <a:effectLst/>
                <a:uLnTx/>
                <a:uFillTx/>
                <a:latin typeface="Calibri" pitchFamily="34" charset="0"/>
              </a:rPr>
              <a:t>Health secretary </a:t>
            </a:r>
            <a:endParaRPr kumimoji="0" lang="en-GB" altLang="en-US" sz="1400" b="0" i="0" u="none" strike="noStrike" kern="0" cap="none" spc="0" normalizeH="0" baseline="0" noProof="0">
              <a:ln>
                <a:noFill/>
              </a:ln>
              <a:solidFill>
                <a:prstClr val="black"/>
              </a:solidFill>
              <a:effectLst/>
              <a:uLnTx/>
              <a:uFillTx/>
              <a:latin typeface="Calibri" pitchFamily="34" charset="0"/>
            </a:endParaRPr>
          </a:p>
        </p:txBody>
      </p:sp>
      <p:sp>
        <p:nvSpPr>
          <p:cNvPr id="82" name="TextBox 81">
            <a:extLst>
              <a:ext uri="{FF2B5EF4-FFF2-40B4-BE49-F238E27FC236}">
                <a16:creationId xmlns:a16="http://schemas.microsoft.com/office/drawing/2014/main" id="{EBDE5E2F-0E19-A09E-A34B-EA5A398408ED}"/>
              </a:ext>
            </a:extLst>
          </p:cNvPr>
          <p:cNvSpPr txBox="1"/>
          <p:nvPr/>
        </p:nvSpPr>
        <p:spPr>
          <a:xfrm>
            <a:off x="562435" y="3061"/>
            <a:ext cx="6016758" cy="615553"/>
          </a:xfrm>
          <a:prstGeom prst="rect">
            <a:avLst/>
          </a:prstGeom>
          <a:noFill/>
        </p:spPr>
        <p:txBody>
          <a:bodyPr wrap="square" lIns="0" tIns="0" rIns="0" bIns="0" rtlCol="0">
            <a:spAutoFit/>
          </a:bodyPr>
          <a:lstStyle/>
          <a:p>
            <a:r>
              <a:rPr lang="en-GB" sz="1000"/>
              <a:t>Assumptions:</a:t>
            </a:r>
          </a:p>
          <a:p>
            <a:r>
              <a:rPr lang="en-GB" sz="1000"/>
              <a:t> Referral is from GP for a mild or moderate symptoms</a:t>
            </a:r>
          </a:p>
          <a:p>
            <a:r>
              <a:rPr lang="en-GB" sz="1000"/>
              <a:t>All the requests from the communicator are accepted; or not declined by the receiver of the request or information </a:t>
            </a:r>
          </a:p>
          <a:p>
            <a:pPr algn="ctr"/>
            <a:endParaRPr lang="en-GB" sz="1000"/>
          </a:p>
        </p:txBody>
      </p:sp>
      <p:sp>
        <p:nvSpPr>
          <p:cNvPr id="115" name="Rounded Rectangle 89">
            <a:extLst>
              <a:ext uri="{FF2B5EF4-FFF2-40B4-BE49-F238E27FC236}">
                <a16:creationId xmlns:a16="http://schemas.microsoft.com/office/drawing/2014/main" id="{C8AF145F-AF97-B739-FC65-EF62BFC3297B}"/>
              </a:ext>
            </a:extLst>
          </p:cNvPr>
          <p:cNvSpPr/>
          <p:nvPr/>
        </p:nvSpPr>
        <p:spPr>
          <a:xfrm>
            <a:off x="1347234" y="781428"/>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Visits</a:t>
            </a:r>
            <a:r>
              <a:rPr lang="en-GB" sz="1000" kern="0">
                <a:solidFill>
                  <a:prstClr val="black"/>
                </a:solidFill>
                <a:latin typeface="Calibri"/>
              </a:rPr>
              <a:t> the GP because of mild or moderate symptoms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16" name="Picture 115">
            <a:extLst>
              <a:ext uri="{FF2B5EF4-FFF2-40B4-BE49-F238E27FC236}">
                <a16:creationId xmlns:a16="http://schemas.microsoft.com/office/drawing/2014/main" id="{896A0F60-979B-86EA-BADE-39CBED8476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5841" y="835791"/>
            <a:ext cx="374229" cy="467314"/>
          </a:xfrm>
          <a:prstGeom prst="rect">
            <a:avLst/>
          </a:prstGeom>
        </p:spPr>
      </p:pic>
      <p:grpSp>
        <p:nvGrpSpPr>
          <p:cNvPr id="66" name="Group 65">
            <a:extLst>
              <a:ext uri="{FF2B5EF4-FFF2-40B4-BE49-F238E27FC236}">
                <a16:creationId xmlns:a16="http://schemas.microsoft.com/office/drawing/2014/main" id="{8B434F1B-6B31-6896-463A-AAE3554F309A}"/>
              </a:ext>
            </a:extLst>
          </p:cNvPr>
          <p:cNvGrpSpPr/>
          <p:nvPr/>
        </p:nvGrpSpPr>
        <p:grpSpPr>
          <a:xfrm>
            <a:off x="2645965" y="1944071"/>
            <a:ext cx="1188720" cy="731520"/>
            <a:chOff x="2660359" y="1953135"/>
            <a:chExt cx="1188720" cy="731520"/>
          </a:xfrm>
        </p:grpSpPr>
        <p:sp>
          <p:nvSpPr>
            <p:cNvPr id="122" name="Rounded Rectangle 89">
              <a:extLst>
                <a:ext uri="{FF2B5EF4-FFF2-40B4-BE49-F238E27FC236}">
                  <a16:creationId xmlns:a16="http://schemas.microsoft.com/office/drawing/2014/main" id="{16FC6B06-4714-605B-2ECF-345FC3047D26}"/>
                </a:ext>
              </a:extLst>
            </p:cNvPr>
            <p:cNvSpPr/>
            <p:nvPr/>
          </p:nvSpPr>
          <p:spPr>
            <a:xfrm>
              <a:off x="2660359" y="1953135"/>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referral request to the nearest or preferred specialist care</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23" name="Picture 122">
              <a:extLst>
                <a:ext uri="{FF2B5EF4-FFF2-40B4-BE49-F238E27FC236}">
                  <a16:creationId xmlns:a16="http://schemas.microsoft.com/office/drawing/2014/main" id="{1B0BD0BD-AD78-8EB0-E820-855FFA581D55}"/>
                </a:ext>
              </a:extLst>
            </p:cNvPr>
            <p:cNvPicPr>
              <a:picLocks noChangeAspect="1"/>
            </p:cNvPicPr>
            <p:nvPr/>
          </p:nvPicPr>
          <p:blipFill>
            <a:blip r:embed="rId7"/>
            <a:stretch>
              <a:fillRect/>
            </a:stretch>
          </p:blipFill>
          <p:spPr>
            <a:xfrm>
              <a:off x="2714486" y="2097454"/>
              <a:ext cx="215504" cy="220515"/>
            </a:xfrm>
            <a:prstGeom prst="rect">
              <a:avLst/>
            </a:prstGeom>
          </p:spPr>
        </p:pic>
      </p:grpSp>
      <p:grpSp>
        <p:nvGrpSpPr>
          <p:cNvPr id="68" name="Group 67">
            <a:extLst>
              <a:ext uri="{FF2B5EF4-FFF2-40B4-BE49-F238E27FC236}">
                <a16:creationId xmlns:a16="http://schemas.microsoft.com/office/drawing/2014/main" id="{237CE7B4-2A95-210F-7076-0856FB5DF002}"/>
              </a:ext>
            </a:extLst>
          </p:cNvPr>
          <p:cNvGrpSpPr/>
          <p:nvPr/>
        </p:nvGrpSpPr>
        <p:grpSpPr>
          <a:xfrm>
            <a:off x="1315043" y="1944071"/>
            <a:ext cx="1220115" cy="731520"/>
            <a:chOff x="1403531" y="1953135"/>
            <a:chExt cx="1220115" cy="731520"/>
          </a:xfrm>
        </p:grpSpPr>
        <p:sp>
          <p:nvSpPr>
            <p:cNvPr id="4" name="Rounded Rectangle 89">
              <a:extLst>
                <a:ext uri="{FF2B5EF4-FFF2-40B4-BE49-F238E27FC236}">
                  <a16:creationId xmlns:a16="http://schemas.microsoft.com/office/drawing/2014/main" id="{F4D577DB-52EC-6C94-7296-77FF37B6F1F4}"/>
                </a:ext>
              </a:extLst>
            </p:cNvPr>
            <p:cNvSpPr/>
            <p:nvPr/>
          </p:nvSpPr>
          <p:spPr>
            <a:xfrm>
              <a:off x="1434926" y="1953135"/>
              <a:ext cx="1188720" cy="731520"/>
            </a:xfrm>
            <a:prstGeom prst="roundRect">
              <a:avLst>
                <a:gd name="adj" fmla="val 12023"/>
              </a:avLst>
            </a:prstGeom>
            <a:solidFill>
              <a:schemeClr val="bg1"/>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 </a:t>
              </a:r>
              <a:r>
                <a:rPr lang="en-GB" sz="1000" kern="0">
                  <a:solidFill>
                    <a:prstClr val="black"/>
                  </a:solidFill>
                  <a:latin typeface="Calibri"/>
                </a:rPr>
                <a:t>Examines,  c</a:t>
              </a:r>
              <a:r>
                <a:rPr kumimoji="0" lang="en-GB" sz="1000" b="0" i="0" u="none" strike="noStrike" kern="0" cap="none" spc="0" normalizeH="0" baseline="0" noProof="0">
                  <a:ln>
                    <a:noFill/>
                  </a:ln>
                  <a:solidFill>
                    <a:prstClr val="black"/>
                  </a:solidFill>
                  <a:effectLst/>
                  <a:uLnTx/>
                  <a:uFillTx/>
                  <a:latin typeface="Calibri"/>
                  <a:ea typeface="+mn-ea"/>
                  <a:cs typeface="+mn-cs"/>
                </a:rPr>
                <a:t>onfirms symptoms &amp; signs, suspects MS</a:t>
              </a:r>
            </a:p>
          </p:txBody>
        </p:sp>
        <p:pic>
          <p:nvPicPr>
            <p:cNvPr id="5" name="Picture 4">
              <a:extLst>
                <a:ext uri="{FF2B5EF4-FFF2-40B4-BE49-F238E27FC236}">
                  <a16:creationId xmlns:a16="http://schemas.microsoft.com/office/drawing/2014/main" id="{15D48484-D0E0-9B73-DE57-0F98465997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531" y="1997779"/>
              <a:ext cx="375027" cy="417194"/>
            </a:xfrm>
            <a:prstGeom prst="rect">
              <a:avLst/>
            </a:prstGeom>
          </p:spPr>
        </p:pic>
      </p:grpSp>
      <p:sp>
        <p:nvSpPr>
          <p:cNvPr id="7" name="Rounded Rectangle 100">
            <a:extLst>
              <a:ext uri="{FF2B5EF4-FFF2-40B4-BE49-F238E27FC236}">
                <a16:creationId xmlns:a16="http://schemas.microsoft.com/office/drawing/2014/main" id="{EECE2B7B-819A-FC89-A36B-2690A3FA6C53}"/>
              </a:ext>
            </a:extLst>
          </p:cNvPr>
          <p:cNvSpPr/>
          <p:nvPr/>
        </p:nvSpPr>
        <p:spPr>
          <a:xfrm>
            <a:off x="2645965" y="2958206"/>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a:solidFill>
                  <a:prstClr val="black"/>
                </a:solidFill>
                <a:latin typeface="Calibri"/>
              </a:rPr>
              <a:t>Triage; d</a:t>
            </a:r>
            <a:r>
              <a:rPr kumimoji="0" lang="en-GB" sz="1000" b="0" i="0" u="none" strike="noStrike" kern="0" cap="none" spc="0" normalizeH="0" baseline="0" noProof="0">
                <a:ln>
                  <a:noFill/>
                </a:ln>
                <a:solidFill>
                  <a:prstClr val="black"/>
                </a:solidFill>
                <a:effectLst/>
                <a:uLnTx/>
                <a:uFillTx/>
                <a:latin typeface="Calibri"/>
                <a:ea typeface="+mn-ea"/>
                <a:cs typeface="+mn-cs"/>
              </a:rPr>
              <a:t>etermines the need, priority &amp; availability &lt;10 days?</a:t>
            </a:r>
          </a:p>
        </p:txBody>
      </p:sp>
      <p:pic>
        <p:nvPicPr>
          <p:cNvPr id="8" name="Picture 7">
            <a:extLst>
              <a:ext uri="{FF2B5EF4-FFF2-40B4-BE49-F238E27FC236}">
                <a16:creationId xmlns:a16="http://schemas.microsoft.com/office/drawing/2014/main" id="{4B6DE1CB-E4F5-B5F8-6829-501ECED947E7}"/>
              </a:ext>
            </a:extLst>
          </p:cNvPr>
          <p:cNvPicPr>
            <a:picLocks noChangeAspect="1"/>
          </p:cNvPicPr>
          <p:nvPr/>
        </p:nvPicPr>
        <p:blipFill>
          <a:blip r:embed="rId7"/>
          <a:stretch>
            <a:fillRect/>
          </a:stretch>
        </p:blipFill>
        <p:spPr>
          <a:xfrm>
            <a:off x="2699724" y="3094036"/>
            <a:ext cx="215504" cy="220515"/>
          </a:xfrm>
          <a:prstGeom prst="rect">
            <a:avLst/>
          </a:prstGeom>
        </p:spPr>
      </p:pic>
      <p:pic>
        <p:nvPicPr>
          <p:cNvPr id="113" name="Picture 112">
            <a:extLst>
              <a:ext uri="{FF2B5EF4-FFF2-40B4-BE49-F238E27FC236}">
                <a16:creationId xmlns:a16="http://schemas.microsoft.com/office/drawing/2014/main" id="{FED957AC-C2B5-3A62-51D4-B4B681494566}"/>
              </a:ext>
            </a:extLst>
          </p:cNvPr>
          <p:cNvPicPr>
            <a:picLocks noChangeAspect="1"/>
          </p:cNvPicPr>
          <p:nvPr/>
        </p:nvPicPr>
        <p:blipFill>
          <a:blip r:embed="rId3"/>
          <a:stretch>
            <a:fillRect/>
          </a:stretch>
        </p:blipFill>
        <p:spPr>
          <a:xfrm>
            <a:off x="281599" y="5961986"/>
            <a:ext cx="11727006" cy="868762"/>
          </a:xfrm>
          <a:prstGeom prst="rect">
            <a:avLst/>
          </a:prstGeom>
        </p:spPr>
      </p:pic>
      <p:pic>
        <p:nvPicPr>
          <p:cNvPr id="118" name="Picture 2">
            <a:extLst>
              <a:ext uri="{FF2B5EF4-FFF2-40B4-BE49-F238E27FC236}">
                <a16:creationId xmlns:a16="http://schemas.microsoft.com/office/drawing/2014/main" id="{34B1EDC6-B314-E58D-7C2A-5F924A0B45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19" y="6002285"/>
            <a:ext cx="555345" cy="555345"/>
          </a:xfrm>
          <a:prstGeom prst="rect">
            <a:avLst/>
          </a:prstGeom>
          <a:noFill/>
          <a:extLst>
            <a:ext uri="{909E8E84-426E-40DD-AFC4-6F175D3DCCD1}">
              <a14:hiddenFill xmlns:a14="http://schemas.microsoft.com/office/drawing/2010/main">
                <a:solidFill>
                  <a:srgbClr val="FFFFFF"/>
                </a:solidFill>
              </a14:hiddenFill>
            </a:ext>
          </a:extLst>
        </p:spPr>
      </p:pic>
      <p:sp>
        <p:nvSpPr>
          <p:cNvPr id="119" name="Folded Corner 82">
            <a:extLst>
              <a:ext uri="{FF2B5EF4-FFF2-40B4-BE49-F238E27FC236}">
                <a16:creationId xmlns:a16="http://schemas.microsoft.com/office/drawing/2014/main" id="{3EE27E26-85DF-6363-8BC3-B72A3B705C23}"/>
              </a:ext>
            </a:extLst>
          </p:cNvPr>
          <p:cNvSpPr/>
          <p:nvPr/>
        </p:nvSpPr>
        <p:spPr>
          <a:xfrm>
            <a:off x="1330673" y="5963284"/>
            <a:ext cx="2313374" cy="867464"/>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950" kern="0">
                <a:solidFill>
                  <a:prstClr val="black"/>
                </a:solidFill>
                <a:latin typeface="Calibri"/>
              </a:rPr>
              <a:t>The mild &amp; moderate symptom definition is complex, as the perception of the symptoms varies for each patients; category that doesn’t warranty any emergency management </a:t>
            </a:r>
          </a:p>
        </p:txBody>
      </p:sp>
      <p:sp>
        <p:nvSpPr>
          <p:cNvPr id="121" name="Folded Corner 82">
            <a:extLst>
              <a:ext uri="{FF2B5EF4-FFF2-40B4-BE49-F238E27FC236}">
                <a16:creationId xmlns:a16="http://schemas.microsoft.com/office/drawing/2014/main" id="{692B90A4-4554-004C-A4BB-9D59A80C4A38}"/>
              </a:ext>
            </a:extLst>
          </p:cNvPr>
          <p:cNvSpPr/>
          <p:nvPr/>
        </p:nvSpPr>
        <p:spPr>
          <a:xfrm>
            <a:off x="3800547" y="6013170"/>
            <a:ext cx="2187991" cy="828463"/>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1000" kern="0">
                <a:solidFill>
                  <a:prstClr val="black"/>
                </a:solidFill>
                <a:latin typeface="Calibri"/>
              </a:rPr>
              <a:t>The criteria used by the triaging unt is based on clinical protocol and not the focus of this model;</a:t>
            </a:r>
          </a:p>
          <a:p>
            <a:pPr defTabSz="457200"/>
            <a:r>
              <a:rPr lang="en-GB" sz="1000" kern="0">
                <a:solidFill>
                  <a:prstClr val="black"/>
                </a:solidFill>
                <a:latin typeface="Calibri"/>
              </a:rPr>
              <a:t>There is waiting time for the referral processing (10 days)</a:t>
            </a:r>
          </a:p>
        </p:txBody>
      </p:sp>
      <p:sp>
        <p:nvSpPr>
          <p:cNvPr id="125" name="Folded Corner 82">
            <a:extLst>
              <a:ext uri="{FF2B5EF4-FFF2-40B4-BE49-F238E27FC236}">
                <a16:creationId xmlns:a16="http://schemas.microsoft.com/office/drawing/2014/main" id="{E54A9A92-F9E4-4C2F-6C95-DEB453A471A4}"/>
              </a:ext>
            </a:extLst>
          </p:cNvPr>
          <p:cNvSpPr/>
          <p:nvPr/>
        </p:nvSpPr>
        <p:spPr>
          <a:xfrm>
            <a:off x="8648621" y="5960610"/>
            <a:ext cx="1775233" cy="828463"/>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1000" kern="0">
                <a:solidFill>
                  <a:prstClr val="black"/>
                </a:solidFill>
                <a:latin typeface="Calibri"/>
              </a:rPr>
              <a:t>Assuming that the suggested time is convenient for the neurologist; otherwise, internal communication</a:t>
            </a:r>
          </a:p>
        </p:txBody>
      </p:sp>
      <p:cxnSp>
        <p:nvCxnSpPr>
          <p:cNvPr id="152" name="Straight Arrow Connector 151">
            <a:extLst>
              <a:ext uri="{FF2B5EF4-FFF2-40B4-BE49-F238E27FC236}">
                <a16:creationId xmlns:a16="http://schemas.microsoft.com/office/drawing/2014/main" id="{DCCF58EF-920C-D514-9DA1-DC625CF44095}"/>
              </a:ext>
            </a:extLst>
          </p:cNvPr>
          <p:cNvCxnSpPr>
            <a:cxnSpLocks/>
            <a:stCxn id="115" idx="2"/>
            <a:endCxn id="4" idx="0"/>
          </p:cNvCxnSpPr>
          <p:nvPr/>
        </p:nvCxnSpPr>
        <p:spPr>
          <a:xfrm flipH="1">
            <a:off x="1940798" y="1512948"/>
            <a:ext cx="796" cy="431123"/>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155" name="Straight Arrow Connector 154">
            <a:extLst>
              <a:ext uri="{FF2B5EF4-FFF2-40B4-BE49-F238E27FC236}">
                <a16:creationId xmlns:a16="http://schemas.microsoft.com/office/drawing/2014/main" id="{0FF16E7C-895A-7CAF-7B88-90249D231391}"/>
              </a:ext>
            </a:extLst>
          </p:cNvPr>
          <p:cNvCxnSpPr>
            <a:cxnSpLocks/>
            <a:stCxn id="122" idx="2"/>
            <a:endCxn id="7" idx="0"/>
          </p:cNvCxnSpPr>
          <p:nvPr/>
        </p:nvCxnSpPr>
        <p:spPr>
          <a:xfrm>
            <a:off x="3240325" y="2675591"/>
            <a:ext cx="0" cy="282615"/>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159" name="Straight Arrow Connector 158">
            <a:extLst>
              <a:ext uri="{FF2B5EF4-FFF2-40B4-BE49-F238E27FC236}">
                <a16:creationId xmlns:a16="http://schemas.microsoft.com/office/drawing/2014/main" id="{736543AD-4774-A69E-C97D-7B9EBAEA4EA6}"/>
              </a:ext>
            </a:extLst>
          </p:cNvPr>
          <p:cNvCxnSpPr>
            <a:cxnSpLocks/>
            <a:stCxn id="78" idx="2"/>
            <a:endCxn id="45" idx="0"/>
          </p:cNvCxnSpPr>
          <p:nvPr/>
        </p:nvCxnSpPr>
        <p:spPr>
          <a:xfrm>
            <a:off x="4528498" y="3689726"/>
            <a:ext cx="0" cy="352800"/>
          </a:xfrm>
          <a:prstGeom prst="straightConnector1">
            <a:avLst/>
          </a:prstGeom>
          <a:noFill/>
          <a:ln w="22225" cap="flat" cmpd="sng" algn="ctr">
            <a:solidFill>
              <a:sysClr val="window" lastClr="FFFFFF">
                <a:lumMod val="50000"/>
              </a:sysClr>
            </a:solidFill>
            <a:prstDash val="sysDash"/>
            <a:tailEnd type="triangle" w="med" len="med"/>
          </a:ln>
          <a:effectLst/>
        </p:spPr>
      </p:cxnSp>
      <p:cxnSp>
        <p:nvCxnSpPr>
          <p:cNvPr id="162" name="Straight Arrow Connector 161">
            <a:extLst>
              <a:ext uri="{FF2B5EF4-FFF2-40B4-BE49-F238E27FC236}">
                <a16:creationId xmlns:a16="http://schemas.microsoft.com/office/drawing/2014/main" id="{0AE88551-EF85-223C-CA76-8DCCA1291C41}"/>
              </a:ext>
            </a:extLst>
          </p:cNvPr>
          <p:cNvCxnSpPr>
            <a:cxnSpLocks/>
            <a:stCxn id="210" idx="0"/>
            <a:endCxn id="214" idx="2"/>
          </p:cNvCxnSpPr>
          <p:nvPr/>
        </p:nvCxnSpPr>
        <p:spPr>
          <a:xfrm flipV="1">
            <a:off x="8471512" y="1512948"/>
            <a:ext cx="0" cy="2529578"/>
          </a:xfrm>
          <a:prstGeom prst="straightConnector1">
            <a:avLst/>
          </a:prstGeom>
          <a:noFill/>
          <a:ln w="22225" cap="flat" cmpd="sng" algn="ctr">
            <a:solidFill>
              <a:sysClr val="window" lastClr="FFFFFF">
                <a:lumMod val="50000"/>
              </a:sysClr>
            </a:solidFill>
            <a:prstDash val="sysDash"/>
            <a:tailEnd type="triangle" w="med" len="med"/>
          </a:ln>
          <a:effectLst/>
        </p:spPr>
      </p:cxnSp>
      <p:sp>
        <p:nvSpPr>
          <p:cNvPr id="187" name="Rectangle 76">
            <a:extLst>
              <a:ext uri="{FF2B5EF4-FFF2-40B4-BE49-F238E27FC236}">
                <a16:creationId xmlns:a16="http://schemas.microsoft.com/office/drawing/2014/main" id="{34420759-77B2-A337-B296-52AA571BA87C}"/>
              </a:ext>
            </a:extLst>
          </p:cNvPr>
          <p:cNvSpPr/>
          <p:nvPr/>
        </p:nvSpPr>
        <p:spPr>
          <a:xfrm flipH="1">
            <a:off x="11776656" y="713289"/>
            <a:ext cx="251940" cy="5184256"/>
          </a:xfrm>
          <a:prstGeom prst="rect">
            <a:avLst/>
          </a:prstGeom>
          <a:pattFill prst="wdUpDiag">
            <a:fgClr>
              <a:srgbClr val="8064A2">
                <a:lumMod val="40000"/>
                <a:lumOff val="60000"/>
              </a:srgbClr>
            </a:fgClr>
            <a:bgClr>
              <a:sysClr val="window" lastClr="FFFFFF"/>
            </a:bgClr>
          </a:pattFill>
          <a:ln w="12700" cap="flat" cmpd="sng" algn="ctr">
            <a:solidFill>
              <a:srgbClr val="8064A2">
                <a:lumMod val="40000"/>
                <a:lumOff val="60000"/>
              </a:srgbClr>
            </a:solidFill>
            <a:prstDash val="solid"/>
          </a:ln>
          <a:effectLst/>
        </p:spPr>
        <p:txBody>
          <a:bodyPr vert="wordArtVert"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a:ln>
                  <a:noFill/>
                </a:ln>
                <a:effectLst/>
                <a:uLnTx/>
                <a:uFillTx/>
                <a:ea typeface="+mn-ea"/>
                <a:cs typeface="+mn-cs"/>
              </a:rPr>
              <a:t>WAITING TIME</a:t>
            </a:r>
          </a:p>
        </p:txBody>
      </p:sp>
      <p:pic>
        <p:nvPicPr>
          <p:cNvPr id="190" name="Picture 189">
            <a:extLst>
              <a:ext uri="{FF2B5EF4-FFF2-40B4-BE49-F238E27FC236}">
                <a16:creationId xmlns:a16="http://schemas.microsoft.com/office/drawing/2014/main" id="{CD9DBEEE-E350-45AE-8121-3BEDCA219BF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5914" t="13155" r="24377" b="11228"/>
          <a:stretch/>
        </p:blipFill>
        <p:spPr>
          <a:xfrm>
            <a:off x="511630" y="2907986"/>
            <a:ext cx="457200" cy="695488"/>
          </a:xfrm>
          <a:prstGeom prst="rect">
            <a:avLst/>
          </a:prstGeom>
        </p:spPr>
      </p:pic>
      <p:pic>
        <p:nvPicPr>
          <p:cNvPr id="192" name="Picture 191">
            <a:extLst>
              <a:ext uri="{FF2B5EF4-FFF2-40B4-BE49-F238E27FC236}">
                <a16:creationId xmlns:a16="http://schemas.microsoft.com/office/drawing/2014/main" id="{D1EAAE64-5D4B-453B-A614-47292E40A94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4166" t="12474" r="25245" b="10553"/>
          <a:stretch/>
        </p:blipFill>
        <p:spPr>
          <a:xfrm>
            <a:off x="474418" y="3927354"/>
            <a:ext cx="548640" cy="646254"/>
          </a:xfrm>
          <a:prstGeom prst="rect">
            <a:avLst/>
          </a:prstGeom>
        </p:spPr>
      </p:pic>
      <p:pic>
        <p:nvPicPr>
          <p:cNvPr id="193" name="Picture 192">
            <a:extLst>
              <a:ext uri="{FF2B5EF4-FFF2-40B4-BE49-F238E27FC236}">
                <a16:creationId xmlns:a16="http://schemas.microsoft.com/office/drawing/2014/main" id="{D89C43CA-B4A3-4E5E-A41E-1BCB47376A8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2881" y="4984029"/>
            <a:ext cx="548640" cy="567706"/>
          </a:xfrm>
          <a:prstGeom prst="rect">
            <a:avLst/>
          </a:prstGeom>
        </p:spPr>
      </p:pic>
      <p:sp>
        <p:nvSpPr>
          <p:cNvPr id="194" name="TextBox 157">
            <a:extLst>
              <a:ext uri="{FF2B5EF4-FFF2-40B4-BE49-F238E27FC236}">
                <a16:creationId xmlns:a16="http://schemas.microsoft.com/office/drawing/2014/main" id="{F4980263-BCEF-5E91-C10A-CE319F0ADFFF}"/>
              </a:ext>
            </a:extLst>
          </p:cNvPr>
          <p:cNvSpPr txBox="1">
            <a:spLocks noChangeArrowheads="1"/>
          </p:cNvSpPr>
          <p:nvPr/>
        </p:nvSpPr>
        <p:spPr bwMode="auto">
          <a:xfrm>
            <a:off x="372039" y="5506288"/>
            <a:ext cx="1594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200" kern="0">
                <a:solidFill>
                  <a:prstClr val="black"/>
                </a:solidFill>
              </a:rPr>
              <a:t>Neurologist at MS polyclinic</a:t>
            </a:r>
            <a:endParaRPr kumimoji="0" lang="en-GB" altLang="en-US" sz="1400" b="0" i="0" u="none" strike="noStrike" kern="0" cap="none" spc="0" normalizeH="0" baseline="0" noProof="0">
              <a:ln>
                <a:noFill/>
              </a:ln>
              <a:solidFill>
                <a:prstClr val="black"/>
              </a:solidFill>
              <a:effectLst/>
              <a:uLnTx/>
              <a:uFillTx/>
              <a:latin typeface="Calibri" pitchFamily="34" charset="0"/>
            </a:endParaRPr>
          </a:p>
        </p:txBody>
      </p:sp>
      <p:cxnSp>
        <p:nvCxnSpPr>
          <p:cNvPr id="217" name="Straight Arrow Connector 216">
            <a:extLst>
              <a:ext uri="{FF2B5EF4-FFF2-40B4-BE49-F238E27FC236}">
                <a16:creationId xmlns:a16="http://schemas.microsoft.com/office/drawing/2014/main" id="{41471A6D-6907-2CF7-BAE8-6E411532D26C}"/>
              </a:ext>
            </a:extLst>
          </p:cNvPr>
          <p:cNvCxnSpPr>
            <a:cxnSpLocks/>
            <a:stCxn id="109" idx="2"/>
            <a:endCxn id="146" idx="0"/>
          </p:cNvCxnSpPr>
          <p:nvPr/>
        </p:nvCxnSpPr>
        <p:spPr>
          <a:xfrm>
            <a:off x="7157174" y="4774046"/>
            <a:ext cx="0" cy="274231"/>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96" name="Group 95">
            <a:extLst>
              <a:ext uri="{FF2B5EF4-FFF2-40B4-BE49-F238E27FC236}">
                <a16:creationId xmlns:a16="http://schemas.microsoft.com/office/drawing/2014/main" id="{21421A05-B0A2-9C16-099E-88E3F62B441D}"/>
              </a:ext>
            </a:extLst>
          </p:cNvPr>
          <p:cNvGrpSpPr/>
          <p:nvPr/>
        </p:nvGrpSpPr>
        <p:grpSpPr>
          <a:xfrm>
            <a:off x="7877152" y="4042526"/>
            <a:ext cx="1188720" cy="731520"/>
            <a:chOff x="8086333" y="4003375"/>
            <a:chExt cx="1188720" cy="731520"/>
          </a:xfrm>
        </p:grpSpPr>
        <p:sp>
          <p:nvSpPr>
            <p:cNvPr id="210" name="Rounded Rectangle 89">
              <a:extLst>
                <a:ext uri="{FF2B5EF4-FFF2-40B4-BE49-F238E27FC236}">
                  <a16:creationId xmlns:a16="http://schemas.microsoft.com/office/drawing/2014/main" id="{51139902-982E-B1E4-36A8-E8D0BC9705F5}"/>
                </a:ext>
              </a:extLst>
            </p:cNvPr>
            <p:cNvSpPr/>
            <p:nvPr/>
          </p:nvSpPr>
          <p:spPr>
            <a:xfrm>
              <a:off x="8086333" y="4003375"/>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app’t reminder with information via HN</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224" name="Picture 223">
              <a:extLst>
                <a:ext uri="{FF2B5EF4-FFF2-40B4-BE49-F238E27FC236}">
                  <a16:creationId xmlns:a16="http://schemas.microsoft.com/office/drawing/2014/main" id="{57DB0671-4FC7-8E34-E5AF-4A22E1A95E52}"/>
                </a:ext>
              </a:extLst>
            </p:cNvPr>
            <p:cNvPicPr>
              <a:picLocks noChangeAspect="1"/>
            </p:cNvPicPr>
            <p:nvPr/>
          </p:nvPicPr>
          <p:blipFill>
            <a:blip r:embed="rId7"/>
            <a:stretch>
              <a:fillRect/>
            </a:stretch>
          </p:blipFill>
          <p:spPr>
            <a:xfrm>
              <a:off x="8190214" y="4130452"/>
              <a:ext cx="215504" cy="220515"/>
            </a:xfrm>
            <a:prstGeom prst="rect">
              <a:avLst/>
            </a:prstGeom>
          </p:spPr>
        </p:pic>
      </p:grpSp>
      <p:grpSp>
        <p:nvGrpSpPr>
          <p:cNvPr id="89" name="Group 88">
            <a:extLst>
              <a:ext uri="{FF2B5EF4-FFF2-40B4-BE49-F238E27FC236}">
                <a16:creationId xmlns:a16="http://schemas.microsoft.com/office/drawing/2014/main" id="{9EB710F0-BFF4-EF2F-3FBE-5AF9939EF7A0}"/>
              </a:ext>
            </a:extLst>
          </p:cNvPr>
          <p:cNvGrpSpPr/>
          <p:nvPr/>
        </p:nvGrpSpPr>
        <p:grpSpPr>
          <a:xfrm>
            <a:off x="6562814" y="4042526"/>
            <a:ext cx="1188720" cy="731520"/>
            <a:chOff x="6465729" y="3995050"/>
            <a:chExt cx="1188720" cy="731520"/>
          </a:xfrm>
        </p:grpSpPr>
        <p:sp>
          <p:nvSpPr>
            <p:cNvPr id="109" name="Rounded Rectangle 89">
              <a:extLst>
                <a:ext uri="{FF2B5EF4-FFF2-40B4-BE49-F238E27FC236}">
                  <a16:creationId xmlns:a16="http://schemas.microsoft.com/office/drawing/2014/main" id="{214C8FE7-4859-5B88-E078-DCE88D0F4293}"/>
                </a:ext>
              </a:extLst>
            </p:cNvPr>
            <p:cNvSpPr/>
            <p:nvPr/>
          </p:nvSpPr>
          <p:spPr>
            <a:xfrm>
              <a:off x="6465729" y="3995050"/>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algn="ctr"/>
              <a:r>
                <a:rPr lang="en-GB" sz="1000"/>
                <a:t>Books for new patient visit via DIPS</a:t>
              </a:r>
            </a:p>
          </p:txBody>
        </p:sp>
        <p:pic>
          <p:nvPicPr>
            <p:cNvPr id="225" name="Picture 224">
              <a:extLst>
                <a:ext uri="{FF2B5EF4-FFF2-40B4-BE49-F238E27FC236}">
                  <a16:creationId xmlns:a16="http://schemas.microsoft.com/office/drawing/2014/main" id="{3ACE02A8-358C-DD89-22B7-EF49EED8EF93}"/>
                </a:ext>
              </a:extLst>
            </p:cNvPr>
            <p:cNvPicPr>
              <a:picLocks noChangeAspect="1"/>
            </p:cNvPicPr>
            <p:nvPr/>
          </p:nvPicPr>
          <p:blipFill>
            <a:blip r:embed="rId7"/>
            <a:stretch>
              <a:fillRect/>
            </a:stretch>
          </p:blipFill>
          <p:spPr>
            <a:xfrm>
              <a:off x="6563731" y="4141338"/>
              <a:ext cx="215504" cy="220515"/>
            </a:xfrm>
            <a:prstGeom prst="rect">
              <a:avLst/>
            </a:prstGeom>
          </p:spPr>
        </p:pic>
      </p:grpSp>
      <p:grpSp>
        <p:nvGrpSpPr>
          <p:cNvPr id="93" name="Group 92">
            <a:extLst>
              <a:ext uri="{FF2B5EF4-FFF2-40B4-BE49-F238E27FC236}">
                <a16:creationId xmlns:a16="http://schemas.microsoft.com/office/drawing/2014/main" id="{50A1ABD5-D5E5-8F7F-CEBA-F5271924D67D}"/>
              </a:ext>
            </a:extLst>
          </p:cNvPr>
          <p:cNvGrpSpPr/>
          <p:nvPr/>
        </p:nvGrpSpPr>
        <p:grpSpPr>
          <a:xfrm>
            <a:off x="6562814" y="5048277"/>
            <a:ext cx="1188720" cy="731520"/>
            <a:chOff x="6648276" y="5048277"/>
            <a:chExt cx="1188720" cy="731520"/>
          </a:xfrm>
        </p:grpSpPr>
        <p:sp>
          <p:nvSpPr>
            <p:cNvPr id="146" name="Rounded Rectangle 100">
              <a:extLst>
                <a:ext uri="{FF2B5EF4-FFF2-40B4-BE49-F238E27FC236}">
                  <a16:creationId xmlns:a16="http://schemas.microsoft.com/office/drawing/2014/main" id="{7CDE5B83-0C06-2571-DB52-498538057039}"/>
                </a:ext>
              </a:extLst>
            </p:cNvPr>
            <p:cNvSpPr/>
            <p:nvPr/>
          </p:nvSpPr>
          <p:spPr>
            <a:xfrm>
              <a:off x="6648276" y="5048277"/>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a:solidFill>
                    <a:prstClr val="black"/>
                  </a:solidFill>
                  <a:latin typeface="Calibri"/>
                </a:rPr>
                <a:t>Accepts appointment for new patient </a:t>
              </a:r>
              <a:r>
                <a:rPr kumimoji="0" lang="en-GB" sz="1000" b="0" i="0" u="none" strike="noStrike" kern="0" cap="none" spc="0" normalizeH="0" baseline="0" noProof="0">
                  <a:ln>
                    <a:noFill/>
                  </a:ln>
                  <a:solidFill>
                    <a:prstClr val="black"/>
                  </a:solidFill>
                  <a:effectLst/>
                  <a:uLnTx/>
                  <a:uFillTx/>
                  <a:latin typeface="Calibri"/>
                  <a:ea typeface="+mn-ea"/>
                  <a:cs typeface="+mn-cs"/>
                </a:rPr>
                <a:t>via </a:t>
              </a:r>
              <a:r>
                <a:rPr lang="en-GB" sz="1000" kern="0">
                  <a:solidFill>
                    <a:prstClr val="black"/>
                  </a:solidFill>
                  <a:latin typeface="Calibri"/>
                </a:rPr>
                <a:t>DIPS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47" name="Picture 146">
              <a:extLst>
                <a:ext uri="{FF2B5EF4-FFF2-40B4-BE49-F238E27FC236}">
                  <a16:creationId xmlns:a16="http://schemas.microsoft.com/office/drawing/2014/main" id="{3B456F8D-B30C-7E20-4CC9-3AF4883AA587}"/>
                </a:ext>
              </a:extLst>
            </p:cNvPr>
            <p:cNvPicPr>
              <a:picLocks noChangeAspect="1"/>
            </p:cNvPicPr>
            <p:nvPr/>
          </p:nvPicPr>
          <p:blipFill>
            <a:blip r:embed="rId7"/>
            <a:stretch>
              <a:fillRect/>
            </a:stretch>
          </p:blipFill>
          <p:spPr>
            <a:xfrm>
              <a:off x="6728539" y="5172775"/>
              <a:ext cx="215504" cy="220515"/>
            </a:xfrm>
            <a:prstGeom prst="rect">
              <a:avLst/>
            </a:prstGeom>
          </p:spPr>
        </p:pic>
      </p:grpSp>
      <p:cxnSp>
        <p:nvCxnSpPr>
          <p:cNvPr id="172" name="Straight Arrow Connector 171">
            <a:extLst>
              <a:ext uri="{FF2B5EF4-FFF2-40B4-BE49-F238E27FC236}">
                <a16:creationId xmlns:a16="http://schemas.microsoft.com/office/drawing/2014/main" id="{79989BF7-97D3-ABE2-AEA0-CFF6EC2667A1}"/>
              </a:ext>
            </a:extLst>
          </p:cNvPr>
          <p:cNvCxnSpPr>
            <a:cxnSpLocks/>
            <a:stCxn id="173" idx="0"/>
            <a:endCxn id="174" idx="2"/>
          </p:cNvCxnSpPr>
          <p:nvPr/>
        </p:nvCxnSpPr>
        <p:spPr>
          <a:xfrm flipV="1">
            <a:off x="9785850" y="2675591"/>
            <a:ext cx="0" cy="1366935"/>
          </a:xfrm>
          <a:prstGeom prst="straightConnector1">
            <a:avLst/>
          </a:prstGeom>
          <a:noFill/>
          <a:ln w="22225" cap="flat" cmpd="sng" algn="ctr">
            <a:solidFill>
              <a:sysClr val="window" lastClr="FFFFFF">
                <a:lumMod val="50000"/>
              </a:sysClr>
            </a:solidFill>
            <a:prstDash val="sysDash"/>
            <a:tailEnd type="triangle" w="med" len="med"/>
          </a:ln>
          <a:effectLst/>
        </p:spPr>
      </p:cxnSp>
      <p:grpSp>
        <p:nvGrpSpPr>
          <p:cNvPr id="104" name="Group 103">
            <a:extLst>
              <a:ext uri="{FF2B5EF4-FFF2-40B4-BE49-F238E27FC236}">
                <a16:creationId xmlns:a16="http://schemas.microsoft.com/office/drawing/2014/main" id="{EDABE504-B2A4-8EE2-51E1-9B5F0B605B7D}"/>
              </a:ext>
            </a:extLst>
          </p:cNvPr>
          <p:cNvGrpSpPr/>
          <p:nvPr/>
        </p:nvGrpSpPr>
        <p:grpSpPr>
          <a:xfrm>
            <a:off x="9191490" y="4042526"/>
            <a:ext cx="1188720" cy="731520"/>
            <a:chOff x="9788933" y="4020000"/>
            <a:chExt cx="1188720" cy="731520"/>
          </a:xfrm>
        </p:grpSpPr>
        <p:sp>
          <p:nvSpPr>
            <p:cNvPr id="173" name="Rounded Rectangle 89">
              <a:extLst>
                <a:ext uri="{FF2B5EF4-FFF2-40B4-BE49-F238E27FC236}">
                  <a16:creationId xmlns:a16="http://schemas.microsoft.com/office/drawing/2014/main" id="{5D037365-DEF9-4736-C45D-8433DD999048}"/>
                </a:ext>
              </a:extLst>
            </p:cNvPr>
            <p:cNvSpPr/>
            <p:nvPr/>
          </p:nvSpPr>
          <p:spPr>
            <a:xfrm>
              <a:off x="9788933" y="4020000"/>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Notification of referral acceptance  to specialist care sent</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75" name="Picture 174">
              <a:extLst>
                <a:ext uri="{FF2B5EF4-FFF2-40B4-BE49-F238E27FC236}">
                  <a16:creationId xmlns:a16="http://schemas.microsoft.com/office/drawing/2014/main" id="{A35E20A5-FD9A-C6B8-48A7-B9A0C716F5C2}"/>
                </a:ext>
              </a:extLst>
            </p:cNvPr>
            <p:cNvPicPr>
              <a:picLocks noChangeAspect="1"/>
            </p:cNvPicPr>
            <p:nvPr/>
          </p:nvPicPr>
          <p:blipFill>
            <a:blip r:embed="rId7"/>
            <a:stretch>
              <a:fillRect/>
            </a:stretch>
          </p:blipFill>
          <p:spPr>
            <a:xfrm>
              <a:off x="9871042" y="4119566"/>
              <a:ext cx="215504" cy="220515"/>
            </a:xfrm>
            <a:prstGeom prst="rect">
              <a:avLst/>
            </a:prstGeom>
          </p:spPr>
        </p:pic>
      </p:grpSp>
      <p:grpSp>
        <p:nvGrpSpPr>
          <p:cNvPr id="105" name="Group 104">
            <a:extLst>
              <a:ext uri="{FF2B5EF4-FFF2-40B4-BE49-F238E27FC236}">
                <a16:creationId xmlns:a16="http://schemas.microsoft.com/office/drawing/2014/main" id="{893CDD59-1129-E065-3B98-FC669E9D91E1}"/>
              </a:ext>
            </a:extLst>
          </p:cNvPr>
          <p:cNvGrpSpPr/>
          <p:nvPr/>
        </p:nvGrpSpPr>
        <p:grpSpPr>
          <a:xfrm>
            <a:off x="9191490" y="1944071"/>
            <a:ext cx="1188720" cy="731520"/>
            <a:chOff x="9266418" y="1960013"/>
            <a:chExt cx="1188720" cy="731520"/>
          </a:xfrm>
        </p:grpSpPr>
        <p:sp>
          <p:nvSpPr>
            <p:cNvPr id="174" name="Rounded Rectangle 100">
              <a:extLst>
                <a:ext uri="{FF2B5EF4-FFF2-40B4-BE49-F238E27FC236}">
                  <a16:creationId xmlns:a16="http://schemas.microsoft.com/office/drawing/2014/main" id="{57C88165-38C2-BE99-9E75-5B3A4F118830}"/>
                </a:ext>
              </a:extLst>
            </p:cNvPr>
            <p:cNvSpPr/>
            <p:nvPr/>
          </p:nvSpPr>
          <p:spPr>
            <a:xfrm>
              <a:off x="9266418" y="1960013"/>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Notification of referral acceptance received </a:t>
              </a:r>
            </a:p>
          </p:txBody>
        </p:sp>
        <p:pic>
          <p:nvPicPr>
            <p:cNvPr id="178" name="Picture 177">
              <a:extLst>
                <a:ext uri="{FF2B5EF4-FFF2-40B4-BE49-F238E27FC236}">
                  <a16:creationId xmlns:a16="http://schemas.microsoft.com/office/drawing/2014/main" id="{B1FF461E-734F-4B52-BCFC-F3EAC32E9A1F}"/>
                </a:ext>
              </a:extLst>
            </p:cNvPr>
            <p:cNvPicPr>
              <a:picLocks noChangeAspect="1"/>
            </p:cNvPicPr>
            <p:nvPr/>
          </p:nvPicPr>
          <p:blipFill>
            <a:blip r:embed="rId7"/>
            <a:stretch>
              <a:fillRect/>
            </a:stretch>
          </p:blipFill>
          <p:spPr>
            <a:xfrm>
              <a:off x="9314639" y="2062901"/>
              <a:ext cx="215504" cy="220515"/>
            </a:xfrm>
            <a:prstGeom prst="rect">
              <a:avLst/>
            </a:prstGeom>
          </p:spPr>
        </p:pic>
      </p:grpSp>
      <p:grpSp>
        <p:nvGrpSpPr>
          <p:cNvPr id="99" name="Group 98">
            <a:extLst>
              <a:ext uri="{FF2B5EF4-FFF2-40B4-BE49-F238E27FC236}">
                <a16:creationId xmlns:a16="http://schemas.microsoft.com/office/drawing/2014/main" id="{D8F6733E-2E1C-A3AA-6862-0D680401D5F2}"/>
              </a:ext>
            </a:extLst>
          </p:cNvPr>
          <p:cNvGrpSpPr/>
          <p:nvPr/>
        </p:nvGrpSpPr>
        <p:grpSpPr>
          <a:xfrm>
            <a:off x="7877152" y="781428"/>
            <a:ext cx="1188720" cy="731520"/>
            <a:chOff x="8086334" y="747561"/>
            <a:chExt cx="1188720" cy="731520"/>
          </a:xfrm>
        </p:grpSpPr>
        <p:sp>
          <p:nvSpPr>
            <p:cNvPr id="214" name="Rounded Rectangle 100">
              <a:extLst>
                <a:ext uri="{FF2B5EF4-FFF2-40B4-BE49-F238E27FC236}">
                  <a16:creationId xmlns:a16="http://schemas.microsoft.com/office/drawing/2014/main" id="{9ED6A9AC-2727-CCBB-51C6-17FB89B51A77}"/>
                </a:ext>
              </a:extLst>
            </p:cNvPr>
            <p:cNvSpPr/>
            <p:nvPr/>
          </p:nvSpPr>
          <p:spPr>
            <a:xfrm>
              <a:off x="8086334" y="747561"/>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Receives app’t reminder with  information to a neurologist </a:t>
              </a:r>
            </a:p>
          </p:txBody>
        </p:sp>
        <p:pic>
          <p:nvPicPr>
            <p:cNvPr id="179" name="Picture 178">
              <a:extLst>
                <a:ext uri="{FF2B5EF4-FFF2-40B4-BE49-F238E27FC236}">
                  <a16:creationId xmlns:a16="http://schemas.microsoft.com/office/drawing/2014/main" id="{C1A4B21A-251A-620B-E56E-0EC8D4258E08}"/>
                </a:ext>
              </a:extLst>
            </p:cNvPr>
            <p:cNvPicPr>
              <a:picLocks noChangeAspect="1"/>
            </p:cNvPicPr>
            <p:nvPr/>
          </p:nvPicPr>
          <p:blipFill>
            <a:blip r:embed="rId7"/>
            <a:stretch>
              <a:fillRect/>
            </a:stretch>
          </p:blipFill>
          <p:spPr>
            <a:xfrm>
              <a:off x="8164821" y="874715"/>
              <a:ext cx="215504" cy="220515"/>
            </a:xfrm>
            <a:prstGeom prst="rect">
              <a:avLst/>
            </a:prstGeom>
          </p:spPr>
        </p:pic>
      </p:grpSp>
      <p:sp>
        <p:nvSpPr>
          <p:cNvPr id="180" name="Folded Corner 82">
            <a:extLst>
              <a:ext uri="{FF2B5EF4-FFF2-40B4-BE49-F238E27FC236}">
                <a16:creationId xmlns:a16="http://schemas.microsoft.com/office/drawing/2014/main" id="{C2470C51-48A8-73A7-6458-206BCDF51D99}"/>
              </a:ext>
            </a:extLst>
          </p:cNvPr>
          <p:cNvSpPr/>
          <p:nvPr/>
        </p:nvSpPr>
        <p:spPr>
          <a:xfrm>
            <a:off x="10503523" y="5960992"/>
            <a:ext cx="1343742" cy="828081"/>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r>
              <a:rPr lang="en-GB" sz="1000" kern="0">
                <a:solidFill>
                  <a:prstClr val="black"/>
                </a:solidFill>
                <a:latin typeface="Calibri"/>
              </a:rPr>
              <a:t>Automated reminder is centrally managed for all appointments via HealthPortal</a:t>
            </a:r>
            <a:endParaRPr lang="en-GB" sz="1000" kern="0">
              <a:solidFill>
                <a:prstClr val="black"/>
              </a:solidFill>
              <a:latin typeface="Calibri"/>
              <a:ea typeface="Calibri"/>
              <a:cs typeface="Calibri"/>
            </a:endParaRPr>
          </a:p>
        </p:txBody>
      </p:sp>
      <p:sp>
        <p:nvSpPr>
          <p:cNvPr id="181" name="AutoShape 63">
            <a:extLst>
              <a:ext uri="{FF2B5EF4-FFF2-40B4-BE49-F238E27FC236}">
                <a16:creationId xmlns:a16="http://schemas.microsoft.com/office/drawing/2014/main" id="{0EC74609-5164-7FD8-9324-0C5EC225921B}"/>
              </a:ext>
            </a:extLst>
          </p:cNvPr>
          <p:cNvSpPr>
            <a:spLocks noChangeArrowheads="1"/>
          </p:cNvSpPr>
          <p:nvPr/>
        </p:nvSpPr>
        <p:spPr bwMode="auto">
          <a:xfrm>
            <a:off x="327576" y="469921"/>
            <a:ext cx="11338560" cy="18288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algn="ctr" defTabSz="995363">
              <a:buSzPct val="90000"/>
            </a:pPr>
            <a:r>
              <a:rPr lang="en-GB" sz="1200" kern="0" spc="100">
                <a:cs typeface="Arial" charset="0"/>
              </a:rPr>
              <a:t>Phase 1: Referral processing </a:t>
            </a:r>
          </a:p>
        </p:txBody>
      </p:sp>
      <p:sp>
        <p:nvSpPr>
          <p:cNvPr id="186" name="AutoShape 63">
            <a:extLst>
              <a:ext uri="{FF2B5EF4-FFF2-40B4-BE49-F238E27FC236}">
                <a16:creationId xmlns:a16="http://schemas.microsoft.com/office/drawing/2014/main" id="{CE7D6F9B-FB9D-1750-D24C-27123074167D}"/>
              </a:ext>
            </a:extLst>
          </p:cNvPr>
          <p:cNvSpPr>
            <a:spLocks noChangeArrowheads="1"/>
          </p:cNvSpPr>
          <p:nvPr/>
        </p:nvSpPr>
        <p:spPr bwMode="auto">
          <a:xfrm>
            <a:off x="11666136" y="466213"/>
            <a:ext cx="365760" cy="182880"/>
          </a:xfrm>
          <a:prstGeom prst="chevron">
            <a:avLst>
              <a:gd name="adj" fmla="val 38168"/>
            </a:avLst>
          </a:prstGeom>
          <a:pattFill prst="wdUpDiag">
            <a:fgClr>
              <a:srgbClr val="8064A2">
                <a:lumMod val="40000"/>
                <a:lumOff val="60000"/>
              </a:srgbClr>
            </a:fgClr>
            <a:bgClr>
              <a:sysClr val="window" lastClr="FFFFFF"/>
            </a:bgClr>
          </a:patt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100" normalizeH="0" baseline="0" noProof="0">
              <a:ln>
                <a:noFill/>
              </a:ln>
              <a:solidFill>
                <a:prstClr val="black"/>
              </a:solidFill>
              <a:effectLst/>
              <a:uLnTx/>
              <a:uFillTx/>
              <a:cs typeface="Arial" charset="0"/>
            </a:endParaRPr>
          </a:p>
        </p:txBody>
      </p:sp>
      <p:grpSp>
        <p:nvGrpSpPr>
          <p:cNvPr id="77" name="Group 76">
            <a:extLst>
              <a:ext uri="{FF2B5EF4-FFF2-40B4-BE49-F238E27FC236}">
                <a16:creationId xmlns:a16="http://schemas.microsoft.com/office/drawing/2014/main" id="{172CBB3F-CA48-9B9F-28EB-BB5153C3C2C6}"/>
              </a:ext>
            </a:extLst>
          </p:cNvPr>
          <p:cNvGrpSpPr/>
          <p:nvPr/>
        </p:nvGrpSpPr>
        <p:grpSpPr>
          <a:xfrm>
            <a:off x="3934138" y="2958206"/>
            <a:ext cx="1188720" cy="731520"/>
            <a:chOff x="5121583" y="2937313"/>
            <a:chExt cx="1188720" cy="731520"/>
          </a:xfrm>
        </p:grpSpPr>
        <p:sp>
          <p:nvSpPr>
            <p:cNvPr id="78" name="Rounded Rectangle 89">
              <a:extLst>
                <a:ext uri="{FF2B5EF4-FFF2-40B4-BE49-F238E27FC236}">
                  <a16:creationId xmlns:a16="http://schemas.microsoft.com/office/drawing/2014/main" id="{2D966272-6B79-B6DA-49B4-4D7E33869718}"/>
                </a:ext>
              </a:extLst>
            </p:cNvPr>
            <p:cNvSpPr/>
            <p:nvPr/>
          </p:nvSpPr>
          <p:spPr>
            <a:xfrm>
              <a:off x="5121583" y="2937313"/>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Sends referral to a dep’t with latest date for consultation</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79" name="Picture 78">
              <a:extLst>
                <a:ext uri="{FF2B5EF4-FFF2-40B4-BE49-F238E27FC236}">
                  <a16:creationId xmlns:a16="http://schemas.microsoft.com/office/drawing/2014/main" id="{CC9C77B7-81D8-8FF9-F63A-C0EF3E564C05}"/>
                </a:ext>
              </a:extLst>
            </p:cNvPr>
            <p:cNvPicPr>
              <a:picLocks noChangeAspect="1"/>
            </p:cNvPicPr>
            <p:nvPr/>
          </p:nvPicPr>
          <p:blipFill>
            <a:blip r:embed="rId7"/>
            <a:stretch>
              <a:fillRect/>
            </a:stretch>
          </p:blipFill>
          <p:spPr>
            <a:xfrm>
              <a:off x="5168132" y="3076042"/>
              <a:ext cx="215504" cy="220515"/>
            </a:xfrm>
            <a:prstGeom prst="rect">
              <a:avLst/>
            </a:prstGeom>
          </p:spPr>
        </p:pic>
      </p:grpSp>
      <p:grpSp>
        <p:nvGrpSpPr>
          <p:cNvPr id="85" name="Group 84">
            <a:extLst>
              <a:ext uri="{FF2B5EF4-FFF2-40B4-BE49-F238E27FC236}">
                <a16:creationId xmlns:a16="http://schemas.microsoft.com/office/drawing/2014/main" id="{497558A8-3C65-3D65-C36E-22086ED956FB}"/>
              </a:ext>
            </a:extLst>
          </p:cNvPr>
          <p:cNvGrpSpPr/>
          <p:nvPr/>
        </p:nvGrpSpPr>
        <p:grpSpPr>
          <a:xfrm>
            <a:off x="3934138" y="4042526"/>
            <a:ext cx="1188720" cy="731520"/>
            <a:chOff x="4533048" y="4019584"/>
            <a:chExt cx="1188720" cy="731520"/>
          </a:xfrm>
        </p:grpSpPr>
        <p:sp>
          <p:nvSpPr>
            <p:cNvPr id="45" name="Rounded Rectangle 100">
              <a:extLst>
                <a:ext uri="{FF2B5EF4-FFF2-40B4-BE49-F238E27FC236}">
                  <a16:creationId xmlns:a16="http://schemas.microsoft.com/office/drawing/2014/main" id="{A7264A71-31C4-BF54-8D4E-A94192D6D00C}"/>
                </a:ext>
              </a:extLst>
            </p:cNvPr>
            <p:cNvSpPr/>
            <p:nvPr/>
          </p:nvSpPr>
          <p:spPr>
            <a:xfrm>
              <a:off x="4533048" y="4019584"/>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Checks the referral with its </a:t>
              </a:r>
              <a:r>
                <a:rPr lang="en-GB" sz="1000" kern="0">
                  <a:solidFill>
                    <a:prstClr val="black"/>
                  </a:solidFill>
                  <a:latin typeface="Calibri"/>
                </a:rPr>
                <a:t>timing in the DIPS </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80" name="Picture 79">
              <a:extLst>
                <a:ext uri="{FF2B5EF4-FFF2-40B4-BE49-F238E27FC236}">
                  <a16:creationId xmlns:a16="http://schemas.microsoft.com/office/drawing/2014/main" id="{47953C28-DBC5-8E42-E58E-D698EBF8BFB7}"/>
                </a:ext>
              </a:extLst>
            </p:cNvPr>
            <p:cNvPicPr>
              <a:picLocks noChangeAspect="1"/>
            </p:cNvPicPr>
            <p:nvPr/>
          </p:nvPicPr>
          <p:blipFill>
            <a:blip r:embed="rId7"/>
            <a:stretch>
              <a:fillRect/>
            </a:stretch>
          </p:blipFill>
          <p:spPr>
            <a:xfrm>
              <a:off x="4612064" y="4152224"/>
              <a:ext cx="215504" cy="220515"/>
            </a:xfrm>
            <a:prstGeom prst="rect">
              <a:avLst/>
            </a:prstGeom>
          </p:spPr>
        </p:pic>
      </p:grpSp>
      <p:sp>
        <p:nvSpPr>
          <p:cNvPr id="86" name="Rounded Rectangle 88">
            <a:extLst>
              <a:ext uri="{FF2B5EF4-FFF2-40B4-BE49-F238E27FC236}">
                <a16:creationId xmlns:a16="http://schemas.microsoft.com/office/drawing/2014/main" id="{6BB46EBC-F5A9-EB7F-AFC6-33AEFAA6802E}"/>
              </a:ext>
            </a:extLst>
          </p:cNvPr>
          <p:cNvSpPr/>
          <p:nvPr/>
        </p:nvSpPr>
        <p:spPr>
          <a:xfrm>
            <a:off x="5248476" y="4042526"/>
            <a:ext cx="1188720" cy="73152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algn="ctr"/>
            <a:r>
              <a:rPr lang="en-GB" sz="900"/>
              <a:t>Finds a neurologist with earlier available time</a:t>
            </a:r>
          </a:p>
        </p:txBody>
      </p:sp>
      <p:grpSp>
        <p:nvGrpSpPr>
          <p:cNvPr id="129" name="Group 128">
            <a:extLst>
              <a:ext uri="{FF2B5EF4-FFF2-40B4-BE49-F238E27FC236}">
                <a16:creationId xmlns:a16="http://schemas.microsoft.com/office/drawing/2014/main" id="{B8182B60-438B-3EBC-9235-9DA6E8AD58FA}"/>
              </a:ext>
            </a:extLst>
          </p:cNvPr>
          <p:cNvGrpSpPr/>
          <p:nvPr/>
        </p:nvGrpSpPr>
        <p:grpSpPr>
          <a:xfrm>
            <a:off x="10505827" y="4042526"/>
            <a:ext cx="1188720" cy="731520"/>
            <a:chOff x="9788933" y="4020000"/>
            <a:chExt cx="1188720" cy="731520"/>
          </a:xfrm>
        </p:grpSpPr>
        <p:sp>
          <p:nvSpPr>
            <p:cNvPr id="130" name="Rounded Rectangle 89">
              <a:extLst>
                <a:ext uri="{FF2B5EF4-FFF2-40B4-BE49-F238E27FC236}">
                  <a16:creationId xmlns:a16="http://schemas.microsoft.com/office/drawing/2014/main" id="{6C7B295B-5D00-9855-C8B4-AE24F132274F}"/>
                </a:ext>
              </a:extLst>
            </p:cNvPr>
            <p:cNvSpPr/>
            <p:nvPr/>
          </p:nvSpPr>
          <p:spPr>
            <a:xfrm>
              <a:off x="9788933" y="4020000"/>
              <a:ext cx="1188720" cy="73152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a:solidFill>
                    <a:prstClr val="black"/>
                  </a:solidFill>
                  <a:latin typeface="Calibri"/>
                </a:rPr>
                <a:t>Automated reminder is sent via HN 4 and 1 days before the app’t date</a:t>
              </a:r>
              <a:endParaRPr kumimoji="0" lang="en-GB" sz="1000" b="0" i="0" u="none" strike="noStrike" kern="0" cap="none" spc="0" normalizeH="0" baseline="0" noProof="0">
                <a:ln>
                  <a:noFill/>
                </a:ln>
                <a:solidFill>
                  <a:prstClr val="black"/>
                </a:solidFill>
                <a:effectLst/>
                <a:uLnTx/>
                <a:uFillTx/>
                <a:latin typeface="Calibri"/>
                <a:ea typeface="+mn-ea"/>
                <a:cs typeface="+mn-cs"/>
              </a:endParaRPr>
            </a:p>
          </p:txBody>
        </p:sp>
        <p:pic>
          <p:nvPicPr>
            <p:cNvPr id="131" name="Picture 130">
              <a:extLst>
                <a:ext uri="{FF2B5EF4-FFF2-40B4-BE49-F238E27FC236}">
                  <a16:creationId xmlns:a16="http://schemas.microsoft.com/office/drawing/2014/main" id="{56BD05FA-19DF-2E2F-627B-1053DC021588}"/>
                </a:ext>
              </a:extLst>
            </p:cNvPr>
            <p:cNvPicPr>
              <a:picLocks noChangeAspect="1"/>
            </p:cNvPicPr>
            <p:nvPr/>
          </p:nvPicPr>
          <p:blipFill>
            <a:blip r:embed="rId7"/>
            <a:stretch>
              <a:fillRect/>
            </a:stretch>
          </p:blipFill>
          <p:spPr>
            <a:xfrm>
              <a:off x="9871042" y="4119566"/>
              <a:ext cx="215504" cy="220515"/>
            </a:xfrm>
            <a:prstGeom prst="rect">
              <a:avLst/>
            </a:prstGeom>
          </p:spPr>
        </p:pic>
      </p:grpSp>
      <p:grpSp>
        <p:nvGrpSpPr>
          <p:cNvPr id="136" name="Group 135">
            <a:extLst>
              <a:ext uri="{FF2B5EF4-FFF2-40B4-BE49-F238E27FC236}">
                <a16:creationId xmlns:a16="http://schemas.microsoft.com/office/drawing/2014/main" id="{2A045F4F-60D2-D730-4970-26123AD57371}"/>
              </a:ext>
            </a:extLst>
          </p:cNvPr>
          <p:cNvGrpSpPr/>
          <p:nvPr/>
        </p:nvGrpSpPr>
        <p:grpSpPr>
          <a:xfrm>
            <a:off x="10505827" y="781428"/>
            <a:ext cx="1188720" cy="731520"/>
            <a:chOff x="10526289" y="780013"/>
            <a:chExt cx="1188720" cy="731520"/>
          </a:xfrm>
        </p:grpSpPr>
        <p:sp>
          <p:nvSpPr>
            <p:cNvPr id="133" name="Rounded Rectangle 100">
              <a:extLst>
                <a:ext uri="{FF2B5EF4-FFF2-40B4-BE49-F238E27FC236}">
                  <a16:creationId xmlns:a16="http://schemas.microsoft.com/office/drawing/2014/main" id="{5A85C22A-01D4-6222-E325-937DA3CED2EE}"/>
                </a:ext>
              </a:extLst>
            </p:cNvPr>
            <p:cNvSpPr/>
            <p:nvPr/>
          </p:nvSpPr>
          <p:spPr>
            <a:xfrm>
              <a:off x="10526289" y="780013"/>
              <a:ext cx="1188720" cy="73152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Calibri"/>
                  <a:ea typeface="+mn-ea"/>
                  <a:cs typeface="+mn-cs"/>
                </a:rPr>
                <a:t>Notification of referral acceptance received </a:t>
              </a:r>
            </a:p>
          </p:txBody>
        </p:sp>
        <p:pic>
          <p:nvPicPr>
            <p:cNvPr id="135" name="Picture 134">
              <a:extLst>
                <a:ext uri="{FF2B5EF4-FFF2-40B4-BE49-F238E27FC236}">
                  <a16:creationId xmlns:a16="http://schemas.microsoft.com/office/drawing/2014/main" id="{120C9661-4236-8AA8-0A33-4589E4D6EDEF}"/>
                </a:ext>
              </a:extLst>
            </p:cNvPr>
            <p:cNvPicPr>
              <a:picLocks noChangeAspect="1"/>
            </p:cNvPicPr>
            <p:nvPr/>
          </p:nvPicPr>
          <p:blipFill>
            <a:blip r:embed="rId12" cstate="print">
              <a:biLevel thresh="25000"/>
              <a:extLst>
                <a:ext uri="{28A0092B-C50C-407E-A947-70E740481C1C}">
                  <a14:useLocalDpi xmlns:a14="http://schemas.microsoft.com/office/drawing/2010/main" val="0"/>
                </a:ext>
              </a:extLst>
            </a:blip>
            <a:stretch>
              <a:fillRect/>
            </a:stretch>
          </p:blipFill>
          <p:spPr>
            <a:xfrm>
              <a:off x="10587936" y="852306"/>
              <a:ext cx="287007" cy="293467"/>
            </a:xfrm>
            <a:prstGeom prst="rect">
              <a:avLst/>
            </a:prstGeom>
          </p:spPr>
        </p:pic>
      </p:grpSp>
      <p:cxnSp>
        <p:nvCxnSpPr>
          <p:cNvPr id="137" name="Straight Arrow Connector 136">
            <a:extLst>
              <a:ext uri="{FF2B5EF4-FFF2-40B4-BE49-F238E27FC236}">
                <a16:creationId xmlns:a16="http://schemas.microsoft.com/office/drawing/2014/main" id="{6D335AF6-D0EC-D0E3-55EF-F195E033D83A}"/>
              </a:ext>
            </a:extLst>
          </p:cNvPr>
          <p:cNvCxnSpPr>
            <a:cxnSpLocks/>
            <a:stCxn id="130" idx="0"/>
            <a:endCxn id="133" idx="2"/>
          </p:cNvCxnSpPr>
          <p:nvPr/>
        </p:nvCxnSpPr>
        <p:spPr>
          <a:xfrm flipV="1">
            <a:off x="11100187" y="1512948"/>
            <a:ext cx="0" cy="2529578"/>
          </a:xfrm>
          <a:prstGeom prst="straightConnector1">
            <a:avLst/>
          </a:prstGeom>
          <a:noFill/>
          <a:ln w="22225" cap="flat" cmpd="sng" algn="ctr">
            <a:solidFill>
              <a:sysClr val="window" lastClr="FFFFFF">
                <a:lumMod val="50000"/>
              </a:sysClr>
            </a:solidFill>
            <a:prstDash val="sysDash"/>
            <a:tailEnd type="triangle" w="med" len="med"/>
          </a:ln>
          <a:effectLst/>
        </p:spPr>
      </p:cxnSp>
    </p:spTree>
    <p:extLst>
      <p:ext uri="{BB962C8B-B14F-4D97-AF65-F5344CB8AC3E}">
        <p14:creationId xmlns:p14="http://schemas.microsoft.com/office/powerpoint/2010/main" val="1605979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tailEnd type="triangle"/>
        </a:ln>
      </a:spPr>
      <a:bodyPr/>
      <a:lstStyle/>
      <a:style>
        <a:lnRef idx="1">
          <a:schemeClr val="dk1"/>
        </a:lnRef>
        <a:fillRef idx="0">
          <a:schemeClr val="dk1"/>
        </a:fillRef>
        <a:effectRef idx="0">
          <a:schemeClr val="dk1"/>
        </a:effectRef>
        <a:fontRef idx="minor">
          <a:schemeClr val="tx1"/>
        </a:fontRef>
      </a:style>
    </a:lnDef>
    <a:txDef>
      <a:spPr>
        <a:noFill/>
        <a:ln w="12700">
          <a:solidFill>
            <a:schemeClr val="tx1"/>
          </a:solidFill>
        </a:ln>
      </a:spPr>
      <a:bodyPr wrap="square" rtlCol="0">
        <a:spAutoFit/>
      </a:bodyPr>
      <a:lstStyle>
        <a:defPPr algn="l">
          <a:defRPr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3.xml><?xml version="1.0" encoding="utf-8"?>
<a:theme xmlns:a="http://schemas.openxmlformats.org/drawingml/2006/main" name="1_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neric document" ma:contentTypeID="0x01010031B82B69D2361148B4D8F7EC156802130800760C9E1DDD1489429E1D84225F39AF65" ma:contentTypeVersion="54" ma:contentTypeDescription="Opprett et nytt dokument." ma:contentTypeScope="" ma:versionID="6cd506e8129bf2195220bdaba1b7201f">
  <xsd:schema xmlns:xsd="http://www.w3.org/2001/XMLSchema" xmlns:xs="http://www.w3.org/2001/XMLSchema" xmlns:p="http://schemas.microsoft.com/office/2006/metadata/properties" xmlns:ns2="8bbd4995-53b7-43e2-b62f-10947586ac31" xmlns:ns3="3ba0c5c5-7e56-42de-b0e7-a4e1f6d603bb" xmlns:ns4="e17d68e7-3aed-405b-8ea4-7d85968b9974" targetNamespace="http://schemas.microsoft.com/office/2006/metadata/properties" ma:root="true" ma:fieldsID="246038d0fc0ebedbe6f8ec063d623df9" ns2:_="" ns3:_="" ns4:_="">
    <xsd:import namespace="8bbd4995-53b7-43e2-b62f-10947586ac31"/>
    <xsd:import namespace="3ba0c5c5-7e56-42de-b0e7-a4e1f6d603bb"/>
    <xsd:import namespace="e17d68e7-3aed-405b-8ea4-7d85968b9974"/>
    <xsd:element name="properties">
      <xsd:complexType>
        <xsd:sequence>
          <xsd:element name="documentManagement">
            <xsd:complexType>
              <xsd:all>
                <xsd:element ref="ns2:CorpWorkflowStatus" minOccurs="0"/>
                <xsd:element ref="ns2:CorpSiteSubTitle" minOccurs="0"/>
                <xsd:element ref="ns2:CorpSiteAccess" minOccurs="0"/>
                <xsd:element ref="ns2:CorpSiteClassification" minOccurs="0"/>
                <xsd:element ref="ns2:CorpSiteTags" minOccurs="0"/>
                <xsd:element ref="ns2:CorpSiteReportNumber" minOccurs="0"/>
                <xsd:element ref="ns2:CorpSiteISBN" minOccurs="0"/>
                <xsd:element ref="ns2:CorpSiteMainAuthors" minOccurs="0"/>
                <xsd:element ref="ns2:CorpSiteCoAuthors" minOccurs="0"/>
                <xsd:element ref="ns2:CorpSiteRecipientCompany" minOccurs="0"/>
                <xsd:element ref="ns2:CorpSiteRecipientPerson" minOccurs="0"/>
                <xsd:element ref="ns2:CorpSiteOurRef" minOccurs="0"/>
                <xsd:element ref="ns2:CorpSiteZipAddress" minOccurs="0"/>
                <xsd:element ref="ns2:CorpSiteZipContact" minOccurs="0"/>
                <xsd:element ref="ns2:CorpSiteVATNumber" minOccurs="0"/>
                <xsd:element ref="ns2:CorpSiteInstituteEmail" minOccurs="0"/>
                <xsd:element ref="ns2:CorpDocPageClassificationNbNo" minOccurs="0"/>
                <xsd:element ref="ns2:CorpDocClassificationEnUs" minOccurs="0"/>
                <xsd:element ref="ns2:CorpDocPageClassificationEnUs" minOccurs="0"/>
                <xsd:element ref="ns2:CorpDocClassificationNbNo" minOccurs="0"/>
                <xsd:element ref="ns2:CorpSiteInstituteEnUs" minOccurs="0"/>
                <xsd:element ref="ns2:CorpSiteInstitutePhone" minOccurs="0"/>
                <xsd:element ref="ns2:CorpSiteDocLanguage" minOccurs="0"/>
                <xsd:element ref="ns2:CorpDocInstitute" minOccurs="0"/>
                <xsd:element ref="ns2:CorpDocVersion" minOccurs="0"/>
                <xsd:element ref="ns2:CorpSiteDocumentAuthor" minOccurs="0"/>
                <xsd:element ref="ns2:CorpSiteProjectQA" minOccurs="0"/>
                <xsd:element ref="ns2:CorpSiteProjectOwner" minOccurs="0"/>
                <xsd:element ref="ns2:CorpSiteProjectLeader" minOccurs="0"/>
                <xsd:element ref="ns2:ArchiveStatus" minOccurs="0"/>
                <xsd:element ref="ns2:CorpWorkflowFeedback" minOccurs="0"/>
                <xsd:element ref="ns2:CorpSiteProjectNumber" minOccurs="0"/>
                <xsd:element ref="ns2:CorpSiteProjectName"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lcf76f155ced4ddcb4097134ff3c332f" minOccurs="0"/>
                <xsd:element ref="ns4:TaxCatchAll" minOccurs="0"/>
                <xsd:element ref="ns3:MediaServiceObjectDetectorVersions" minOccurs="0"/>
                <xsd:element ref="ns3:MediaServiceSearchProperties" minOccurs="0"/>
                <xsd:element ref="ns3:MediaServiceLocation" minOccurs="0"/>
                <xsd:element ref="ns2:CorpWorkflowApproval" minOccurs="0"/>
                <xsd:element ref="ns2:CorpDocumen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d4995-53b7-43e2-b62f-10947586ac31" elementFormDefault="qualified">
    <xsd:import namespace="http://schemas.microsoft.com/office/2006/documentManagement/types"/>
    <xsd:import namespace="http://schemas.microsoft.com/office/infopath/2007/PartnerControls"/>
    <xsd:element name="CorpWorkflowStatus" ma:index="2" nillable="true" ma:displayName="Workflow Status" ma:internalName="CorpWorkflowStatus">
      <xsd:simpleType>
        <xsd:restriction base="dms:Text">
          <xsd:maxLength value="255"/>
        </xsd:restriction>
      </xsd:simpleType>
    </xsd:element>
    <xsd:element name="CorpSiteSubTitle" ma:index="3" nillable="true" ma:displayName="Sub Title" ma:internalName="CorpSiteSubTitle">
      <xsd:simpleType>
        <xsd:restriction base="dms:Text">
          <xsd:maxLength value="255"/>
        </xsd:restriction>
      </xsd:simpleType>
    </xsd:element>
    <xsd:element name="CorpSiteAccess" ma:index="4" nillable="true" ma:displayName="Access level" ma:default="Kun navngitte medlemmer" ma:format="Dropdown" ma:internalName="CorpSiteAccess">
      <xsd:simpleType>
        <xsd:restriction base="dms:Choice">
          <xsd:enumeration value="Kun navngitte medlemmer"/>
          <xsd:enumeration value="SINTEF"/>
          <xsd:enumeration value="Institutt"/>
          <xsd:enumeration value="Avdeling"/>
          <xsd:maxLength value="255"/>
        </xsd:restriction>
      </xsd:simpleType>
    </xsd:element>
    <xsd:element name="CorpSiteClassification" ma:index="5" nillable="true" ma:displayName="Classification" ma:default="Åpen" ma:internalName="CorpSiteClassification">
      <xsd:simpleType>
        <xsd:restriction base="dms:Choice">
          <xsd:enumeration value="Åpen"/>
          <xsd:enumeration value="Fortrolig"/>
          <xsd:enumeration value="Strengt fortrolig"/>
          <xsd:maxLength value="255"/>
        </xsd:restriction>
      </xsd:simpleType>
    </xsd:element>
    <xsd:element name="CorpSiteTags" ma:index="6" nillable="true" ma:displayName="Tags" ma:internalName="CorpSiteTags">
      <xsd:simpleType>
        <xsd:restriction base="dms:Text">
          <xsd:maxLength value="255"/>
        </xsd:restriction>
      </xsd:simpleType>
    </xsd:element>
    <xsd:element name="CorpSiteReportNumber" ma:index="7" nillable="true" ma:displayName="Report Number" ma:internalName="CorpSiteReportNumber">
      <xsd:simpleType>
        <xsd:restriction base="dms:Text">
          <xsd:maxLength value="255"/>
        </xsd:restriction>
      </xsd:simpleType>
    </xsd:element>
    <xsd:element name="CorpSiteISBN" ma:index="8" nillable="true" ma:displayName="ISBN" ma:internalName="CorpSiteISBN">
      <xsd:simpleType>
        <xsd:restriction base="dms:Text">
          <xsd:maxLength value="255"/>
        </xsd:restriction>
      </xsd:simpleType>
    </xsd:element>
    <xsd:element name="CorpSiteMainAuthors" ma:index="9" nillable="true" ma:displayName="Hovedforfattere" ma:internalName="CorpSiteMainAuthors">
      <xsd:simpleType>
        <xsd:restriction base="dms:Text">
          <xsd:maxLength value="255"/>
        </xsd:restriction>
      </xsd:simpleType>
    </xsd:element>
    <xsd:element name="CorpSiteCoAuthors" ma:index="10" nillable="true" ma:displayName="Co Authors" ma:internalName="CorpSiteCoAuthors">
      <xsd:simpleType>
        <xsd:restriction base="dms:Text">
          <xsd:maxLength value="255"/>
        </xsd:restriction>
      </xsd:simpleType>
    </xsd:element>
    <xsd:element name="CorpSiteRecipientCompany" ma:index="11" nillable="true" ma:displayName="Recipient Company" ma:internalName="CorpSiteRecipientCompany">
      <xsd:simpleType>
        <xsd:restriction base="dms:Text">
          <xsd:maxLength value="255"/>
        </xsd:restriction>
      </xsd:simpleType>
    </xsd:element>
    <xsd:element name="CorpSiteRecipientPerson" ma:index="12" nillable="true" ma:displayName="Recipient Person" ma:internalName="CorpSiteRecipientPerson">
      <xsd:simpleType>
        <xsd:restriction base="dms:Text">
          <xsd:maxLength value="255"/>
        </xsd:restriction>
      </xsd:simpleType>
    </xsd:element>
    <xsd:element name="CorpSiteOurRef" ma:index="13" nillable="true" ma:displayName="Our Ref" ma:internalName="CorpSiteOurRef">
      <xsd:simpleType>
        <xsd:restriction base="dms:Text">
          <xsd:maxLength value="255"/>
        </xsd:restriction>
      </xsd:simpleType>
    </xsd:element>
    <xsd:element name="CorpSiteZipAddress" ma:index="14" nillable="true" ma:displayName="Address" ma:internalName="CorpSiteZipAddress">
      <xsd:simpleType>
        <xsd:restriction base="dms:Note">
          <xsd:maxLength value="255"/>
        </xsd:restriction>
      </xsd:simpleType>
    </xsd:element>
    <xsd:element name="CorpSiteZipContact" ma:index="15" nillable="true" ma:displayName="Contact" ma:internalName="CorpSiteZipContact">
      <xsd:simpleType>
        <xsd:restriction base="dms:Note">
          <xsd:maxLength value="255"/>
        </xsd:restriction>
      </xsd:simpleType>
    </xsd:element>
    <xsd:element name="CorpSiteVATNumber" ma:index="16" nillable="true" ma:displayName="VAT Number" ma:internalName="CorpSiteVATNumber">
      <xsd:simpleType>
        <xsd:restriction base="dms:Text">
          <xsd:maxLength value="255"/>
        </xsd:restriction>
      </xsd:simpleType>
    </xsd:element>
    <xsd:element name="CorpSiteInstituteEmail" ma:index="17" nillable="true" ma:displayName="Email Institute" ma:internalName="CorpSiteInstituteEmail">
      <xsd:simpleType>
        <xsd:restriction base="dms:Text">
          <xsd:maxLength value="255"/>
        </xsd:restriction>
      </xsd:simpleType>
    </xsd:element>
    <xsd:element name="CorpDocPageClassificationNbNo" ma:index="18" nillable="true" ma:displayName="Gradering Denne Siden" ma:default="Åpen" ma:internalName="CorpDocPageClassificationNbNo">
      <xsd:simpleType>
        <xsd:restriction base="dms:Choice">
          <xsd:enumeration value="Åpen"/>
          <xsd:enumeration value="Intern"/>
          <xsd:enumeration value="Fortrolig"/>
          <xsd:enumeration value="Strengt fortrolig"/>
          <xsd:maxLength value="255"/>
        </xsd:restriction>
      </xsd:simpleType>
    </xsd:element>
    <xsd:element name="CorpDocClassificationEnUs" ma:index="19" nillable="true" ma:displayName="Classification" ma:default="Unrestricted" ma:internalName="CorpDocClassificationEnUs">
      <xsd:simpleType>
        <xsd:restriction base="dms:Choice">
          <xsd:enumeration value="Unrestricted"/>
          <xsd:enumeration value="Internal"/>
          <xsd:enumeration value="Restricted"/>
          <xsd:enumeration value="Confidential"/>
          <xsd:maxLength value="255"/>
        </xsd:restriction>
      </xsd:simpleType>
    </xsd:element>
    <xsd:element name="CorpDocPageClassificationEnUs" ma:index="20" nillable="true" ma:displayName="Classification This Page" ma:default="Unrestricted" ma:internalName="CorpDocPageClassificationEnUs">
      <xsd:simpleType>
        <xsd:restriction base="dms:Choice">
          <xsd:enumeration value="Unrestricted"/>
          <xsd:enumeration value="Internal"/>
          <xsd:enumeration value="Restricted"/>
          <xsd:enumeration value="Confidential"/>
          <xsd:maxLength value="255"/>
        </xsd:restriction>
      </xsd:simpleType>
    </xsd:element>
    <xsd:element name="CorpDocClassificationNbNo" ma:index="21" nillable="true" ma:displayName="Gradering" ma:default="Åpen" ma:internalName="CorpDocClassificationNbNo">
      <xsd:simpleType>
        <xsd:restriction base="dms:Choice">
          <xsd:enumeration value="Åpen"/>
          <xsd:enumeration value="Intern"/>
          <xsd:enumeration value="Fortrolig"/>
          <xsd:enumeration value="Strengt fortrolig"/>
          <xsd:maxLength value="255"/>
        </xsd:restriction>
      </xsd:simpleType>
    </xsd:element>
    <xsd:element name="CorpSiteInstituteEnUs" ma:index="22" nillable="true" ma:displayName="InstituteEng" ma:internalName="CorpSiteInstituteEnUs">
      <xsd:simpleType>
        <xsd:restriction base="dms:Text">
          <xsd:maxLength value="255"/>
        </xsd:restriction>
      </xsd:simpleType>
    </xsd:element>
    <xsd:element name="CorpSiteInstitutePhone" ma:index="23" nillable="true" ma:displayName="Phone Instutute" ma:internalName="CorpSiteInstitutePhone">
      <xsd:simpleType>
        <xsd:restriction base="dms:Text">
          <xsd:maxLength value="255"/>
        </xsd:restriction>
      </xsd:simpleType>
    </xsd:element>
    <xsd:element name="CorpSiteDocLanguage" ma:index="24" nillable="true" ma:displayName="Language" ma:internalName="CorpSiteDocLanguage">
      <xsd:simpleType>
        <xsd:restriction base="dms:Text">
          <xsd:maxLength value="255"/>
        </xsd:restriction>
      </xsd:simpleType>
    </xsd:element>
    <xsd:element name="CorpDocInstitute" ma:index="25" nillable="true" ma:displayName="Institute" ma:internalName="CorpDocInstitute">
      <xsd:simpleType>
        <xsd:restriction base="dms:Text">
          <xsd:maxLength value="255"/>
        </xsd:restriction>
      </xsd:simpleType>
    </xsd:element>
    <xsd:element name="CorpDocVersion" ma:index="26" nillable="true" ma:displayName="Version" ma:internalName="CorpDocVersion">
      <xsd:simpleType>
        <xsd:restriction base="dms:Text">
          <xsd:maxLength value="255"/>
        </xsd:restriction>
      </xsd:simpleType>
    </xsd:element>
    <xsd:element name="CorpSiteDocumentAuthor" ma:index="27" nillable="true" ma:displayName="Document Author" ma:hidden="true" ma:internalName="CorpSiteDocum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QA" ma:index="32" nillable="true" ma:displayName="QA" ma:list="UserInfo" ma:SharePointGroup="0" ma:internalName="CorpSiteProjectQ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Owner" ma:index="33" nillable="true" ma:displayName="Project Owner" ma:list="UserInfo" ma:SharePointGroup="0" ma:internalName="CorpSiteProjec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Leader" ma:index="34" nillable="true" ma:displayName="Project Leader" ma:list="UserInfo" ma:SharePointGroup="0" ma:internalName="CorpSiteProjectLead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chiveStatus" ma:index="36" nillable="true" ma:displayName="Archive Status" ma:internalName="ArchiveStatus">
      <xsd:simpleType>
        <xsd:restriction base="dms:Text">
          <xsd:maxLength value="255"/>
        </xsd:restriction>
      </xsd:simpleType>
    </xsd:element>
    <xsd:element name="CorpWorkflowFeedback" ma:index="37" nillable="true" ma:displayName="Reviewal Status" ma:internalName="CorpWorkflowFeedback">
      <xsd:simpleType>
        <xsd:restriction base="dms:Text">
          <xsd:maxLength value="255"/>
        </xsd:restriction>
      </xsd:simpleType>
    </xsd:element>
    <xsd:element name="CorpSiteProjectNumber" ma:index="39" nillable="true" ma:displayName="Project Number" ma:default="" ma:internalName="CorpSiteProjectNumber">
      <xsd:simpleType>
        <xsd:restriction base="dms:Text">
          <xsd:maxLength value="255"/>
        </xsd:restriction>
      </xsd:simpleType>
    </xsd:element>
    <xsd:element name="CorpSiteProjectName" ma:index="40" nillable="true" ma:displayName="Project Name" ma:internalName="CorpSiteProjectName">
      <xsd:simpleType>
        <xsd:restriction base="dms:Text">
          <xsd:maxLength value="255"/>
        </xsd:restriction>
      </xsd:simpleType>
    </xsd:element>
    <xsd:element name="CorpWorkflowApproval" ma:index="59" nillable="true" ma:displayName="Approval Status" ma:internalName="CorpWorkflowApproval">
      <xsd:simpleType>
        <xsd:restriction base="dms:Text">
          <xsd:maxLength value="255"/>
        </xsd:restriction>
      </xsd:simpleType>
    </xsd:element>
    <xsd:element name="CorpDocumentDate" ma:index="60" nillable="true" ma:displayName="Dokumentdato" ma:internalName="CorpDocument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a0c5c5-7e56-42de-b0e7-a4e1f6d603bb"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DateTaken" ma:index="43" nillable="true" ma:displayName="MediaServiceDateTaken" ma:hidden="true" ma:internalName="MediaServiceDateTaken" ma:readOnly="true">
      <xsd:simpleType>
        <xsd:restriction base="dms:Text"/>
      </xsd:simpleType>
    </xsd:element>
    <xsd:element name="MediaLengthInSeconds" ma:index="44" nillable="true" ma:displayName="Length (seconds)" ma:internalName="MediaLengthInSeconds" ma:readOnly="true">
      <xsd:simpleType>
        <xsd:restriction base="dms:Unknown"/>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element name="MediaServiceAutoTags" ma:index="47" nillable="true" ma:displayName="Tags" ma:internalName="MediaServiceAutoTags" ma:readOnly="true">
      <xsd:simpleType>
        <xsd:restriction base="dms:Text"/>
      </xsd:simpleType>
    </xsd:element>
    <xsd:element name="MediaServiceOCR" ma:index="48" nillable="true" ma:displayName="Extracted Text" ma:internalName="MediaServiceOCR" ma:readOnly="true">
      <xsd:simpleType>
        <xsd:restriction base="dms:Note">
          <xsd:maxLength value="255"/>
        </xsd:restriction>
      </xsd:simpleType>
    </xsd:element>
    <xsd:element name="MediaServiceGenerationTime" ma:index="49" nillable="true" ma:displayName="MediaServiceGenerationTime" ma:hidden="true" ma:internalName="MediaServiceGenerationTime" ma:readOnly="true">
      <xsd:simpleType>
        <xsd:restriction base="dms:Text"/>
      </xsd:simpleType>
    </xsd:element>
    <xsd:element name="MediaServiceEventHashCode" ma:index="50" nillable="true" ma:displayName="MediaServiceEventHashCode" ma:hidden="true" ma:internalName="MediaServiceEventHashCode" ma:readOnly="true">
      <xsd:simpleType>
        <xsd:restriction base="dms:Text"/>
      </xsd:simpleType>
    </xsd:element>
    <xsd:element name="lcf76f155ced4ddcb4097134ff3c332f" ma:index="54" nillable="true" ma:taxonomy="true" ma:internalName="lcf76f155ced4ddcb4097134ff3c332f" ma:taxonomyFieldName="MediaServiceImageTags" ma:displayName="Bildemerkelapper" ma:readOnly="false" ma:fieldId="{5cf76f15-5ced-4ddc-b409-7134ff3c332f}" ma:taxonomyMulti="true" ma:sspId="322a372c-f9c2-4fd8-9939-aea158435b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56" nillable="true" ma:displayName="MediaServiceObjectDetectorVersions" ma:hidden="true" ma:indexed="true" ma:internalName="MediaServiceObjectDetectorVersions" ma:readOnly="true">
      <xsd:simpleType>
        <xsd:restriction base="dms:Text"/>
      </xsd:simpleType>
    </xsd:element>
    <xsd:element name="MediaServiceSearchProperties" ma:index="57" nillable="true" ma:displayName="MediaServiceSearchProperties" ma:hidden="true" ma:internalName="MediaServiceSearchProperties" ma:readOnly="true">
      <xsd:simpleType>
        <xsd:restriction base="dms:Note"/>
      </xsd:simpleType>
    </xsd:element>
    <xsd:element name="MediaServiceLocation" ma:index="5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7d68e7-3aed-405b-8ea4-7d85968b9974" elementFormDefault="qualified">
    <xsd:import namespace="http://schemas.microsoft.com/office/2006/documentManagement/types"/>
    <xsd:import namespace="http://schemas.microsoft.com/office/infopath/2007/PartnerControls"/>
    <xsd:element name="SharedWithUsers" ma:index="5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2" nillable="true" ma:displayName="Delingsdetaljer" ma:internalName="SharedWithDetails" ma:readOnly="true">
      <xsd:simpleType>
        <xsd:restriction base="dms:Note">
          <xsd:maxLength value="255"/>
        </xsd:restriction>
      </xsd:simpleType>
    </xsd:element>
    <xsd:element name="TaxCatchAll" ma:index="55" nillable="true" ma:displayName="Taxonomy Catch All Column" ma:hidden="true" ma:list="{1c6cceff-e09c-4d6b-87d4-1eb21f240f7b}" ma:internalName="TaxCatchAll" ma:showField="CatchAllData" ma:web="e17d68e7-3aed-405b-8ea4-7d85968b99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Innholdstype"/>
        <xsd:element ref="dc:title" minOccurs="0" maxOccurs="1" ma:index="1"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rpSiteZipContact xmlns="8bbd4995-53b7-43e2-b62f-10947586ac31" xsi:nil="true"/>
    <CorpSiteProjectLeader xmlns="8bbd4995-53b7-43e2-b62f-10947586ac31">
      <UserInfo>
        <DisplayName/>
        <AccountId xsi:nil="true"/>
        <AccountType/>
      </UserInfo>
    </CorpSiteProjectLeader>
    <CorpSiteSubTitle xmlns="8bbd4995-53b7-43e2-b62f-10947586ac31" xsi:nil="true"/>
    <CorpSiteTags xmlns="8bbd4995-53b7-43e2-b62f-10947586ac31" xsi:nil="true"/>
    <CorpSiteISBN xmlns="8bbd4995-53b7-43e2-b62f-10947586ac31" xsi:nil="true"/>
    <CorpSiteAccess xmlns="8bbd4995-53b7-43e2-b62f-10947586ac31">Kun navngitte medlemmer</CorpSiteAccess>
    <CorpWorkflowFeedback xmlns="8bbd4995-53b7-43e2-b62f-10947586ac31" xsi:nil="true"/>
    <CorpSiteRecipientPerson xmlns="8bbd4995-53b7-43e2-b62f-10947586ac31" xsi:nil="true"/>
    <CorpSiteProjectNumber xmlns="8bbd4995-53b7-43e2-b62f-10947586ac31" xsi:nil="true"/>
    <CorpDocInstitute xmlns="8bbd4995-53b7-43e2-b62f-10947586ac31" xsi:nil="true"/>
    <CorpSiteProjectName xmlns="8bbd4995-53b7-43e2-b62f-10947586ac31" xsi:nil="true"/>
    <CorpSiteInstitutePhone xmlns="8bbd4995-53b7-43e2-b62f-10947586ac31" xsi:nil="true"/>
    <CorpWorkflowStatus xmlns="8bbd4995-53b7-43e2-b62f-10947586ac31" xsi:nil="true"/>
    <CorpDocPageClassificationNbNo xmlns="8bbd4995-53b7-43e2-b62f-10947586ac31">Åpen</CorpDocPageClassificationNbNo>
    <CorpDocClassificationEnUs xmlns="8bbd4995-53b7-43e2-b62f-10947586ac31">Unrestricted</CorpDocClassificationEnUs>
    <CorpDocClassificationNbNo xmlns="8bbd4995-53b7-43e2-b62f-10947586ac31">Åpen</CorpDocClassificationNbNo>
    <CorpSiteProjectOwner xmlns="8bbd4995-53b7-43e2-b62f-10947586ac31">
      <UserInfo>
        <DisplayName/>
        <AccountId xsi:nil="true"/>
        <AccountType/>
      </UserInfo>
    </CorpSiteProjectOwner>
    <CorpSiteClassification xmlns="8bbd4995-53b7-43e2-b62f-10947586ac31">Åpen</CorpSiteClassification>
    <CorpSiteInstituteEmail xmlns="8bbd4995-53b7-43e2-b62f-10947586ac31" xsi:nil="true"/>
    <TaxCatchAll xmlns="e17d68e7-3aed-405b-8ea4-7d85968b9974" xsi:nil="true"/>
    <CorpSiteCoAuthors xmlns="8bbd4995-53b7-43e2-b62f-10947586ac31" xsi:nil="true"/>
    <CorpSiteInstituteEnUs xmlns="8bbd4995-53b7-43e2-b62f-10947586ac31" xsi:nil="true"/>
    <CorpSiteDocumentAuthor xmlns="8bbd4995-53b7-43e2-b62f-10947586ac31">
      <UserInfo>
        <DisplayName/>
        <AccountId xsi:nil="true"/>
        <AccountType/>
      </UserInfo>
    </CorpSiteDocumentAuthor>
    <CorpSiteMainAuthors xmlns="8bbd4995-53b7-43e2-b62f-10947586ac31" xsi:nil="true"/>
    <CorpSiteRecipientCompany xmlns="8bbd4995-53b7-43e2-b62f-10947586ac31" xsi:nil="true"/>
    <CorpSiteDocLanguage xmlns="8bbd4995-53b7-43e2-b62f-10947586ac31" xsi:nil="true"/>
    <CorpDocVersion xmlns="8bbd4995-53b7-43e2-b62f-10947586ac31" xsi:nil="true"/>
    <CorpWorkflowApproval xmlns="8bbd4995-53b7-43e2-b62f-10947586ac31" xsi:nil="true"/>
    <CorpSiteZipAddress xmlns="8bbd4995-53b7-43e2-b62f-10947586ac31" xsi:nil="true"/>
    <CorpSiteVATNumber xmlns="8bbd4995-53b7-43e2-b62f-10947586ac31" xsi:nil="true"/>
    <CorpSiteProjectQA xmlns="8bbd4995-53b7-43e2-b62f-10947586ac31">
      <UserInfo>
        <DisplayName/>
        <AccountId xsi:nil="true"/>
        <AccountType/>
      </UserInfo>
    </CorpSiteProjectQA>
    <ArchiveStatus xmlns="8bbd4995-53b7-43e2-b62f-10947586ac31" xsi:nil="true"/>
    <CorpSiteReportNumber xmlns="8bbd4995-53b7-43e2-b62f-10947586ac31" xsi:nil="true"/>
    <CorpSiteOurRef xmlns="8bbd4995-53b7-43e2-b62f-10947586ac31" xsi:nil="true"/>
    <CorpDocPageClassificationEnUs xmlns="8bbd4995-53b7-43e2-b62f-10947586ac31">Unrestricted</CorpDocPageClassificationEnUs>
    <lcf76f155ced4ddcb4097134ff3c332f xmlns="3ba0c5c5-7e56-42de-b0e7-a4e1f6d603bb">
      <Terms xmlns="http://schemas.microsoft.com/office/infopath/2007/PartnerControls"/>
    </lcf76f155ced4ddcb4097134ff3c332f>
    <CorpDocumentDate xmlns="8bbd4995-53b7-43e2-b62f-10947586ac3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A2AB34-F978-4E9C-9022-65C4C1FD24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d4995-53b7-43e2-b62f-10947586ac31"/>
    <ds:schemaRef ds:uri="3ba0c5c5-7e56-42de-b0e7-a4e1f6d603bb"/>
    <ds:schemaRef ds:uri="e17d68e7-3aed-405b-8ea4-7d85968b9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C5171B-1060-42CB-9782-65684B412A21}">
  <ds:schemaRefs>
    <ds:schemaRef ds:uri="3ba0c5c5-7e56-42de-b0e7-a4e1f6d603bb"/>
    <ds:schemaRef ds:uri="8bbd4995-53b7-43e2-b62f-10947586ac31"/>
    <ds:schemaRef ds:uri="e17d68e7-3aed-405b-8ea4-7d85968b99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D3593F8-BB7E-4334-A336-9BBD1F441E6A}">
  <ds:schemaRefs>
    <ds:schemaRef ds:uri="http://schemas.microsoft.com/sharepoint/v3/contenttype/forms"/>
  </ds:schemaRefs>
</ds:datastoreItem>
</file>

<file path=docMetadata/LabelInfo.xml><?xml version="1.0" encoding="utf-8"?>
<clbl:labelList xmlns:clbl="http://schemas.microsoft.com/office/2020/mipLabelMetadata">
  <clbl:label id="{3ee68ff4-e554-434b-b800-e36c930c6276}" enabled="1" method="Standard" siteId="{e1f00f39-6041-45b0-b309-e0210d8b32af}" removed="0"/>
</clbl:labelList>
</file>

<file path=docProps/app.xml><?xml version="1.0" encoding="utf-8"?>
<Properties xmlns="http://schemas.openxmlformats.org/officeDocument/2006/extended-properties" xmlns:vt="http://schemas.openxmlformats.org/officeDocument/2006/docPropsVTypes">
  <TotalTime>0</TotalTime>
  <Words>3691</Words>
  <Application>Microsoft Office PowerPoint</Application>
  <PresentationFormat>Widescreen</PresentationFormat>
  <Paragraphs>489</Paragraphs>
  <Slides>24</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Calibri Light</vt:lpstr>
      <vt:lpstr>Wingdings</vt:lpstr>
      <vt:lpstr>Office Theme</vt:lpstr>
      <vt:lpstr>SINTEF Lys</vt:lpstr>
      <vt:lpstr>1_SINTEF Lys</vt:lpstr>
      <vt:lpstr>Mapping of MS pathways from primary to specialist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Ragnhild Halvorsrud</dc:creator>
  <cp:lastModifiedBy>Binyam Bogale Bungudo</cp:lastModifiedBy>
  <cp:revision>3</cp:revision>
  <cp:lastPrinted>2025-03-11T14:07:34Z</cp:lastPrinted>
  <dcterms:created xsi:type="dcterms:W3CDTF">2023-10-26T12:36:45Z</dcterms:created>
  <dcterms:modified xsi:type="dcterms:W3CDTF">2026-01-16T12:23:09Z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0x01010031B82B69D2361148B4D8F7EC156802130800760C9E1DDD1489429E1D84225F39AF65</vt:lpwstr>
  </property>
  <property fmtid="{D5CDD505-2E9C-101B-9397-08002B2CF9AE}" pid="3" name="MediaServiceImageTags">
    <vt:lpwstr/>
  </property>
</Properties>
</file>