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1" r:id="rId5"/>
    <p:sldMasterId id="2147483675" r:id="rId6"/>
  </p:sldMasterIdLst>
  <p:notesMasterIdLst>
    <p:notesMasterId r:id="rId26"/>
  </p:notesMasterIdLst>
  <p:sldIdLst>
    <p:sldId id="3990" r:id="rId7"/>
    <p:sldId id="3989" r:id="rId8"/>
    <p:sldId id="3975" r:id="rId9"/>
    <p:sldId id="3993" r:id="rId10"/>
    <p:sldId id="4009" r:id="rId11"/>
    <p:sldId id="3980" r:id="rId12"/>
    <p:sldId id="4000" r:id="rId13"/>
    <p:sldId id="4012" r:id="rId14"/>
    <p:sldId id="4023" r:id="rId15"/>
    <p:sldId id="4019" r:id="rId16"/>
    <p:sldId id="4020" r:id="rId17"/>
    <p:sldId id="4021" r:id="rId18"/>
    <p:sldId id="4022" r:id="rId19"/>
    <p:sldId id="4001" r:id="rId20"/>
    <p:sldId id="4003" r:id="rId21"/>
    <p:sldId id="3981" r:id="rId22"/>
    <p:sldId id="4005" r:id="rId23"/>
    <p:sldId id="4008" r:id="rId24"/>
    <p:sldId id="3991" r:id="rId25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929" userDrawn="1">
          <p15:clr>
            <a:srgbClr val="A4A3A4"/>
          </p15:clr>
        </p15:guide>
        <p15:guide id="2" pos="597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12E"/>
    <a:srgbClr val="005426"/>
    <a:srgbClr val="2AA963"/>
    <a:srgbClr val="7EC376"/>
    <a:srgbClr val="5B9BD5"/>
    <a:srgbClr val="A6C9E8"/>
    <a:srgbClr val="FFCCCC"/>
    <a:srgbClr val="9999FF"/>
    <a:srgbClr val="C8E6C9"/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7270C67-9C0A-04A4-3547-F9F27C17A734}" v="1" dt="2026-01-14T11:53:24.292"/>
    <p1510:client id="{9E0E05CF-90EA-87DE-1C08-77144BA0248A}" v="6" dt="2026-01-14T13:36:22.11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32" autoAdjust="0"/>
    <p:restoredTop sz="94463" autoAdjust="0"/>
  </p:normalViewPr>
  <p:slideViewPr>
    <p:cSldViewPr snapToGrid="0">
      <p:cViewPr varScale="1">
        <p:scale>
          <a:sx n="70" d="100"/>
          <a:sy n="70" d="100"/>
        </p:scale>
        <p:origin x="374" y="48"/>
      </p:cViewPr>
      <p:guideLst>
        <p:guide orient="horz" pos="3929"/>
        <p:guide pos="59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slide" Target="slides/slide19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istine Gjermestad" userId="S::kristine.gjermestad@sintef.no::ab376bc2-563a-44cd-8008-8395aad23542" providerId="AD" clId="Web-{07270C67-9C0A-04A4-3547-F9F27C17A734}"/>
    <pc:docChg chg="modSld">
      <pc:chgData name="Kristine Gjermestad" userId="S::kristine.gjermestad@sintef.no::ab376bc2-563a-44cd-8008-8395aad23542" providerId="AD" clId="Web-{07270C67-9C0A-04A4-3547-F9F27C17A734}" dt="2026-01-14T11:53:24.292" v="0"/>
      <pc:docMkLst>
        <pc:docMk/>
      </pc:docMkLst>
      <pc:sldChg chg="addSp">
        <pc:chgData name="Kristine Gjermestad" userId="S::kristine.gjermestad@sintef.no::ab376bc2-563a-44cd-8008-8395aad23542" providerId="AD" clId="Web-{07270C67-9C0A-04A4-3547-F9F27C17A734}" dt="2026-01-14T11:53:24.292" v="0"/>
        <pc:sldMkLst>
          <pc:docMk/>
          <pc:sldMk cId="1074261506" sldId="3990"/>
        </pc:sldMkLst>
        <pc:spChg chg="add">
          <ac:chgData name="Kristine Gjermestad" userId="S::kristine.gjermestad@sintef.no::ab376bc2-563a-44cd-8008-8395aad23542" providerId="AD" clId="Web-{07270C67-9C0A-04A4-3547-F9F27C17A734}" dt="2026-01-14T11:53:24.292" v="0"/>
          <ac:spMkLst>
            <pc:docMk/>
            <pc:sldMk cId="1074261506" sldId="3990"/>
            <ac:spMk id="7" creationId="{683423AD-3EF2-C45A-2F3B-BD26C4E09F94}"/>
          </ac:spMkLst>
        </pc:spChg>
        <pc:grpChg chg="add">
          <ac:chgData name="Kristine Gjermestad" userId="S::kristine.gjermestad@sintef.no::ab376bc2-563a-44cd-8008-8395aad23542" providerId="AD" clId="Web-{07270C67-9C0A-04A4-3547-F9F27C17A734}" dt="2026-01-14T11:53:24.292" v="0"/>
          <ac:grpSpMkLst>
            <pc:docMk/>
            <pc:sldMk cId="1074261506" sldId="3990"/>
            <ac:grpSpMk id="4" creationId="{5C631411-0236-6B76-80C1-0E9551724DAA}"/>
          </ac:grpSpMkLst>
        </pc:grpChg>
        <pc:picChg chg="add">
          <ac:chgData name="Kristine Gjermestad" userId="S::kristine.gjermestad@sintef.no::ab376bc2-563a-44cd-8008-8395aad23542" providerId="AD" clId="Web-{07270C67-9C0A-04A4-3547-F9F27C17A734}" dt="2026-01-14T11:53:24.292" v="0"/>
          <ac:picMkLst>
            <pc:docMk/>
            <pc:sldMk cId="1074261506" sldId="3990"/>
            <ac:picMk id="5" creationId="{F13DC5D5-1923-CF1D-4493-FE97E2494FC9}"/>
          </ac:picMkLst>
        </pc:picChg>
      </pc:sldChg>
    </pc:docChg>
  </pc:docChgLst>
  <pc:docChgLst>
    <pc:chgData name="Kristine Gjermestad" userId="S::kristine.gjermestad@sintef.no::ab376bc2-563a-44cd-8008-8395aad23542" providerId="AD" clId="Web-{9E0E05CF-90EA-87DE-1C08-77144BA0248A}"/>
    <pc:docChg chg="modSld">
      <pc:chgData name="Kristine Gjermestad" userId="S::kristine.gjermestad@sintef.no::ab376bc2-563a-44cd-8008-8395aad23542" providerId="AD" clId="Web-{9E0E05CF-90EA-87DE-1C08-77144BA0248A}" dt="2026-01-14T13:36:22.112" v="2" actId="20577"/>
      <pc:docMkLst>
        <pc:docMk/>
      </pc:docMkLst>
      <pc:sldChg chg="modSp">
        <pc:chgData name="Kristine Gjermestad" userId="S::kristine.gjermestad@sintef.no::ab376bc2-563a-44cd-8008-8395aad23542" providerId="AD" clId="Web-{9E0E05CF-90EA-87DE-1C08-77144BA0248A}" dt="2026-01-14T13:36:22.112" v="2" actId="20577"/>
        <pc:sldMkLst>
          <pc:docMk/>
          <pc:sldMk cId="1074261506" sldId="3990"/>
        </pc:sldMkLst>
        <pc:spChg chg="mod">
          <ac:chgData name="Kristine Gjermestad" userId="S::kristine.gjermestad@sintef.no::ab376bc2-563a-44cd-8008-8395aad23542" providerId="AD" clId="Web-{9E0E05CF-90EA-87DE-1C08-77144BA0248A}" dt="2026-01-14T13:36:22.112" v="2" actId="20577"/>
          <ac:spMkLst>
            <pc:docMk/>
            <pc:sldMk cId="1074261506" sldId="3990"/>
            <ac:spMk id="17" creationId="{4B0D9BB1-6FBD-28DB-BBB8-BC939D447E2B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07633C-3AA1-4874-9D0B-76E6150BAF9F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C21B66-EEAF-4134-B938-41A5B9977DC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6052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48836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22093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59157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59291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21D0FA-6F4A-96B7-C3EA-1E30E2AA4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D41A2FF1-8D2C-7676-1D60-180D65272FD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72B4FE29-FDC6-A41F-0957-1F586672A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6087908-FBB6-C0E0-90C7-E20DF0ADFAF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046378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2CB5FBF-DADA-8283-B6A5-D8EA0FCC18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C7BD7694-4EFA-E031-E5A9-677580DFD53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54314365-AAE7-8116-2C37-DF69AD855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C6E802E0-21AF-1922-A795-90466DDD8E3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562824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AA35A7-EC05-EF2A-B5B0-8C70D6D4B4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51B24C51-8BF2-7FEB-A9A2-9B48C6164F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E4DF5893-3B30-D795-A06B-FD0A381821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E21674CE-2C6D-7D26-BD83-CDAF3DD145C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18359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16483F-648A-DE1A-A02D-489AB607E7B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2913BEDC-77C4-9336-3E2C-E21CADEC71D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568C4745-F75A-8B11-ECF4-9C3270B5466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45CE636C-7C76-F3A9-1A76-A4627601F5D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7255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24AF1-F40F-5A72-F1AA-B36EF8E91E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>
            <a:extLst>
              <a:ext uri="{FF2B5EF4-FFF2-40B4-BE49-F238E27FC236}">
                <a16:creationId xmlns:a16="http://schemas.microsoft.com/office/drawing/2014/main" id="{2D62061C-D44B-6F5E-BBBE-38B1B38969E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>
            <a:extLst>
              <a:ext uri="{FF2B5EF4-FFF2-40B4-BE49-F238E27FC236}">
                <a16:creationId xmlns:a16="http://schemas.microsoft.com/office/drawing/2014/main" id="{67E677B6-C3CA-D546-6F80-FC7B751AF6D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CE0A98B-17BC-5056-1F6E-045C1F39608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528966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CC21B66-EEAF-4134-B938-41A5B9977DC7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16854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1.png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9.png"/><Relationship Id="rId4" Type="http://schemas.openxmlformats.org/officeDocument/2006/relationships/image" Target="../media/image6.png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9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emf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9.png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CE732-DB9F-0F2E-C372-D0280A57B3D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91AF83A-0AC3-51D1-84B3-B53D894FF0AE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F464C0B-47C2-1B97-8D4C-978AAF629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2EEFA4-2590-7AD8-F790-B4AFED4A4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0DEBA0-6341-EA42-A267-FDCB44CE29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18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39FB5A-53B1-CAD3-939B-B5FBF7F4E11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4D9DB7A-7633-A8BE-24A1-F6FCFCC5C1AC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FB2627-C47E-B998-7CE5-B58B029BBE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1BC101-2CD0-AF9B-8053-B9C311CA8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80F919-CA95-EDA5-2D99-1118E9B1D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139152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E397FBD-B743-E330-029A-62A3A8480B05}"/>
              </a:ext>
            </a:extLst>
          </p:cNvPr>
          <p:cNvSpPr>
            <a:spLocks noGrp="1"/>
          </p:cNvSpPr>
          <p:nvPr>
            <p:ph type="title" orient="vert" hasCustomPrompt="1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D49952-2875-5135-8802-D08DA4775F6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74E532-C64E-78F0-694A-09AC03C885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E92F9AC-3C38-B4BC-E48B-6D7A1E8399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BE213F-DE9E-7B88-05FD-42F0D78FE7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71546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72831338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834907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586740" y="2424685"/>
            <a:ext cx="11230205" cy="2081394"/>
          </a:xfrm>
          <a:noFill/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lang="en-GB" sz="4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b-NO"/>
              <a:t>Click to edit Master title style</a:t>
            </a:r>
            <a:br>
              <a:rPr lang="nb-NO"/>
            </a:br>
            <a:r>
              <a:rPr lang="nb-NO"/>
              <a:t>sdfsdf 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1005840" y="4576134"/>
            <a:ext cx="10036903" cy="1895785"/>
          </a:xfrm>
        </p:spPr>
        <p:txBody>
          <a:bodyPr/>
          <a:lstStyle>
            <a:lvl1pPr marL="180000" indent="0" algn="l" defTabSz="914537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Font typeface="Arial" panose="020B0604020202020204" pitchFamily="34" charset="0"/>
              <a:buNone/>
              <a:defRPr lang="en-GB" sz="2400" kern="1200" baseline="0" dirty="0">
                <a:solidFill>
                  <a:srgbClr val="2E75B6"/>
                </a:solidFill>
                <a:latin typeface="+mn-lt"/>
                <a:ea typeface="+mn-ea"/>
                <a:cs typeface="+mn-cs"/>
              </a:defRPr>
            </a:lvl1pPr>
          </a:lstStyle>
          <a:p>
            <a:pPr lvl="0"/>
            <a:r>
              <a:rPr lang="nb-NO"/>
              <a:t>Ola Nordmann</a:t>
            </a:r>
          </a:p>
        </p:txBody>
      </p:sp>
      <p:pic>
        <p:nvPicPr>
          <p:cNvPr id="12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79759300-AAF4-3BF5-79F3-66412039931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01338" y="6016856"/>
            <a:ext cx="1358087" cy="536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4583BC87-2B79-49D8-C75C-0DD07CE2D5BB}"/>
              </a:ext>
            </a:extLst>
          </p:cNvPr>
          <p:cNvSpPr txBox="1"/>
          <p:nvPr userDrawn="1"/>
        </p:nvSpPr>
        <p:spPr>
          <a:xfrm>
            <a:off x="10639426" y="6495276"/>
            <a:ext cx="151447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000"/>
              <a:t>Copyright © SINTEF 2023</a:t>
            </a:r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6F612CAA-4597-01E3-48EF-F5E245F12D96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774607" y="179748"/>
            <a:ext cx="3285631" cy="821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1096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2" pos="756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129742" y="2706389"/>
            <a:ext cx="9931043" cy="1427223"/>
          </a:xfrm>
          <a:solidFill>
            <a:schemeClr val="bg1"/>
          </a:solidFill>
        </p:spPr>
        <p:txBody>
          <a:bodyPr wrap="square"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515892" y="4695515"/>
            <a:ext cx="3888486" cy="688522"/>
          </a:xfrm>
        </p:spPr>
        <p:txBody>
          <a:bodyPr/>
          <a:lstStyle>
            <a:lvl1pPr marL="180000" indent="0">
              <a:lnSpc>
                <a:spcPct val="100000"/>
              </a:lnSpc>
              <a:spcBef>
                <a:spcPts val="0"/>
              </a:spcBef>
              <a:spcAft>
                <a:spcPts val="5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72699752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71002300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4254459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0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3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2465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5"/>
          </p:nvPr>
        </p:nvSpPr>
        <p:spPr>
          <a:xfrm>
            <a:off x="9109672" y="6514982"/>
            <a:ext cx="846221" cy="184666"/>
          </a:xfrm>
          <a:prstGeom prst="rect">
            <a:avLst/>
          </a:prstGeom>
        </p:spPr>
        <p:txBody>
          <a:bodyPr/>
          <a:lstStyle/>
          <a:p>
            <a:r>
              <a:rPr lang="nb-NO"/>
              <a:t>Month 2016</a:t>
            </a:r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6"/>
          </p:nvPr>
        </p:nvSpPr>
        <p:spPr>
          <a:xfrm>
            <a:off x="954183" y="6514982"/>
            <a:ext cx="7443537" cy="184666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7"/>
          </p:nvPr>
        </p:nvSpPr>
        <p:spPr>
          <a:xfrm>
            <a:off x="459087" y="6514982"/>
            <a:ext cx="308812" cy="184666"/>
          </a:xfrm>
          <a:prstGeom prst="rect">
            <a:avLst/>
          </a:prstGeom>
        </p:spPr>
        <p:txBody>
          <a:bodyPr/>
          <a:lstStyle/>
          <a:p>
            <a:fld id="{5751DFAA-887F-4071-8EAD-E8CA316FCF06}" type="slidenum">
              <a:rPr lang="nb-NO" smtClean="0"/>
              <a:pPr/>
              <a:t>‹#›</a:t>
            </a:fld>
            <a:endParaRPr lang="nb-NO"/>
          </a:p>
        </p:txBody>
      </p:sp>
      <p:sp>
        <p:nvSpPr>
          <p:cNvPr id="13" name="smartart"/>
          <p:cNvSpPr>
            <a:spLocks noGrp="1"/>
          </p:cNvSpPr>
          <p:nvPr>
            <p:ph type="dgm" sz="quarter" idx="20" hasCustomPrompt="1"/>
          </p:nvPr>
        </p:nvSpPr>
        <p:spPr>
          <a:xfrm>
            <a:off x="10793052" y="6255782"/>
            <a:ext cx="981186" cy="214227"/>
          </a:xfrm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 lIns="0" tIns="0" rIns="0" bIns="0"/>
          <a:lstStyle>
            <a:lvl1pPr marL="0" indent="0">
              <a:buNone/>
              <a:defRPr sz="100" baseline="0"/>
            </a:lvl1pPr>
          </a:lstStyle>
          <a:p>
            <a:r>
              <a:rPr lang="nb-NO" sz="100"/>
              <a:t> </a:t>
            </a:r>
            <a:endParaRPr lang="nb-NO"/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8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D373A5-6238-5CB9-A640-652633F41F6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5FC398-66F0-E475-DE95-F21C0D3C6EF0}"/>
              </a:ext>
            </a:extLst>
          </p:cNvPr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E77623-C77C-899B-F680-C8043DCD26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BDB4A6-ED27-7855-DA21-F5B9027C1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5D93839-A7F6-A2AD-2A02-35931369C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2333281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2649540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670178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6677677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1690332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302026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ssholder for bilde 9"/>
          <p:cNvSpPr>
            <a:spLocks noGrp="1"/>
          </p:cNvSpPr>
          <p:nvPr>
            <p:ph type="pic" sz="quarter" idx="12" hasCustomPrompt="1"/>
          </p:nvPr>
        </p:nvSpPr>
        <p:spPr>
          <a:xfrm>
            <a:off x="0" y="0"/>
            <a:ext cx="12192000" cy="6858000"/>
          </a:xfrm>
          <a:custGeom>
            <a:avLst/>
            <a:gdLst>
              <a:gd name="connsiteX0" fmla="*/ 0 w 12192000"/>
              <a:gd name="connsiteY0" fmla="*/ 0 h 6858000"/>
              <a:gd name="connsiteX1" fmla="*/ 895584 w 12192000"/>
              <a:gd name="connsiteY1" fmla="*/ 0 h 6858000"/>
              <a:gd name="connsiteX2" fmla="*/ 895584 w 12192000"/>
              <a:gd name="connsiteY2" fmla="*/ 1800225 h 6858000"/>
              <a:gd name="connsiteX3" fmla="*/ 2515892 w 12192000"/>
              <a:gd name="connsiteY3" fmla="*/ 1800225 h 6858000"/>
              <a:gd name="connsiteX4" fmla="*/ 2515892 w 12192000"/>
              <a:gd name="connsiteY4" fmla="*/ 0 h 6858000"/>
              <a:gd name="connsiteX5" fmla="*/ 12192000 w 12192000"/>
              <a:gd name="connsiteY5" fmla="*/ 0 h 6858000"/>
              <a:gd name="connsiteX6" fmla="*/ 12192000 w 12192000"/>
              <a:gd name="connsiteY6" fmla="*/ 6858000 h 6858000"/>
              <a:gd name="connsiteX7" fmla="*/ 0 w 12192000"/>
              <a:gd name="connsiteY7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92000" h="6858000">
                <a:moveTo>
                  <a:pt x="0" y="0"/>
                </a:moveTo>
                <a:lnTo>
                  <a:pt x="895584" y="0"/>
                </a:lnTo>
                <a:lnTo>
                  <a:pt x="895584" y="1800225"/>
                </a:lnTo>
                <a:lnTo>
                  <a:pt x="2515892" y="1800225"/>
                </a:lnTo>
                <a:lnTo>
                  <a:pt x="2515892" y="0"/>
                </a:lnTo>
                <a:lnTo>
                  <a:pt x="12192000" y="0"/>
                </a:lnTo>
                <a:lnTo>
                  <a:pt x="12192000" y="6858000"/>
                </a:lnTo>
                <a:lnTo>
                  <a:pt x="0" y="6858000"/>
                </a:lnTo>
                <a:close/>
              </a:path>
            </a:pathLst>
          </a:custGeom>
          <a:blipFill dpi="0"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a:blipFill>
        </p:spPr>
        <p:txBody>
          <a:bodyPr wrap="square" tIns="720000" anchor="t" anchorCtr="1">
            <a:noAutofit/>
          </a:bodyPr>
          <a:lstStyle>
            <a:lvl1pPr marL="180036" marR="0" indent="0" algn="ctr" defTabSz="914537" rtl="0" eaLnBrk="1" fontAlgn="auto" latinLnBrk="0" hangingPunct="1">
              <a:lnSpc>
                <a:spcPct val="11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lvl1pPr>
          </a:lstStyle>
          <a:p>
            <a:r>
              <a:rPr lang="nb-NO"/>
              <a:t>Sett inn bilde fra menyen:</a:t>
            </a:r>
            <a:br>
              <a:rPr lang="nb-NO"/>
            </a:br>
            <a:r>
              <a:rPr lang="nb-NO"/>
              <a:t>“Sett inn/insert” -&gt; “Bilde/Picture”</a:t>
            </a:r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30" y="1080136"/>
            <a:ext cx="981013" cy="214063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407696" y="2879206"/>
            <a:ext cx="6769286" cy="3181610"/>
          </a:xfrm>
          <a:solidFill>
            <a:srgbClr val="FFFFFF">
              <a:alpha val="85098"/>
            </a:srgbClr>
          </a:solidFill>
        </p:spPr>
        <p:txBody>
          <a:bodyPr lIns="360072" tIns="360072" rIns="360072" bIns="1404281" anchor="b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all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16" name="Rektangel 15"/>
          <p:cNvSpPr/>
          <p:nvPr userDrawn="1"/>
        </p:nvSpPr>
        <p:spPr>
          <a:xfrm>
            <a:off x="896512" y="-1"/>
            <a:ext cx="1623803" cy="180382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17" name="Bilde 1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1765" y="1080135"/>
            <a:ext cx="989890" cy="216000"/>
          </a:xfrm>
          <a:prstGeom prst="rect">
            <a:avLst/>
          </a:prstGeom>
        </p:spPr>
      </p:pic>
      <p:sp>
        <p:nvSpPr>
          <p:cNvPr id="7" name="Plassholder for tekst 6"/>
          <p:cNvSpPr>
            <a:spLocks noGrp="1"/>
          </p:cNvSpPr>
          <p:nvPr>
            <p:ph type="body" sz="quarter" idx="13" hasCustomPrompt="1"/>
          </p:nvPr>
        </p:nvSpPr>
        <p:spPr>
          <a:xfrm>
            <a:off x="4818166" y="5178320"/>
            <a:ext cx="3871913" cy="656334"/>
          </a:xfrm>
        </p:spPr>
        <p:txBody>
          <a:bodyPr/>
          <a:lstStyle>
            <a:lvl1pPr marL="0" indent="0">
              <a:spcBef>
                <a:spcPts val="0"/>
              </a:spcBef>
              <a:spcAft>
                <a:spcPts val="1000"/>
              </a:spcAft>
              <a:buNone/>
              <a:defRPr sz="160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</p:spTree>
    <p:extLst>
      <p:ext uri="{BB962C8B-B14F-4D97-AF65-F5344CB8AC3E}">
        <p14:creationId xmlns:p14="http://schemas.microsoft.com/office/powerpoint/2010/main" val="163250860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2pPr marL="576115" indent="-216043">
              <a:buFont typeface="Calibri" panose="020F0502020204030204" pitchFamily="34" charset="0"/>
              <a:buChar char="-"/>
              <a:defRPr/>
            </a:lvl2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851281295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tellysbilde uten bakgrun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 userDrawn="1"/>
        </p:nvSpPr>
        <p:spPr>
          <a:xfrm>
            <a:off x="895584" y="0"/>
            <a:ext cx="1620308" cy="180022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pic>
        <p:nvPicPr>
          <p:cNvPr id="5" name="Bild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229" y="1080135"/>
            <a:ext cx="989890" cy="216000"/>
          </a:xfrm>
          <a:prstGeom prst="rect">
            <a:avLst/>
          </a:prstGeom>
        </p:spPr>
      </p:pic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2700176" y="2706389"/>
            <a:ext cx="9360609" cy="1427223"/>
          </a:xfrm>
          <a:solidFill>
            <a:schemeClr val="bg1"/>
          </a:solidFill>
        </p:spPr>
        <p:txBody>
          <a:bodyPr lIns="360072" tIns="360072" rIns="360072" bIns="360072" anchor="ctr" anchorCtr="0">
            <a:spAutoFit/>
          </a:bodyPr>
          <a:lstStyle>
            <a:lvl1pPr marL="0" indent="0" algn="l">
              <a:buFont typeface="Arial" panose="020B0604020202020204" pitchFamily="34" charset="0"/>
              <a:buNone/>
              <a:defRPr sz="4600" cap="none" normalizeH="0" baseline="0">
                <a:solidFill>
                  <a:schemeClr val="dk2"/>
                </a:solidFill>
              </a:defRPr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  <p:sp>
        <p:nvSpPr>
          <p:cNvPr id="8" name="Plassholder for tekst 7"/>
          <p:cNvSpPr>
            <a:spLocks noGrp="1"/>
          </p:cNvSpPr>
          <p:nvPr>
            <p:ph type="body" sz="quarter" idx="12" hasCustomPrompt="1"/>
          </p:nvPr>
        </p:nvSpPr>
        <p:spPr>
          <a:xfrm>
            <a:off x="2903738" y="5652707"/>
            <a:ext cx="3888486" cy="688522"/>
          </a:xfrm>
        </p:spPr>
        <p:txBody>
          <a:bodyPr/>
          <a:lstStyle>
            <a:lvl1pPr marL="180000" indent="0">
              <a:spcBef>
                <a:spcPts val="0"/>
              </a:spcBef>
              <a:spcAft>
                <a:spcPts val="1000"/>
              </a:spcAft>
              <a:buNone/>
              <a:defRPr sz="1600" baseline="0">
                <a:solidFill>
                  <a:schemeClr val="accent2"/>
                </a:solidFill>
              </a:defRPr>
            </a:lvl1pPr>
          </a:lstStyle>
          <a:p>
            <a:pPr lvl="0"/>
            <a:r>
              <a:rPr lang="nb-NO"/>
              <a:t>Ola Nordmann</a:t>
            </a:r>
          </a:p>
          <a:p>
            <a:pPr lvl="0"/>
            <a:r>
              <a:rPr lang="nb-NO"/>
              <a:t>Month 2016</a:t>
            </a:r>
          </a:p>
        </p:txBody>
      </p:sp>
      <p:pic>
        <p:nvPicPr>
          <p:cNvPr id="7" name="Picture 2" descr="https://camo.githubusercontent.com/c253d2829f9392b505182d44eb60e84009fcf184/68747470733a2f2f7261772e6769746875622e636f6d2f6e61666572676f2f6d616e75616c2d6c697672652d616e696d6163616f32642f67682d70616765732f696d672f696e74726f647563616f2f6372656174697665636f6d6d6f6e735f63632d62792d73612e706e67">
            <a:extLst>
              <a:ext uri="{FF2B5EF4-FFF2-40B4-BE49-F238E27FC236}">
                <a16:creationId xmlns:a16="http://schemas.microsoft.com/office/drawing/2014/main" id="{4C957E1B-D03B-477B-8E7D-59BABA760D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99940" y="5897828"/>
            <a:ext cx="1659485" cy="6553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6D40506E-A3DC-461B-880C-054BDFEFCC08}"/>
              </a:ext>
            </a:extLst>
          </p:cNvPr>
          <p:cNvSpPr txBox="1"/>
          <p:nvPr userDrawn="1"/>
        </p:nvSpPr>
        <p:spPr>
          <a:xfrm>
            <a:off x="10334625" y="6495276"/>
            <a:ext cx="17907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200"/>
              <a:t>Copyright © SINTEF 2022</a:t>
            </a:r>
          </a:p>
        </p:txBody>
      </p:sp>
    </p:spTree>
    <p:extLst>
      <p:ext uri="{BB962C8B-B14F-4D97-AF65-F5344CB8AC3E}">
        <p14:creationId xmlns:p14="http://schemas.microsoft.com/office/powerpoint/2010/main" val="247212876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954183" y="1883324"/>
            <a:ext cx="8042532" cy="2622001"/>
          </a:xfrm>
          <a:noFill/>
        </p:spPr>
        <p:txBody>
          <a:bodyPr tIns="360072" bIns="0" anchor="t">
            <a:normAutofit/>
          </a:bodyPr>
          <a:lstStyle>
            <a:lvl1pPr>
              <a:lnSpc>
                <a:spcPct val="70000"/>
              </a:lnSpc>
              <a:defRPr sz="6000" cap="small" baseline="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3" y="3960000"/>
            <a:ext cx="8042532" cy="1558908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200"/>
              </a:spcBef>
              <a:buNone/>
              <a:defRPr sz="2400">
                <a:solidFill>
                  <a:schemeClr val="accent2"/>
                </a:solidFill>
                <a:latin typeface="+mj-lt"/>
              </a:defRPr>
            </a:lvl1pPr>
            <a:lvl2pPr marL="457268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53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80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90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3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61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8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14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noColor"/>
          <p:cNvSpPr/>
          <p:nvPr userDrawn="1"/>
        </p:nvSpPr>
        <p:spPr>
          <a:xfrm>
            <a:off x="161376" y="188260"/>
            <a:ext cx="142498" cy="8964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9" tIns="22865" rIns="45729" bIns="22865" rtlCol="0" anchor="ctr"/>
          <a:lstStyle/>
          <a:p>
            <a:pPr algn="ctr"/>
            <a:endParaRPr lang="nb-NO" sz="1799"/>
          </a:p>
        </p:txBody>
      </p:sp>
    </p:spTree>
    <p:extLst>
      <p:ext uri="{BB962C8B-B14F-4D97-AF65-F5344CB8AC3E}">
        <p14:creationId xmlns:p14="http://schemas.microsoft.com/office/powerpoint/2010/main" val="1971670357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alvsidebilde vens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6715276" y="2700338"/>
            <a:ext cx="4986948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6715276" y="945088"/>
            <a:ext cx="4986948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2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0" y="0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08736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E1B23E-52A6-6053-B133-14D62BA4C20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B42C461-81DE-5B5C-B0C1-960DD9E343E8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604E4-04EC-F55A-3150-24BCFE52DB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BF9E0F-48E3-9092-4BEA-E8ACE38653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ABE0E4-13E8-B165-A088-6326507582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2809850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alvside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1"/>
          <p:cNvSpPr>
            <a:spLocks noGrp="1"/>
          </p:cNvSpPr>
          <p:nvPr>
            <p:ph type="pic" sz="quarter" idx="13" hasCustomPrompt="1"/>
          </p:nvPr>
        </p:nvSpPr>
        <p:spPr>
          <a:xfrm>
            <a:off x="6092440" y="-858"/>
            <a:ext cx="6099560" cy="6858858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lIns="0" tIns="2520504" rIns="0" bIns="0" anchor="t" anchorCtr="1"/>
          <a:lstStyle>
            <a:lvl1pPr marL="0" indent="0">
              <a:buNone/>
              <a:defRPr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2" y="2700338"/>
            <a:ext cx="4742139" cy="3420428"/>
          </a:xfrm>
        </p:spPr>
        <p:txBody>
          <a:bodyPr>
            <a:noAutofit/>
          </a:bodyPr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954182" y="945088"/>
            <a:ext cx="4742139" cy="1269887"/>
          </a:xfrm>
          <a:blipFill dpi="0" rotWithShape="1">
            <a:blip r:embed="rId2"/>
            <a:srcRect/>
            <a:tile tx="0" ty="0" sx="100000" sy="100000" flip="none" algn="bl"/>
          </a:blipFill>
        </p:spPr>
        <p:txBody>
          <a:bodyPr/>
          <a:lstStyle>
            <a:lvl1pPr>
              <a:lnSpc>
                <a:spcPct val="80000"/>
              </a:lnSpc>
              <a:defRPr/>
            </a:lvl1pPr>
          </a:lstStyle>
          <a:p>
            <a:r>
              <a:rPr lang="nb-NO"/>
              <a:t>Click to edit Master title style</a:t>
            </a:r>
          </a:p>
        </p:txBody>
      </p:sp>
      <p:pic>
        <p:nvPicPr>
          <p:cNvPr id="11" name="logo_blaa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2" name="logo_hvit" hidden="1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240854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1193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lside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ssholder for bilde 8"/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solidFill>
            <a:schemeClr val="bg2">
              <a:lumMod val="50000"/>
            </a:schemeClr>
          </a:solidFill>
        </p:spPr>
        <p:txBody>
          <a:bodyPr tIns="2880576" anchor="t" anchorCtr="1">
            <a:normAutofit/>
          </a:bodyPr>
          <a:lstStyle>
            <a:lvl1pPr marL="0" indent="0">
              <a:buNone/>
              <a:defRPr sz="1500"/>
            </a:lvl1pPr>
          </a:lstStyle>
          <a:p>
            <a:r>
              <a:rPr lang="nb-NO"/>
              <a:t>Click icon to add picture</a:t>
            </a:r>
          </a:p>
        </p:txBody>
      </p:sp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pic>
        <p:nvPicPr>
          <p:cNvPr id="14" name="logo_blaa" hidden="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  <p:pic>
        <p:nvPicPr>
          <p:cNvPr id="15" name="logo_hvit" hidden="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051" y="6255782"/>
            <a:ext cx="981013" cy="214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803288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5635071" y="2700338"/>
            <a:ext cx="4320821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56590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o innholdsdeler lite bilde høy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sz="half" idx="1" hasCustomPrompt="1"/>
          </p:nvPr>
        </p:nvSpPr>
        <p:spPr>
          <a:xfrm>
            <a:off x="954181" y="2700338"/>
            <a:ext cx="5980773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7075893" y="2700338"/>
            <a:ext cx="2880000" cy="342042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1256938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tekst 2"/>
          <p:cNvSpPr>
            <a:spLocks noGrp="1"/>
          </p:cNvSpPr>
          <p:nvPr>
            <p:ph type="body" idx="1" hasCustomPrompt="1"/>
          </p:nvPr>
        </p:nvSpPr>
        <p:spPr>
          <a:xfrm>
            <a:off x="95418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 hasCustomPrompt="1"/>
          </p:nvPr>
        </p:nvSpPr>
        <p:spPr>
          <a:xfrm>
            <a:off x="95418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5635071" y="2700337"/>
            <a:ext cx="4320821" cy="585073"/>
          </a:xfrm>
        </p:spPr>
        <p:txBody>
          <a:bodyPr anchor="t">
            <a:normAutofit/>
          </a:bodyPr>
          <a:lstStyle>
            <a:lvl1pPr marL="0" indent="0">
              <a:buNone/>
              <a:defRPr sz="1800" b="1"/>
            </a:lvl1pPr>
            <a:lvl2pPr marL="457268" indent="0">
              <a:buNone/>
              <a:defRPr sz="2000" b="1"/>
            </a:lvl2pPr>
            <a:lvl3pPr marL="914537" indent="0">
              <a:buNone/>
              <a:defRPr sz="1800" b="1"/>
            </a:lvl3pPr>
            <a:lvl4pPr marL="1371806" indent="0">
              <a:buNone/>
              <a:defRPr sz="1600" b="1"/>
            </a:lvl4pPr>
            <a:lvl5pPr marL="1829074" indent="0">
              <a:buNone/>
              <a:defRPr sz="1600" b="1"/>
            </a:lvl5pPr>
            <a:lvl6pPr marL="2286343" indent="0">
              <a:buNone/>
              <a:defRPr sz="1600" b="1"/>
            </a:lvl6pPr>
            <a:lvl7pPr marL="2743612" indent="0">
              <a:buNone/>
              <a:defRPr sz="1600" b="1"/>
            </a:lvl7pPr>
            <a:lvl8pPr marL="3200880" indent="0">
              <a:buNone/>
              <a:defRPr sz="1600" b="1"/>
            </a:lvl8pPr>
            <a:lvl9pPr marL="3658148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 hasCustomPrompt="1"/>
          </p:nvPr>
        </p:nvSpPr>
        <p:spPr>
          <a:xfrm>
            <a:off x="5635071" y="3285410"/>
            <a:ext cx="4320821" cy="2835355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28251223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46595156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74173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B8A089-DABE-F191-ACCC-867DF9DB51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E7D502-F796-ED95-268F-B71B050D0BAC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7F237C-3DDB-F677-FAA7-F7FA1845F65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FDD9FF-98A7-F3CC-7B91-105A9A0093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4A89FFF-419A-0838-5281-13754CEC7E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2E4BD0-7B85-43B9-2547-E1DDC80349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1500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4EF14E-7460-1B1C-03D7-F0D29A613F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9A9FDD-12E7-6A1B-1726-6CA21F6987FF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C87AF6-4BA1-6CEC-968F-81189E79BEAB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C2E396-F66A-490A-ED96-2AB8FD0A80B9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3169D1A-39A6-2B86-7FE7-7A928CF2B78D}"/>
              </a:ext>
            </a:extLst>
          </p:cNvPr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3D955F5-4D00-1AC0-DF3E-F9C4394F6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074560-5E59-6990-2C6F-F1C1A8F952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0A8D83D-A596-4FBE-8C30-DD9803C46F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9241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6E871-707E-9384-FD2A-EDE76E9009F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nb-NO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DD14A9F-651D-571F-2D22-57505F9B90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FB0F47-9979-F931-D4B5-2ACEF85E9D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4069D5-C36A-D6C0-89D2-FFE92D86D8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80943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384114-4895-C774-0F48-1B4796542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730373D-48AD-5A1A-863A-71396CAD0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F08B240-9051-23B4-C7DA-A501280DCC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59087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20478C-CA8B-0CA0-3457-43F733D90F7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1717569-0B31-7653-B957-A566295A4F0D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Click to edit Master text styles</a:t>
            </a:r>
          </a:p>
          <a:p>
            <a:pPr lvl="1"/>
            <a:r>
              <a:rPr lang="nb-NO"/>
              <a:t>Second level</a:t>
            </a:r>
          </a:p>
          <a:p>
            <a:pPr lvl="2"/>
            <a:r>
              <a:rPr lang="nb-NO"/>
              <a:t>Third level</a:t>
            </a:r>
          </a:p>
          <a:p>
            <a:pPr lvl="3"/>
            <a:r>
              <a:rPr lang="nb-NO"/>
              <a:t>Fourth level</a:t>
            </a:r>
          </a:p>
          <a:p>
            <a:pPr lvl="4"/>
            <a:r>
              <a:rPr lang="nb-NO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D2B7E-4F60-9887-497C-6B8C1965EDE0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B0BCB9-C648-21EE-EF5F-C84B686BD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7496E80-5E03-622F-BC56-30C5EADE5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29490C5-AF95-2A9A-6F3B-08921D9802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198787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77536C-F4C8-0FE6-5D90-7B8A94F62B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C8D5E24-9E65-E778-B5F3-720140509B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0098D00-8633-3122-B6B4-7531F80C9848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850172A-AEBA-2646-4BA2-8702E3D6AD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74C4BF-8077-4AB4-98D8-33BF85F7AC04}" type="datetimeFigureOut">
              <a:rPr lang="nb-NO" smtClean="0"/>
              <a:t>14.01.2026</a:t>
            </a:fld>
            <a:endParaRPr lang="nb-NO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D532BF3-87F3-B3F0-7E2E-727F84F6FB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D047EC1-22B0-D173-70F0-70F5517578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E2AA5B-BB66-4E6E-B557-78F2939ACA69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161875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slideLayout" Target="../slideLayouts/slideLayout24.xml"/><Relationship Id="rId18" Type="http://schemas.openxmlformats.org/officeDocument/2006/relationships/image" Target="../media/image4.emf"/><Relationship Id="rId3" Type="http://schemas.openxmlformats.org/officeDocument/2006/relationships/slideLayout" Target="../slideLayouts/slideLayout14.xml"/><Relationship Id="rId21" Type="http://schemas.openxmlformats.org/officeDocument/2006/relationships/image" Target="../media/image7.png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17" Type="http://schemas.openxmlformats.org/officeDocument/2006/relationships/image" Target="../media/image3.emf"/><Relationship Id="rId2" Type="http://schemas.openxmlformats.org/officeDocument/2006/relationships/slideLayout" Target="../slideLayouts/slideLayout13.xml"/><Relationship Id="rId16" Type="http://schemas.openxmlformats.org/officeDocument/2006/relationships/image" Target="../media/image2.emf"/><Relationship Id="rId20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image" Target="../media/image5.emf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2.xml"/><Relationship Id="rId13" Type="http://schemas.openxmlformats.org/officeDocument/2006/relationships/theme" Target="../theme/theme3.xml"/><Relationship Id="rId18" Type="http://schemas.openxmlformats.org/officeDocument/2006/relationships/image" Target="../media/image5.emf"/><Relationship Id="rId3" Type="http://schemas.openxmlformats.org/officeDocument/2006/relationships/slideLayout" Target="../slideLayouts/slideLayout27.xml"/><Relationship Id="rId7" Type="http://schemas.openxmlformats.org/officeDocument/2006/relationships/slideLayout" Target="../slideLayouts/slideLayout31.xml"/><Relationship Id="rId12" Type="http://schemas.openxmlformats.org/officeDocument/2006/relationships/slideLayout" Target="../slideLayouts/slideLayout36.xml"/><Relationship Id="rId17" Type="http://schemas.openxmlformats.org/officeDocument/2006/relationships/image" Target="../media/image4.emf"/><Relationship Id="rId2" Type="http://schemas.openxmlformats.org/officeDocument/2006/relationships/slideLayout" Target="../slideLayouts/slideLayout26.xml"/><Relationship Id="rId16" Type="http://schemas.openxmlformats.org/officeDocument/2006/relationships/image" Target="../media/image3.emf"/><Relationship Id="rId1" Type="http://schemas.openxmlformats.org/officeDocument/2006/relationships/slideLayout" Target="../slideLayouts/slideLayout25.xml"/><Relationship Id="rId6" Type="http://schemas.openxmlformats.org/officeDocument/2006/relationships/slideLayout" Target="../slideLayouts/slideLayout30.xml"/><Relationship Id="rId11" Type="http://schemas.openxmlformats.org/officeDocument/2006/relationships/slideLayout" Target="../slideLayouts/slideLayout35.xml"/><Relationship Id="rId5" Type="http://schemas.openxmlformats.org/officeDocument/2006/relationships/slideLayout" Target="../slideLayouts/slideLayout29.xml"/><Relationship Id="rId15" Type="http://schemas.openxmlformats.org/officeDocument/2006/relationships/image" Target="../media/image2.emf"/><Relationship Id="rId10" Type="http://schemas.openxmlformats.org/officeDocument/2006/relationships/slideLayout" Target="../slideLayouts/slideLayout34.xml"/><Relationship Id="rId19" Type="http://schemas.openxmlformats.org/officeDocument/2006/relationships/image" Target="../media/image14.png"/><Relationship Id="rId4" Type="http://schemas.openxmlformats.org/officeDocument/2006/relationships/slideLayout" Target="../slideLayouts/slideLayout28.xml"/><Relationship Id="rId9" Type="http://schemas.openxmlformats.org/officeDocument/2006/relationships/slideLayout" Target="../slideLayouts/slideLayout33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E007790-A1D4-B379-0124-5BE89FDFD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8805A3-2801-7AA2-4C97-DC4FD12740A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F8FF63-C7BC-9190-2106-A19A9DF53B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74C4BF-8077-4AB4-98D8-33BF85F7AC04}" type="datetimeFigureOut">
              <a:rPr lang="en-GB" smtClean="0"/>
              <a:t>14/01/2026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86267D-0CF9-3120-A37C-BD0DB85561C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A81F95-791D-7F9A-ED85-AA63A8DE5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2AA5B-BB66-4E6E-B557-78F2939ACA6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642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5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9" name="sinteflogo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31" y="6514982"/>
            <a:ext cx="981013" cy="214063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0" name="Picture 19">
            <a:extLst>
              <a:ext uri="{FF2B5EF4-FFF2-40B4-BE49-F238E27FC236}">
                <a16:creationId xmlns:a16="http://schemas.microsoft.com/office/drawing/2014/main" id="{A6D7A6B1-9FB3-3FD9-BE7F-AFBB620A4D66}"/>
              </a:ext>
            </a:extLst>
          </p:cNvPr>
          <p:cNvPicPr>
            <a:picLocks noChangeAspect="1"/>
          </p:cNvPicPr>
          <p:nvPr userDrawn="1"/>
        </p:nvPicPr>
        <p:blipFill>
          <a:blip r:embed="rId21"/>
          <a:stretch>
            <a:fillRect/>
          </a:stretch>
        </p:blipFill>
        <p:spPr>
          <a:xfrm>
            <a:off x="11336779" y="6251524"/>
            <a:ext cx="765264" cy="56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23313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954182" y="331155"/>
            <a:ext cx="9001711" cy="888244"/>
          </a:xfrm>
          <a:prstGeom prst="rect">
            <a:avLst/>
          </a:prstGeom>
          <a:blipFill dpi="0" rotWithShape="1">
            <a:blip r:embed="rId14"/>
            <a:srcRect/>
            <a:tile tx="0" ty="0" sx="100000" sy="100000" flip="xy" algn="bl"/>
          </a:blipFill>
        </p:spPr>
        <p:txBody>
          <a:bodyPr vert="horz" lIns="0" tIns="0" rIns="0" bIns="270054" rtlCol="0" anchor="ctr" anchorCtr="0">
            <a:sp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954182" y="1548000"/>
            <a:ext cx="9001711" cy="4283999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</p:txBody>
      </p:sp>
      <p:pic>
        <p:nvPicPr>
          <p:cNvPr id="11" name="cyan" hidden="1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12185844" cy="6861466"/>
          </a:xfrm>
          <a:prstGeom prst="rect">
            <a:avLst/>
          </a:prstGeom>
        </p:spPr>
      </p:pic>
      <p:sp>
        <p:nvSpPr>
          <p:cNvPr id="12" name="Fokustekst" hidden="1"/>
          <p:cNvSpPr txBox="1"/>
          <p:nvPr userDrawn="1"/>
        </p:nvSpPr>
        <p:spPr>
          <a:xfrm>
            <a:off x="6050666" y="3028450"/>
            <a:ext cx="2971993" cy="1199293"/>
          </a:xfrm>
          <a:prstGeom prst="rect">
            <a:avLst/>
          </a:prstGeom>
          <a:noFill/>
        </p:spPr>
        <p:txBody>
          <a:bodyPr wrap="square" lIns="45729" tIns="0" rIns="45729" bIns="0" rtlCol="0" anchor="t">
            <a:normAutofit/>
          </a:bodyPr>
          <a:lstStyle/>
          <a:p>
            <a:r>
              <a:rPr lang="en-GB" sz="2000" err="1">
                <a:solidFill>
                  <a:schemeClr val="tx2"/>
                </a:solidFill>
              </a:rPr>
              <a:t>Klikk</a:t>
            </a:r>
            <a:r>
              <a:rPr lang="en-GB" sz="2000" baseline="0">
                <a:solidFill>
                  <a:schemeClr val="tx2"/>
                </a:solidFill>
              </a:rPr>
              <a:t> for å </a:t>
            </a:r>
            <a:r>
              <a:rPr lang="en-GB" sz="2000" baseline="0" err="1">
                <a:solidFill>
                  <a:schemeClr val="tx2"/>
                </a:solidFill>
              </a:rPr>
              <a:t>redigere</a:t>
            </a:r>
            <a:r>
              <a:rPr lang="en-GB" sz="2000" baseline="0">
                <a:solidFill>
                  <a:schemeClr val="tx2"/>
                </a:solidFill>
              </a:rPr>
              <a:t> </a:t>
            </a:r>
            <a:r>
              <a:rPr lang="en-GB" sz="2000" baseline="0" err="1">
                <a:solidFill>
                  <a:schemeClr val="tx2"/>
                </a:solidFill>
              </a:rPr>
              <a:t>tekst</a:t>
            </a:r>
            <a:endParaRPr lang="en-GB" sz="2000">
              <a:solidFill>
                <a:schemeClr val="tx2"/>
              </a:solidFill>
            </a:endParaRPr>
          </a:p>
        </p:txBody>
      </p:sp>
      <p:grpSp>
        <p:nvGrpSpPr>
          <p:cNvPr id="13" name="Fokuspunkt" hidden="1"/>
          <p:cNvGrpSpPr/>
          <p:nvPr userDrawn="1"/>
        </p:nvGrpSpPr>
        <p:grpSpPr>
          <a:xfrm>
            <a:off x="3003638" y="2618899"/>
            <a:ext cx="2797068" cy="1620203"/>
            <a:chOff x="8236529" y="3435928"/>
            <a:chExt cx="5593771" cy="3240405"/>
          </a:xfrm>
        </p:grpSpPr>
        <p:sp>
          <p:nvSpPr>
            <p:cNvPr id="14" name="Ellipse 13" hidden="1"/>
            <p:cNvSpPr/>
            <p:nvPr userDrawn="1"/>
          </p:nvSpPr>
          <p:spPr>
            <a:xfrm>
              <a:off x="8605574" y="3804973"/>
              <a:ext cx="2502313" cy="2502313"/>
            </a:xfrm>
            <a:prstGeom prst="ellipse">
              <a:avLst/>
            </a:prstGeom>
            <a:noFill/>
            <a:ln w="127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sp>
          <p:nvSpPr>
            <p:cNvPr id="15" name="Ellipse 14" hidden="1"/>
            <p:cNvSpPr/>
            <p:nvPr userDrawn="1"/>
          </p:nvSpPr>
          <p:spPr>
            <a:xfrm>
              <a:off x="8236529" y="3435928"/>
              <a:ext cx="3240405" cy="3240405"/>
            </a:xfrm>
            <a:prstGeom prst="ellipse">
              <a:avLst/>
            </a:prstGeom>
            <a:noFill/>
            <a:ln w="63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  <p:cxnSp>
          <p:nvCxnSpPr>
            <p:cNvPr id="16" name="Rett linje 15" hidden="1"/>
            <p:cNvCxnSpPr/>
            <p:nvPr userDrawn="1"/>
          </p:nvCxnSpPr>
          <p:spPr>
            <a:xfrm>
              <a:off x="10657830" y="5033616"/>
              <a:ext cx="3172470" cy="0"/>
            </a:xfrm>
            <a:prstGeom prst="line">
              <a:avLst/>
            </a:prstGeom>
            <a:ln w="19050">
              <a:solidFill>
                <a:schemeClr val="tx2"/>
              </a:solidFill>
              <a:tailEnd type="none" w="lg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Ellipse 16" hidden="1"/>
            <p:cNvSpPr/>
            <p:nvPr userDrawn="1"/>
          </p:nvSpPr>
          <p:spPr>
            <a:xfrm>
              <a:off x="9055630" y="4255029"/>
              <a:ext cx="1602200" cy="1602200"/>
            </a:xfrm>
            <a:prstGeom prst="ellipse">
              <a:avLst/>
            </a:prstGeom>
            <a:noFill/>
            <a:ln w="1905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799"/>
            </a:p>
          </p:txBody>
        </p:sp>
      </p:grpSp>
      <p:pic>
        <p:nvPicPr>
          <p:cNvPr id="8" name="magenta" hidden="1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18" name="gul" hidden="1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pic>
        <p:nvPicPr>
          <p:cNvPr id="7" name="gronn" hidden="1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092" cy="6858000"/>
          </a:xfrm>
          <a:prstGeom prst="rect">
            <a:avLst/>
          </a:prstGeom>
        </p:spPr>
      </p:pic>
      <p:grpSp>
        <p:nvGrpSpPr>
          <p:cNvPr id="29" name="bunnramme" hidden="1"/>
          <p:cNvGrpSpPr/>
          <p:nvPr userDrawn="1"/>
        </p:nvGrpSpPr>
        <p:grpSpPr>
          <a:xfrm>
            <a:off x="1412941" y="2558167"/>
            <a:ext cx="5565274" cy="1990806"/>
            <a:chOff x="2825698" y="5116333"/>
            <a:chExt cx="11129823" cy="3981613"/>
          </a:xfrm>
        </p:grpSpPr>
        <p:sp>
          <p:nvSpPr>
            <p:cNvPr id="30" name="bunnpunkt"/>
            <p:cNvSpPr/>
            <p:nvPr userDrawn="1"/>
          </p:nvSpPr>
          <p:spPr>
            <a:xfrm rot="10800000">
              <a:off x="13739494" y="8881919"/>
              <a:ext cx="216027" cy="216027"/>
            </a:xfrm>
            <a:prstGeom prst="ellipse">
              <a:avLst/>
            </a:prstGeom>
            <a:solidFill>
              <a:schemeClr val="tx2"/>
            </a:solidFill>
            <a:ln w="508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  <p:cxnSp>
          <p:nvCxnSpPr>
            <p:cNvPr id="31" name="høyrelinje"/>
            <p:cNvCxnSpPr/>
            <p:nvPr userDrawn="1"/>
          </p:nvCxnSpPr>
          <p:spPr>
            <a:xfrm flipV="1">
              <a:off x="13847508" y="5116333"/>
              <a:ext cx="0" cy="38736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bunnlinje"/>
            <p:cNvCxnSpPr/>
            <p:nvPr userDrawn="1"/>
          </p:nvCxnSpPr>
          <p:spPr>
            <a:xfrm flipH="1">
              <a:off x="2825698" y="8989933"/>
              <a:ext cx="11053382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3" name="toppramme" hidden="1"/>
          <p:cNvGrpSpPr/>
          <p:nvPr userDrawn="1"/>
        </p:nvGrpSpPr>
        <p:grpSpPr>
          <a:xfrm>
            <a:off x="1770152" y="2076657"/>
            <a:ext cx="5557261" cy="893450"/>
            <a:chOff x="3540073" y="4040672"/>
            <a:chExt cx="11461584" cy="1786900"/>
          </a:xfrm>
        </p:grpSpPr>
        <p:cxnSp>
          <p:nvCxnSpPr>
            <p:cNvPr id="34" name="venstrelinje"/>
            <p:cNvCxnSpPr/>
            <p:nvPr userDrawn="1"/>
          </p:nvCxnSpPr>
          <p:spPr>
            <a:xfrm>
              <a:off x="3701882" y="4387572"/>
              <a:ext cx="0" cy="144000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topplinje"/>
            <p:cNvCxnSpPr/>
            <p:nvPr userDrawn="1"/>
          </p:nvCxnSpPr>
          <p:spPr>
            <a:xfrm>
              <a:off x="3863690" y="4202692"/>
              <a:ext cx="11137967" cy="0"/>
            </a:xfrm>
            <a:prstGeom prst="line">
              <a:avLst/>
            </a:prstGeom>
            <a:solidFill>
              <a:schemeClr val="tx2"/>
            </a:solidFill>
            <a:ln w="254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6" name="toppunkt"/>
            <p:cNvSpPr/>
            <p:nvPr userDrawn="1"/>
          </p:nvSpPr>
          <p:spPr>
            <a:xfrm>
              <a:off x="3540073" y="4040672"/>
              <a:ext cx="334139" cy="324040"/>
            </a:xfrm>
            <a:prstGeom prst="ellipse">
              <a:avLst/>
            </a:prstGeom>
            <a:noFill/>
            <a:ln w="25400">
              <a:solidFill>
                <a:schemeClr val="tx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defPPr>
                <a:defRPr lang="en-US"/>
              </a:defPPr>
              <a:lvl1pPr marL="0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1088639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2177278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3265917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4354556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5443195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6531834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7620472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8709111" algn="l" defTabSz="2177278" rtl="0" eaLnBrk="1" latinLnBrk="0" hangingPunct="1">
                <a:defRPr sz="4300" kern="12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nb-NO" sz="4300"/>
            </a:p>
          </p:txBody>
        </p:sp>
      </p:grpSp>
      <p:pic>
        <p:nvPicPr>
          <p:cNvPr id="28" name="Picture 27" descr="Icon&#10;&#10;Description automatically generated">
            <a:extLst>
              <a:ext uri="{FF2B5EF4-FFF2-40B4-BE49-F238E27FC236}">
                <a16:creationId xmlns:a16="http://schemas.microsoft.com/office/drawing/2014/main" id="{7B33E1DD-7084-4FD3-AB2B-B00D756A4FC0}"/>
              </a:ext>
            </a:extLst>
          </p:cNvPr>
          <p:cNvPicPr>
            <a:picLocks noChangeAspect="1"/>
          </p:cNvPicPr>
          <p:nvPr userDrawn="1"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49049" y="6321118"/>
            <a:ext cx="584551" cy="4606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0456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defTabSz="914537" rtl="0" eaLnBrk="1" latinLnBrk="0" hangingPunct="1">
        <a:lnSpc>
          <a:spcPct val="100000"/>
        </a:lnSpc>
        <a:spcBef>
          <a:spcPct val="0"/>
        </a:spcBef>
        <a:buNone/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96079" indent="-216043" algn="l" defTabSz="914537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115" indent="-216043" algn="l" defTabSz="914537" rtl="0" eaLnBrk="1" latinLnBrk="0" hangingPunct="1">
        <a:lnSpc>
          <a:spcPct val="110000"/>
        </a:lnSpc>
        <a:spcBef>
          <a:spcPts val="500"/>
        </a:spcBef>
        <a:buFont typeface="Wingdings" panose="05000000000000000000" pitchFamily="2" charset="2"/>
        <a:buChar char="§"/>
        <a:defRPr sz="1800" kern="1200">
          <a:solidFill>
            <a:schemeClr val="tx2"/>
          </a:solidFill>
          <a:latin typeface="+mn-lt"/>
          <a:ea typeface="+mn-ea"/>
          <a:cs typeface="+mn-cs"/>
        </a:defRPr>
      </a:lvl2pPr>
      <a:lvl3pPr marL="756151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936187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116223" indent="-216043" algn="l" defTabSz="914537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977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246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514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783" indent="-228634" algn="l" defTabSz="91453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6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537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806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9074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343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612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880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148" algn="l" defTabSz="91453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0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png"/><Relationship Id="rId5" Type="http://schemas.openxmlformats.org/officeDocument/2006/relationships/hyperlink" Target="http://www.cjml.no/health" TargetMode="External"/><Relationship Id="rId4" Type="http://schemas.openxmlformats.org/officeDocument/2006/relationships/image" Target="../media/image1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sv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nva.sikt.no/registration/0198edca49b6-f34ec708-1472-4e21-baee-7d43fab1dec8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C8D153-386D-D098-0BD5-F14273D126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8423" y="1642731"/>
            <a:ext cx="10924037" cy="992510"/>
          </a:xfrm>
        </p:spPr>
        <p:txBody>
          <a:bodyPr anchor="ctr">
            <a:normAutofit fontScale="90000"/>
          </a:bodyPr>
          <a:lstStyle/>
          <a:p>
            <a:r>
              <a:rPr lang="en-GB" dirty="0">
                <a:solidFill>
                  <a:srgbClr val="15812E"/>
                </a:solidFill>
              </a:rPr>
              <a:t>Interview Guide for Understanding Patient Pathways</a:t>
            </a:r>
            <a:endParaRPr lang="nb-NO" dirty="0">
              <a:solidFill>
                <a:srgbClr val="15812E"/>
              </a:solidFill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A76CFE-5A64-516F-2FC4-A4B911AAFE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08493" y="2941656"/>
            <a:ext cx="9790720" cy="2441982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Responsible:	Line Melby, SINTEF Digital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Date:		December 5, 2025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Version: 		v3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Purpose:		Explore how healthcare workers understand the concept of ‘patient pathway’ and its role in 		care coordination. 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en-GB" sz="1600" dirty="0">
              <a:solidFill>
                <a:schemeClr val="bg2">
                  <a:lumMod val="25000"/>
                </a:schemeClr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Applied by:	Researchers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Target participants:	Healthcare workers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600" dirty="0">
                <a:solidFill>
                  <a:schemeClr val="bg2">
                    <a:lumMod val="25000"/>
                  </a:schemeClr>
                </a:solidFill>
              </a:rPr>
              <a:t>Language: 		English (interview guide also available in Norwegian)</a:t>
            </a:r>
          </a:p>
        </p:txBody>
      </p:sp>
      <p:pic>
        <p:nvPicPr>
          <p:cNvPr id="6" name="Picture 5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C569EA5-931D-8279-AE70-0E3FFA03D35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4B0D9BB1-6FBD-28DB-BBB8-BC939D447E2B}"/>
              </a:ext>
            </a:extLst>
          </p:cNvPr>
          <p:cNvSpPr txBox="1"/>
          <p:nvPr/>
        </p:nvSpPr>
        <p:spPr>
          <a:xfrm>
            <a:off x="731838" y="170113"/>
            <a:ext cx="1431499" cy="40011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</a:ln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>
              <a:defRPr sz="2000">
                <a:solidFill>
                  <a:srgbClr val="00B050"/>
                </a:solidFill>
              </a:defRPr>
            </a:lvl1pPr>
          </a:lstStyle>
          <a:p>
            <a:r>
              <a:rPr lang="en-GB"/>
              <a:t>Method </a:t>
            </a:r>
            <a:r>
              <a:rPr lang="nb-NO"/>
              <a:t>10</a:t>
            </a:r>
            <a:endParaRPr lang="nb-NO" dirty="0"/>
          </a:p>
        </p:txBody>
      </p:sp>
      <p:grpSp>
        <p:nvGrpSpPr>
          <p:cNvPr id="4" name="Group 8">
            <a:extLst>
              <a:ext uri="{FF2B5EF4-FFF2-40B4-BE49-F238E27FC236}">
                <a16:creationId xmlns:a16="http://schemas.microsoft.com/office/drawing/2014/main" id="{5C631411-0236-6B76-80C1-0E9551724DAA}"/>
              </a:ext>
            </a:extLst>
          </p:cNvPr>
          <p:cNvGrpSpPr/>
          <p:nvPr/>
        </p:nvGrpSpPr>
        <p:grpSpPr>
          <a:xfrm>
            <a:off x="10349202" y="6065650"/>
            <a:ext cx="1777325" cy="699118"/>
            <a:chOff x="10349202" y="6065650"/>
            <a:chExt cx="1777325" cy="699118"/>
          </a:xfrm>
        </p:grpSpPr>
        <p:pic>
          <p:nvPicPr>
            <p:cNvPr id="5" name="Picture 6">
              <a:extLst>
                <a:ext uri="{FF2B5EF4-FFF2-40B4-BE49-F238E27FC236}">
                  <a16:creationId xmlns:a16="http://schemas.microsoft.com/office/drawing/2014/main" id="{F13DC5D5-1923-CF1D-4493-FE97E2494FC9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429511" y="6266475"/>
              <a:ext cx="1261757" cy="49829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7" name="TextBox 8">
              <a:extLst>
                <a:ext uri="{FF2B5EF4-FFF2-40B4-BE49-F238E27FC236}">
                  <a16:creationId xmlns:a16="http://schemas.microsoft.com/office/drawing/2014/main" id="{683423AD-3EF2-C45A-2F3B-BD26C4E09F94}"/>
                </a:ext>
              </a:extLst>
            </p:cNvPr>
            <p:cNvSpPr txBox="1"/>
            <p:nvPr/>
          </p:nvSpPr>
          <p:spPr>
            <a:xfrm>
              <a:off x="10349202" y="6065650"/>
              <a:ext cx="1777325" cy="24622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nb-NO"/>
              </a:defPPr>
              <a:lvl1pPr marL="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13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263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394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525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5657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2789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199920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051" algn="l" defTabSz="914263" rtl="0" eaLnBrk="1" latinLnBrk="0" hangingPunct="1">
                <a:defRPr sz="1799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GB" sz="1000" dirty="0"/>
                <a:t>© The authors, Pathway, 2025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0742615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F58BFF-5F0C-B233-2093-4B3A241717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44287B-2625-A21F-1B76-925B1D3A157C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 NO/EN (2/5)</a:t>
            </a:r>
          </a:p>
          <a:p>
            <a:pPr lvl="0">
              <a:defRPr/>
            </a:pP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2864D9-CEB4-4549-36A6-545D6E9D513E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b="1" dirty="0"/>
              <a:t>Understanding and use of pathways</a:t>
            </a:r>
            <a:endParaRPr lang="nb-NO" dirty="0"/>
          </a:p>
          <a:p>
            <a:pPr marL="0" lvl="0" indent="0">
              <a:buNone/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43155DC9-E406-8C73-A2CD-520BC0AA0030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0515600" cy="3663683"/>
          </a:xfrm>
          <a:prstGeom prst="rect">
            <a:avLst/>
          </a:prstGeom>
          <a:ln>
            <a:noFill/>
          </a:ln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Hvordan forstår du begrepet pasientforløp?</a:t>
            </a:r>
            <a:br>
              <a:rPr lang="nb-NO" dirty="0"/>
            </a:br>
            <a:r>
              <a:rPr lang="nb-NO" i="1" dirty="0"/>
              <a:t>How do </a:t>
            </a:r>
            <a:r>
              <a:rPr lang="nb-NO" i="1" dirty="0" err="1"/>
              <a:t>you</a:t>
            </a:r>
            <a:r>
              <a:rPr lang="nb-NO" i="1" dirty="0"/>
              <a:t> understand the term </a:t>
            </a:r>
            <a:r>
              <a:rPr lang="nb-NO" i="1" dirty="0" err="1"/>
              <a:t>patient</a:t>
            </a:r>
            <a:r>
              <a:rPr lang="nb-NO" i="1" dirty="0"/>
              <a:t> </a:t>
            </a:r>
            <a:r>
              <a:rPr lang="nb-NO" i="1" dirty="0" err="1"/>
              <a:t>pathway</a:t>
            </a:r>
            <a:r>
              <a:rPr lang="nb-NO" i="1" dirty="0"/>
              <a:t>?</a:t>
            </a:r>
          </a:p>
          <a:p>
            <a:r>
              <a:rPr lang="nb-NO" dirty="0"/>
              <a:t>Hva består hovedarbeidsoppgavene dine av?</a:t>
            </a:r>
            <a:br>
              <a:rPr lang="nb-NO" dirty="0"/>
            </a:br>
            <a:r>
              <a:rPr lang="nb-NO" i="1" dirty="0" err="1"/>
              <a:t>What</a:t>
            </a:r>
            <a:r>
              <a:rPr lang="nb-NO" i="1" dirty="0"/>
              <a:t> </a:t>
            </a:r>
            <a:r>
              <a:rPr lang="nb-NO" i="1" dirty="0" err="1"/>
              <a:t>are</a:t>
            </a:r>
            <a:r>
              <a:rPr lang="nb-NO" i="1" dirty="0"/>
              <a:t> </a:t>
            </a:r>
            <a:r>
              <a:rPr lang="nb-NO" i="1" dirty="0" err="1"/>
              <a:t>your</a:t>
            </a:r>
            <a:r>
              <a:rPr lang="nb-NO" i="1" dirty="0"/>
              <a:t> </a:t>
            </a:r>
            <a:r>
              <a:rPr lang="nb-NO" i="1" dirty="0" err="1"/>
              <a:t>main</a:t>
            </a:r>
            <a:r>
              <a:rPr lang="nb-NO" i="1" dirty="0"/>
              <a:t> </a:t>
            </a:r>
            <a:r>
              <a:rPr lang="nb-NO" i="1" dirty="0" err="1"/>
              <a:t>work</a:t>
            </a:r>
            <a:r>
              <a:rPr lang="nb-NO" i="1" dirty="0"/>
              <a:t> </a:t>
            </a:r>
            <a:r>
              <a:rPr lang="nb-NO" i="1" dirty="0" err="1"/>
              <a:t>tasks</a:t>
            </a:r>
            <a:r>
              <a:rPr lang="nb-NO" i="1" dirty="0"/>
              <a:t>?</a:t>
            </a:r>
          </a:p>
          <a:p>
            <a:r>
              <a:rPr lang="nb-NO" dirty="0"/>
              <a:t>Hvordan brukes begrepet pasientforløp i din avdeling/organisasjon?</a:t>
            </a:r>
            <a:br>
              <a:rPr lang="nb-NO" dirty="0"/>
            </a:br>
            <a:r>
              <a:rPr lang="nb-NO" i="1" dirty="0"/>
              <a:t>How is the </a:t>
            </a:r>
            <a:r>
              <a:rPr lang="nb-NO" i="1" dirty="0" err="1"/>
              <a:t>concept</a:t>
            </a:r>
            <a:r>
              <a:rPr lang="nb-NO" i="1" dirty="0"/>
              <a:t> used in </a:t>
            </a:r>
            <a:r>
              <a:rPr lang="nb-NO" i="1" dirty="0" err="1"/>
              <a:t>your</a:t>
            </a:r>
            <a:r>
              <a:rPr lang="nb-NO" i="1" dirty="0"/>
              <a:t> </a:t>
            </a:r>
            <a:r>
              <a:rPr lang="nb-NO" i="1" dirty="0" err="1"/>
              <a:t>department</a:t>
            </a:r>
            <a:r>
              <a:rPr lang="nb-NO" i="1" dirty="0"/>
              <a:t>/</a:t>
            </a:r>
            <a:r>
              <a:rPr lang="nb-NO" i="1" dirty="0" err="1"/>
              <a:t>organization</a:t>
            </a:r>
            <a:r>
              <a:rPr lang="nb-NO" i="1" dirty="0"/>
              <a:t>?</a:t>
            </a:r>
          </a:p>
          <a:p>
            <a:r>
              <a:rPr lang="nb-NO" dirty="0"/>
              <a:t>Finnes en felles definisjon/forståelse?</a:t>
            </a:r>
            <a:br>
              <a:rPr lang="nb-NO" dirty="0"/>
            </a:br>
            <a:r>
              <a:rPr lang="nb-NO" i="1" dirty="0"/>
              <a:t>Is </a:t>
            </a:r>
            <a:r>
              <a:rPr lang="nb-NO" i="1" dirty="0" err="1"/>
              <a:t>there</a:t>
            </a:r>
            <a:r>
              <a:rPr lang="nb-NO" i="1" dirty="0"/>
              <a:t> a </a:t>
            </a:r>
            <a:r>
              <a:rPr lang="nb-NO" i="1" dirty="0" err="1"/>
              <a:t>shared</a:t>
            </a:r>
            <a:r>
              <a:rPr lang="nb-NO" i="1" dirty="0"/>
              <a:t> </a:t>
            </a:r>
            <a:r>
              <a:rPr lang="nb-NO" i="1" dirty="0" err="1"/>
              <a:t>definition</a:t>
            </a:r>
            <a:r>
              <a:rPr lang="nb-NO" i="1" dirty="0"/>
              <a:t>/</a:t>
            </a:r>
            <a:r>
              <a:rPr lang="nb-NO" i="1" dirty="0" err="1"/>
              <a:t>understanding</a:t>
            </a:r>
            <a:r>
              <a:rPr lang="nb-NO" i="1" dirty="0"/>
              <a:t>?</a:t>
            </a:r>
          </a:p>
          <a:p>
            <a:r>
              <a:rPr lang="nb-NO" dirty="0"/>
              <a:t>Hvilken rolle spiller pasientforløp i daglig praksis?</a:t>
            </a:r>
            <a:br>
              <a:rPr lang="nb-NO" dirty="0"/>
            </a:br>
            <a:r>
              <a:rPr lang="nb-NO" i="1" dirty="0" err="1"/>
              <a:t>What</a:t>
            </a:r>
            <a:r>
              <a:rPr lang="nb-NO" i="1" dirty="0"/>
              <a:t> </a:t>
            </a:r>
            <a:r>
              <a:rPr lang="nb-NO" i="1" dirty="0" err="1"/>
              <a:t>role</a:t>
            </a:r>
            <a:r>
              <a:rPr lang="nb-NO" i="1" dirty="0"/>
              <a:t> </a:t>
            </a:r>
            <a:r>
              <a:rPr lang="nb-NO" i="1" dirty="0" err="1"/>
              <a:t>does</a:t>
            </a:r>
            <a:r>
              <a:rPr lang="nb-NO" i="1" dirty="0"/>
              <a:t> the </a:t>
            </a:r>
            <a:r>
              <a:rPr lang="nb-NO" i="1" dirty="0" err="1"/>
              <a:t>concept</a:t>
            </a:r>
            <a:r>
              <a:rPr lang="nb-NO" i="1" dirty="0"/>
              <a:t> play in </a:t>
            </a:r>
            <a:r>
              <a:rPr lang="nb-NO" i="1" dirty="0" err="1"/>
              <a:t>daily</a:t>
            </a:r>
            <a:r>
              <a:rPr lang="nb-NO" i="1" dirty="0"/>
              <a:t> </a:t>
            </a:r>
            <a:r>
              <a:rPr lang="nb-NO" i="1" dirty="0" err="1"/>
              <a:t>practice</a:t>
            </a:r>
            <a:r>
              <a:rPr lang="nb-NO" i="1" dirty="0"/>
              <a:t>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408656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484EA6-3E54-17BC-18F1-D091F256E8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663AAF-6EA7-BFE9-F44E-C1C3389E189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 NO/EN (3/5)</a:t>
            </a:r>
          </a:p>
          <a:p>
            <a:pPr lvl="0">
              <a:defRPr/>
            </a:pP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BD3690-ACED-E05C-2E60-44447453514B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b="1" dirty="0"/>
              <a:t>Designing patient pathways</a:t>
            </a:r>
            <a:endParaRPr lang="nb-NO" dirty="0"/>
          </a:p>
          <a:p>
            <a:pPr marL="0" lvl="0" indent="0">
              <a:buNone/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CE66497A-05C6-E693-6E26-2E72813761D7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1353800" cy="4717292"/>
          </a:xfrm>
          <a:prstGeom prst="rect">
            <a:avLst/>
          </a:prstGeom>
          <a:ln>
            <a:noFill/>
          </a:ln>
        </p:spPr>
        <p:txBody>
          <a:bodyPr lIns="91440" tIns="45720" rIns="91440" bIns="45720" anchor="t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sz="2000" dirty="0"/>
              <a:t>Av hvem og hvordan lages pasientforløp?</a:t>
            </a:r>
            <a:br>
              <a:rPr lang="nb-NO" sz="2000" dirty="0"/>
            </a:br>
            <a:r>
              <a:rPr lang="nb-NO" sz="2000" i="1" dirty="0"/>
              <a:t>By </a:t>
            </a:r>
            <a:r>
              <a:rPr lang="nb-NO" sz="2000" i="1" dirty="0" err="1"/>
              <a:t>whom</a:t>
            </a:r>
            <a:r>
              <a:rPr lang="nb-NO" sz="2000" i="1" dirty="0"/>
              <a:t> and </a:t>
            </a:r>
            <a:r>
              <a:rPr lang="nb-NO" sz="2000" i="1" dirty="0" err="1"/>
              <a:t>how</a:t>
            </a:r>
            <a:r>
              <a:rPr lang="nb-NO" sz="2000" i="1" dirty="0"/>
              <a:t> is a </a:t>
            </a:r>
            <a:r>
              <a:rPr lang="nb-NO" sz="2000" i="1" dirty="0" err="1"/>
              <a:t>pathway</a:t>
            </a:r>
            <a:r>
              <a:rPr lang="nb-NO" sz="2000" i="1" dirty="0"/>
              <a:t> </a:t>
            </a:r>
            <a:r>
              <a:rPr lang="nb-NO" sz="2000" i="1" dirty="0" err="1"/>
              <a:t>developed</a:t>
            </a:r>
            <a:r>
              <a:rPr lang="nb-NO" sz="2000" i="1" dirty="0"/>
              <a:t>?</a:t>
            </a:r>
            <a:endParaRPr lang="nb-NO" sz="2000" i="1" dirty="0">
              <a:ea typeface="Calibri"/>
              <a:cs typeface="Calibri"/>
            </a:endParaRPr>
          </a:p>
          <a:p>
            <a:r>
              <a:rPr lang="nb-NO" sz="2000" dirty="0"/>
              <a:t>Når i behandlingen bør det utvikles? </a:t>
            </a:r>
            <a:br>
              <a:rPr lang="nb-NO" sz="2000" dirty="0"/>
            </a:br>
            <a:r>
              <a:rPr lang="nb-NO" sz="2000" i="1" dirty="0"/>
              <a:t>At </a:t>
            </a:r>
            <a:r>
              <a:rPr lang="nb-NO" sz="2000" i="1" dirty="0" err="1"/>
              <a:t>what</a:t>
            </a:r>
            <a:r>
              <a:rPr lang="nb-NO" sz="2000" i="1" dirty="0"/>
              <a:t> </a:t>
            </a:r>
            <a:r>
              <a:rPr lang="nb-NO" sz="2000" i="1" dirty="0" err="1"/>
              <a:t>point</a:t>
            </a:r>
            <a:r>
              <a:rPr lang="nb-NO" sz="2000" i="1" dirty="0"/>
              <a:t> </a:t>
            </a:r>
            <a:r>
              <a:rPr lang="nb-NO" sz="2000" i="1" dirty="0" err="1"/>
              <a:t>should</a:t>
            </a:r>
            <a:r>
              <a:rPr lang="nb-NO" sz="2000" i="1" dirty="0"/>
              <a:t> the </a:t>
            </a:r>
            <a:r>
              <a:rPr lang="nb-NO" sz="2000" i="1" dirty="0" err="1"/>
              <a:t>pathway</a:t>
            </a:r>
            <a:r>
              <a:rPr lang="nb-NO" sz="2000" i="1" dirty="0"/>
              <a:t> be </a:t>
            </a:r>
            <a:r>
              <a:rPr lang="nb-NO" sz="2000" i="1" dirty="0" err="1"/>
              <a:t>developed</a:t>
            </a:r>
            <a:r>
              <a:rPr lang="nb-NO" sz="2000" i="1" dirty="0"/>
              <a:t>?</a:t>
            </a:r>
            <a:endParaRPr lang="nb-NO" sz="2000" i="1" dirty="0">
              <a:ea typeface="Calibri"/>
              <a:cs typeface="Calibri"/>
            </a:endParaRPr>
          </a:p>
          <a:p>
            <a:r>
              <a:rPr lang="nb-NO" sz="2000" dirty="0"/>
              <a:t>Hvilke aktører bør inkluderes? (spesialist, fastlege, NAV...)</a:t>
            </a:r>
            <a:br>
              <a:rPr lang="nb-NO" sz="2000" dirty="0"/>
            </a:br>
            <a:r>
              <a:rPr lang="nb-NO" sz="2000" i="1" dirty="0" err="1"/>
              <a:t>Which</a:t>
            </a:r>
            <a:r>
              <a:rPr lang="nb-NO" sz="2000" i="1" dirty="0"/>
              <a:t> </a:t>
            </a:r>
            <a:r>
              <a:rPr lang="nb-NO" sz="2000" i="1" dirty="0" err="1"/>
              <a:t>actors</a:t>
            </a:r>
            <a:r>
              <a:rPr lang="nb-NO" sz="2000" i="1" dirty="0"/>
              <a:t> </a:t>
            </a:r>
            <a:r>
              <a:rPr lang="nb-NO" sz="2000" i="1" dirty="0" err="1"/>
              <a:t>should</a:t>
            </a:r>
            <a:r>
              <a:rPr lang="nb-NO" sz="2000" i="1" dirty="0"/>
              <a:t> be </a:t>
            </a:r>
            <a:r>
              <a:rPr lang="nb-NO" sz="2000" i="1" dirty="0" err="1"/>
              <a:t>included</a:t>
            </a:r>
            <a:r>
              <a:rPr lang="nb-NO" sz="2000" i="1" dirty="0"/>
              <a:t>?</a:t>
            </a:r>
            <a:endParaRPr lang="nb-NO" sz="2000" i="1" dirty="0">
              <a:ea typeface="Calibri"/>
              <a:cs typeface="Calibri"/>
            </a:endParaRPr>
          </a:p>
          <a:p>
            <a:r>
              <a:rPr lang="nb-NO" sz="2000" dirty="0"/>
              <a:t>Hva bør inkluderes? (tid, avtaler, medisiner…) </a:t>
            </a:r>
            <a:br>
              <a:rPr lang="nb-NO" sz="2000" dirty="0"/>
            </a:br>
            <a:r>
              <a:rPr lang="nb-NO" sz="2000" i="1" dirty="0" err="1"/>
              <a:t>What</a:t>
            </a:r>
            <a:r>
              <a:rPr lang="nb-NO" sz="2000" i="1" dirty="0"/>
              <a:t> </a:t>
            </a:r>
            <a:r>
              <a:rPr lang="nb-NO" sz="2000" i="1" dirty="0" err="1"/>
              <a:t>should</a:t>
            </a:r>
            <a:r>
              <a:rPr lang="nb-NO" sz="2000" i="1" dirty="0"/>
              <a:t> be </a:t>
            </a:r>
            <a:r>
              <a:rPr lang="nb-NO" sz="2000" i="1" dirty="0" err="1"/>
              <a:t>included</a:t>
            </a:r>
            <a:r>
              <a:rPr lang="nb-NO" sz="2000" i="1" dirty="0"/>
              <a:t>? (time, appointments, meds…)</a:t>
            </a:r>
            <a:endParaRPr lang="nb-NO" sz="2000" i="1" dirty="0">
              <a:ea typeface="Calibri"/>
              <a:cs typeface="Calibri"/>
            </a:endParaRPr>
          </a:p>
          <a:p>
            <a:r>
              <a:rPr lang="nb-NO" sz="2000" dirty="0"/>
              <a:t>Hvordan bør det se ut visuelt?</a:t>
            </a:r>
            <a:br>
              <a:rPr lang="nb-NO" sz="2000" dirty="0"/>
            </a:br>
            <a:r>
              <a:rPr lang="nb-NO" sz="2000" i="1" dirty="0"/>
              <a:t>How </a:t>
            </a:r>
            <a:r>
              <a:rPr lang="nb-NO" sz="2000" i="1" dirty="0" err="1"/>
              <a:t>should</a:t>
            </a:r>
            <a:r>
              <a:rPr lang="nb-NO" sz="2000" i="1" dirty="0"/>
              <a:t> it be </a:t>
            </a:r>
            <a:r>
              <a:rPr lang="nb-NO" sz="2000" i="1" dirty="0" err="1"/>
              <a:t>visually</a:t>
            </a:r>
            <a:r>
              <a:rPr lang="nb-NO" sz="2000" i="1" dirty="0"/>
              <a:t> </a:t>
            </a:r>
            <a:r>
              <a:rPr lang="nb-NO" sz="2000" i="1" dirty="0" err="1"/>
              <a:t>represented</a:t>
            </a:r>
            <a:r>
              <a:rPr lang="nb-NO" sz="2000" i="1" dirty="0"/>
              <a:t>?</a:t>
            </a:r>
            <a:endParaRPr lang="nb-NO" sz="2000" i="1" dirty="0">
              <a:ea typeface="Calibri"/>
              <a:cs typeface="Calibri"/>
            </a:endParaRPr>
          </a:p>
          <a:p>
            <a:r>
              <a:rPr lang="nb-NO" sz="2000" dirty="0"/>
              <a:t>Hvem er det laget for – og med hvilket formål?</a:t>
            </a:r>
            <a:br>
              <a:rPr lang="nb-NO" sz="2000" dirty="0"/>
            </a:br>
            <a:r>
              <a:rPr lang="nb-NO" sz="2000" i="1" dirty="0"/>
              <a:t>Who is the </a:t>
            </a:r>
            <a:r>
              <a:rPr lang="nb-NO" sz="2000" i="1" dirty="0" err="1"/>
              <a:t>pathway</a:t>
            </a:r>
            <a:r>
              <a:rPr lang="nb-NO" sz="2000" i="1" dirty="0"/>
              <a:t> </a:t>
            </a:r>
            <a:r>
              <a:rPr lang="nb-NO" sz="2000" i="1" dirty="0" err="1"/>
              <a:t>intended</a:t>
            </a:r>
            <a:r>
              <a:rPr lang="nb-NO" sz="2000" i="1" dirty="0"/>
              <a:t> for – and for </a:t>
            </a:r>
            <a:r>
              <a:rPr lang="nb-NO" sz="2000" i="1" dirty="0" err="1"/>
              <a:t>what</a:t>
            </a:r>
            <a:r>
              <a:rPr lang="nb-NO" sz="2000" i="1" dirty="0"/>
              <a:t> purpose?</a:t>
            </a:r>
            <a:endParaRPr lang="en-US" sz="2000" i="1">
              <a:ea typeface="Calibri"/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3969739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58141-588E-BE0E-566B-5824CA3112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1CCB08-0F6B-CA65-63C8-CB151BE8A8A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 NO/EN (4/5)</a:t>
            </a:r>
          </a:p>
          <a:p>
            <a:pPr lvl="0">
              <a:defRPr/>
            </a:pP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C45E71-2165-A9E0-71DB-D7D33EEF79EF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b="1" dirty="0"/>
              <a:t>Coordination and communication challenges</a:t>
            </a:r>
            <a:endParaRPr lang="nb-NO" dirty="0"/>
          </a:p>
          <a:p>
            <a:pPr marL="0" lvl="0" indent="0">
              <a:buNone/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F73384BC-78BB-B8CF-509C-6BCB4F196962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0515600" cy="4352166"/>
          </a:xfrm>
          <a:prstGeom prst="rect">
            <a:avLst/>
          </a:prstGeom>
          <a:ln>
            <a:noFill/>
          </a:ln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Største utfordringer i samhandling mellom aktører?</a:t>
            </a:r>
            <a:br>
              <a:rPr lang="nb-NO" dirty="0"/>
            </a:br>
            <a:r>
              <a:rPr lang="nb-NO" i="1" dirty="0"/>
              <a:t>Main </a:t>
            </a:r>
            <a:r>
              <a:rPr lang="nb-NO" i="1" dirty="0" err="1"/>
              <a:t>challenges</a:t>
            </a:r>
            <a:r>
              <a:rPr lang="nb-NO" i="1" dirty="0"/>
              <a:t> in </a:t>
            </a:r>
            <a:r>
              <a:rPr lang="nb-NO" i="1" dirty="0" err="1"/>
              <a:t>coordination</a:t>
            </a:r>
            <a:r>
              <a:rPr lang="nb-NO" i="1" dirty="0"/>
              <a:t> </a:t>
            </a:r>
            <a:r>
              <a:rPr lang="nb-NO" i="1" dirty="0" err="1"/>
              <a:t>across</a:t>
            </a:r>
            <a:r>
              <a:rPr lang="nb-NO" i="1" dirty="0"/>
              <a:t> </a:t>
            </a:r>
            <a:r>
              <a:rPr lang="nb-NO" i="1" dirty="0" err="1"/>
              <a:t>actors</a:t>
            </a:r>
            <a:r>
              <a:rPr lang="nb-NO" i="1" dirty="0"/>
              <a:t>?</a:t>
            </a:r>
            <a:endParaRPr lang="nb-NO" dirty="0"/>
          </a:p>
          <a:p>
            <a:r>
              <a:rPr lang="nb-NO" dirty="0"/>
              <a:t>Vurder om utfordringer skyldes:</a:t>
            </a:r>
            <a:br>
              <a:rPr lang="nb-NO" dirty="0"/>
            </a:br>
            <a:r>
              <a:rPr lang="en-US" i="1" dirty="0"/>
              <a:t>Assess whether challenges relate to:</a:t>
            </a:r>
            <a:endParaRPr lang="nb-NO" i="1" dirty="0"/>
          </a:p>
          <a:p>
            <a:pPr lvl="1"/>
            <a:r>
              <a:rPr lang="nb-NO" dirty="0"/>
              <a:t>Manglende forståelse av roller/ansvar</a:t>
            </a:r>
            <a:br>
              <a:rPr lang="nb-NO" dirty="0"/>
            </a:br>
            <a:r>
              <a:rPr lang="en-US" i="1" dirty="0"/>
              <a:t>Lack of understanding of roles/responsibilities</a:t>
            </a:r>
            <a:endParaRPr lang="nb-NO" i="1" dirty="0"/>
          </a:p>
          <a:p>
            <a:pPr lvl="1"/>
            <a:r>
              <a:rPr lang="nb-NO" dirty="0"/>
              <a:t>Manglende oversikt over forløpet end-to-end</a:t>
            </a:r>
            <a:br>
              <a:rPr lang="nb-NO" dirty="0"/>
            </a:br>
            <a:r>
              <a:rPr lang="en-US" i="1" dirty="0"/>
              <a:t>Lack of overview of the patient pathway end-to-end</a:t>
            </a:r>
            <a:endParaRPr lang="nb-NO" i="1" dirty="0"/>
          </a:p>
          <a:p>
            <a:pPr lvl="1"/>
            <a:r>
              <a:rPr lang="nb-NO" dirty="0"/>
              <a:t>Manglende informasjonsdeling</a:t>
            </a:r>
            <a:br>
              <a:rPr lang="nb-NO" dirty="0"/>
            </a:br>
            <a:r>
              <a:rPr lang="nb-NO" i="1" dirty="0" err="1"/>
              <a:t>Lack</a:t>
            </a:r>
            <a:r>
              <a:rPr lang="nb-NO" i="1" dirty="0"/>
              <a:t> </a:t>
            </a:r>
            <a:r>
              <a:rPr lang="nb-NO" i="1" dirty="0" err="1"/>
              <a:t>of</a:t>
            </a:r>
            <a:r>
              <a:rPr lang="nb-NO" i="1" dirty="0"/>
              <a:t> </a:t>
            </a:r>
            <a:r>
              <a:rPr lang="nb-NO" i="1" dirty="0" err="1"/>
              <a:t>information</a:t>
            </a:r>
            <a:r>
              <a:rPr lang="nb-NO" i="1" dirty="0"/>
              <a:t> </a:t>
            </a:r>
            <a:r>
              <a:rPr lang="nb-NO" i="1" dirty="0" err="1"/>
              <a:t>sharing</a:t>
            </a:r>
            <a:endParaRPr lang="nb-NO" i="1" dirty="0"/>
          </a:p>
          <a:p>
            <a:pPr lvl="1"/>
            <a:r>
              <a:rPr lang="nb-NO" dirty="0"/>
              <a:t>Overgangssvikt mellom primær/spesialist</a:t>
            </a:r>
            <a:br>
              <a:rPr lang="nb-NO" dirty="0"/>
            </a:br>
            <a:r>
              <a:rPr lang="en-US" i="1" dirty="0"/>
              <a:t>Breakdowns in transitions between primary and specialist care</a:t>
            </a:r>
            <a:endParaRPr lang="nb-NO" i="1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303017798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342C8A-0AD4-2D4E-C231-0E0AB1B70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48266E-91D3-ABE8-7BFB-E3DFA6411ABA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 NO/EN (5/5)</a:t>
            </a:r>
          </a:p>
          <a:p>
            <a:pPr lvl="0">
              <a:defRPr/>
            </a:pP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27FD9-07FC-1570-A9C3-AA7DACA6CA55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b="1" dirty="0" err="1"/>
              <a:t>Standardisation</a:t>
            </a:r>
            <a:r>
              <a:rPr lang="en-US" b="1" dirty="0"/>
              <a:t> discussion - role &amp; potential</a:t>
            </a: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06B0CF60-8701-AAC5-3661-A12F9D247121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0515600" cy="3663683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Kan standardiserte pasientforløp forbedre koordinering? Hvordan?</a:t>
            </a:r>
            <a:br>
              <a:rPr lang="nb-NO" dirty="0"/>
            </a:br>
            <a:r>
              <a:rPr lang="nb-NO" i="1" dirty="0" err="1"/>
              <a:t>Can</a:t>
            </a:r>
            <a:r>
              <a:rPr lang="nb-NO" i="1" dirty="0"/>
              <a:t> </a:t>
            </a:r>
            <a:r>
              <a:rPr lang="nb-NO" i="1" dirty="0" err="1"/>
              <a:t>standardised</a:t>
            </a:r>
            <a:r>
              <a:rPr lang="nb-NO" i="1" dirty="0"/>
              <a:t> </a:t>
            </a:r>
            <a:r>
              <a:rPr lang="nb-NO" i="1" dirty="0" err="1"/>
              <a:t>pathways</a:t>
            </a:r>
            <a:r>
              <a:rPr lang="nb-NO" i="1" dirty="0"/>
              <a:t> </a:t>
            </a:r>
            <a:r>
              <a:rPr lang="nb-NO" i="1" dirty="0" err="1"/>
              <a:t>improve</a:t>
            </a:r>
            <a:r>
              <a:rPr lang="nb-NO" i="1" dirty="0"/>
              <a:t> </a:t>
            </a:r>
            <a:r>
              <a:rPr lang="nb-NO" i="1" dirty="0" err="1"/>
              <a:t>coordination</a:t>
            </a:r>
            <a:r>
              <a:rPr lang="nb-NO" i="1" dirty="0"/>
              <a:t>? How?</a:t>
            </a:r>
          </a:p>
          <a:p>
            <a:r>
              <a:rPr lang="nb-NO" dirty="0"/>
              <a:t>Vil det hjelpe overgang mellom nivåer?</a:t>
            </a:r>
            <a:br>
              <a:rPr lang="nb-NO" dirty="0"/>
            </a:br>
            <a:r>
              <a:rPr lang="nb-NO" i="1" dirty="0" err="1"/>
              <a:t>Could</a:t>
            </a:r>
            <a:r>
              <a:rPr lang="nb-NO" i="1" dirty="0"/>
              <a:t> it </a:t>
            </a:r>
            <a:r>
              <a:rPr lang="nb-NO" i="1" dirty="0" err="1"/>
              <a:t>improve</a:t>
            </a:r>
            <a:r>
              <a:rPr lang="nb-NO" i="1" dirty="0"/>
              <a:t> </a:t>
            </a:r>
            <a:r>
              <a:rPr lang="nb-NO" i="1" dirty="0" err="1"/>
              <a:t>primary-specialist</a:t>
            </a:r>
            <a:r>
              <a:rPr lang="nb-NO" i="1" dirty="0"/>
              <a:t> </a:t>
            </a:r>
            <a:r>
              <a:rPr lang="nb-NO" i="1" dirty="0" err="1"/>
              <a:t>transitions</a:t>
            </a:r>
            <a:r>
              <a:rPr lang="nb-NO" i="1" dirty="0"/>
              <a:t>?</a:t>
            </a:r>
          </a:p>
          <a:p>
            <a:r>
              <a:rPr lang="nb-NO" dirty="0"/>
              <a:t>Ulemper/risiko ved standardisering?</a:t>
            </a:r>
            <a:br>
              <a:rPr lang="nb-NO" dirty="0"/>
            </a:br>
            <a:r>
              <a:rPr lang="nb-NO" i="1" dirty="0" err="1"/>
              <a:t>Potential</a:t>
            </a:r>
            <a:r>
              <a:rPr lang="nb-NO" i="1" dirty="0"/>
              <a:t> </a:t>
            </a:r>
            <a:r>
              <a:rPr lang="nb-NO" i="1" dirty="0" err="1"/>
              <a:t>disadvantages</a:t>
            </a:r>
            <a:r>
              <a:rPr lang="nb-NO" i="1" dirty="0"/>
              <a:t>?</a:t>
            </a:r>
          </a:p>
          <a:p>
            <a:r>
              <a:rPr lang="nb-NO" dirty="0"/>
              <a:t>Kan alle forløp standardiseres? Hvorfor/hvorfor ikke?</a:t>
            </a:r>
            <a:br>
              <a:rPr lang="nb-NO" dirty="0"/>
            </a:br>
            <a:r>
              <a:rPr lang="nb-NO" i="1" dirty="0" err="1"/>
              <a:t>Can</a:t>
            </a:r>
            <a:r>
              <a:rPr lang="nb-NO" i="1" dirty="0"/>
              <a:t> all </a:t>
            </a:r>
            <a:r>
              <a:rPr lang="nb-NO" i="1" dirty="0" err="1"/>
              <a:t>pathways</a:t>
            </a:r>
            <a:r>
              <a:rPr lang="nb-NO" i="1" dirty="0"/>
              <a:t> be </a:t>
            </a:r>
            <a:r>
              <a:rPr lang="nb-NO" i="1" dirty="0" err="1"/>
              <a:t>standardised</a:t>
            </a:r>
            <a:r>
              <a:rPr lang="nb-NO" i="1" dirty="0"/>
              <a:t>? </a:t>
            </a:r>
            <a:r>
              <a:rPr lang="nb-NO" i="1" dirty="0" err="1"/>
              <a:t>Why</a:t>
            </a:r>
            <a:r>
              <a:rPr lang="nb-NO" i="1" dirty="0"/>
              <a:t>/</a:t>
            </a:r>
            <a:r>
              <a:rPr lang="nb-NO" i="1" dirty="0" err="1"/>
              <a:t>why</a:t>
            </a:r>
            <a:r>
              <a:rPr lang="nb-NO" i="1" dirty="0"/>
              <a:t> not?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2337369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9A765033-8EB1-66F5-A50C-6D2B8708D9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14685-C273-2338-E830-4955866A9EED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3: Recruit relevant study participants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736483-DFE8-3522-C281-8E36E050A8E3}"/>
              </a:ext>
            </a:extLst>
          </p:cNvPr>
          <p:cNvSpPr txBox="1">
            <a:spLocks/>
          </p:cNvSpPr>
          <p:nvPr/>
        </p:nvSpPr>
        <p:spPr>
          <a:xfrm>
            <a:off x="838200" y="1183594"/>
            <a:ext cx="10515600" cy="4606781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Include informants who work with pathways in practice and can provide insight into workflows</a:t>
            </a:r>
          </a:p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Strategic sampling was used in the original study</a:t>
            </a:r>
          </a:p>
          <a:p>
            <a:pPr lvl="0">
              <a:defRPr/>
            </a:pPr>
            <a:r>
              <a:rPr lang="en-GB" dirty="0">
                <a:solidFill>
                  <a:prstClr val="black"/>
                </a:solidFill>
              </a:rPr>
              <a:t>Inclusion criteria: </a:t>
            </a:r>
            <a:br>
              <a:rPr lang="en-GB" dirty="0">
                <a:solidFill>
                  <a:prstClr val="black"/>
                </a:solidFill>
              </a:rPr>
            </a:br>
            <a:r>
              <a:rPr lang="en-GB" dirty="0">
                <a:solidFill>
                  <a:prstClr val="black"/>
                </a:solidFill>
              </a:rPr>
              <a:t>	</a:t>
            </a:r>
            <a:r>
              <a:rPr lang="en-GB" sz="2400" dirty="0">
                <a:solidFill>
                  <a:prstClr val="black"/>
                </a:solidFill>
              </a:rPr>
              <a:t>(i) the participant had to work with </a:t>
            </a:r>
            <a:r>
              <a:rPr lang="en-GB" sz="2400" dirty="0" err="1">
                <a:solidFill>
                  <a:prstClr val="black"/>
                </a:solidFill>
              </a:rPr>
              <a:t>standarised</a:t>
            </a:r>
            <a:r>
              <a:rPr lang="en-GB" sz="2400" dirty="0">
                <a:solidFill>
                  <a:prstClr val="black"/>
                </a:solidFill>
              </a:rPr>
              <a:t> patient pathways, 	either 	from a clinical, technical, or administrative point of view, </a:t>
            </a:r>
            <a:br>
              <a:rPr lang="en-GB" sz="2400" dirty="0">
                <a:solidFill>
                  <a:prstClr val="black"/>
                </a:solidFill>
              </a:rPr>
            </a:br>
            <a:r>
              <a:rPr lang="en-GB" sz="2400" dirty="0">
                <a:solidFill>
                  <a:prstClr val="black"/>
                </a:solidFill>
              </a:rPr>
              <a:t>	(ii) they had to be employed in South-Eastern Norway Regional Health 	Trust</a:t>
            </a:r>
          </a:p>
          <a:p>
            <a:pPr>
              <a:defRPr/>
            </a:pPr>
            <a:r>
              <a:rPr lang="en-GB" dirty="0">
                <a:solidFill>
                  <a:prstClr val="black"/>
                </a:solidFill>
              </a:rPr>
              <a:t>Regardless of sampling procedure, the participants need to have thorough insight into the case in question (i.e., patient pathways)</a:t>
            </a:r>
          </a:p>
          <a:p>
            <a:pPr>
              <a:defRPr/>
            </a:pPr>
            <a:r>
              <a:rPr lang="en-US" dirty="0"/>
              <a:t>Interviews were conducted individually and digitally</a:t>
            </a:r>
            <a:endParaRPr lang="en-GB" dirty="0">
              <a:solidFill>
                <a:prstClr val="black"/>
              </a:solidFill>
            </a:endParaRPr>
          </a:p>
          <a:p>
            <a:pPr>
              <a:defRPr/>
            </a:pPr>
            <a:endParaRPr lang="en-GB" dirty="0">
              <a:solidFill>
                <a:prstClr val="black"/>
              </a:solidFill>
            </a:endParaRPr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4211816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F34386F-0DF6-0E99-F3EF-643B66E87BE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5F330F-EF65-3DC9-6BAB-03A46ED00E3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Step 4: Analyse interview data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635D0D-A2DB-84D9-18E7-0B6E3E66DA08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Interviews were transcribed and </a:t>
            </a:r>
            <a:r>
              <a:rPr lang="en-US" dirty="0" err="1">
                <a:solidFill>
                  <a:prstClr val="black"/>
                </a:solidFill>
              </a:rPr>
              <a:t>analysed</a:t>
            </a:r>
            <a:r>
              <a:rPr lang="en-US" dirty="0">
                <a:solidFill>
                  <a:prstClr val="black"/>
                </a:solidFill>
              </a:rPr>
              <a:t> using thematic analysis </a:t>
            </a:r>
          </a:p>
          <a:p>
            <a:pPr lvl="0">
              <a:defRPr/>
            </a:pPr>
            <a:r>
              <a:rPr lang="en-US" dirty="0">
                <a:solidFill>
                  <a:prstClr val="black"/>
                </a:solidFill>
              </a:rPr>
              <a:t>This approach helps identify recurring patterns, definitions and challenges: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>
                <a:solidFill>
                  <a:prstClr val="black"/>
                </a:solidFill>
              </a:rPr>
              <a:t>Transcribe audio recordings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>
                <a:solidFill>
                  <a:prstClr val="black"/>
                </a:solidFill>
              </a:rPr>
              <a:t>Code statements and group them into categories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>
                <a:solidFill>
                  <a:prstClr val="black"/>
                </a:solidFill>
              </a:rPr>
              <a:t>Compare similarities and differences across roles and settings</a:t>
            </a:r>
          </a:p>
          <a:p>
            <a:pPr marL="971550" lvl="1" indent="-514350">
              <a:buFont typeface="+mj-lt"/>
              <a:buAutoNum type="arabicPeriod"/>
              <a:defRPr/>
            </a:pPr>
            <a:r>
              <a:rPr lang="en-US" dirty="0">
                <a:solidFill>
                  <a:prstClr val="black"/>
                </a:solidFill>
              </a:rPr>
              <a:t>Focus on understanding, use, coordination, design and standardization</a:t>
            </a:r>
          </a:p>
          <a:p>
            <a:pPr>
              <a:defRPr/>
            </a:pPr>
            <a:r>
              <a:rPr lang="en-US" dirty="0">
                <a:solidFill>
                  <a:prstClr val="black"/>
                </a:solidFill>
              </a:rPr>
              <a:t>The aim is to extract insight into how pathways are understood and applied in practice.</a:t>
            </a:r>
            <a:endParaRPr kumimoji="0" lang="en-GB" sz="240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3532991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2C05BE5-5F5C-B04D-F909-52804C2E25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15672456-4A19-506B-713F-CE43DA58F2B6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More information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09AF068F-1D2C-6E1B-6AA2-C546CD5E6C8B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dirty="0"/>
              <a:t>Lessons learned</a:t>
            </a:r>
          </a:p>
          <a:p>
            <a:r>
              <a:rPr lang="en-US" sz="2400" dirty="0"/>
              <a:t>Summary/key takeaways</a:t>
            </a:r>
          </a:p>
          <a:p>
            <a:r>
              <a:rPr lang="fr-FR" sz="2400" dirty="0"/>
              <a:t>Relevant publications</a:t>
            </a:r>
          </a:p>
          <a:p>
            <a:pPr marL="0" indent="0">
              <a:buNone/>
            </a:pPr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326C414F-33A7-31FD-0665-D4414EFB082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396955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71BA3-16E7-4DA6-E212-62E8F6E1C6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B7F9AA-8441-7A70-D422-24BB0CA3E207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Lessons learned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7FA14D-A0B2-3FF0-76CA-77E562CB898A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dirty="0"/>
              <a:t>The interview guide was effective for exploring interpretations of </a:t>
            </a:r>
            <a:r>
              <a:rPr lang="en-US" i="1" dirty="0"/>
              <a:t>patient pathways</a:t>
            </a:r>
            <a:r>
              <a:rPr lang="en-US" dirty="0"/>
              <a:t>.</a:t>
            </a:r>
          </a:p>
          <a:p>
            <a:pPr>
              <a:defRPr/>
            </a:pPr>
            <a:r>
              <a:rPr lang="en-US" dirty="0"/>
              <a:t>Semi-structured format enabled participants to reflect freely and give concrete examples.</a:t>
            </a:r>
          </a:p>
          <a:p>
            <a:pPr>
              <a:defRPr/>
            </a:pPr>
            <a:r>
              <a:rPr lang="en-US" dirty="0"/>
              <a:t>Recruiting informants from both primary and specialist care was valuable, but time-consuming.</a:t>
            </a:r>
          </a:p>
          <a:p>
            <a:pPr>
              <a:defRPr/>
            </a:pPr>
            <a:r>
              <a:rPr lang="en-US" dirty="0"/>
              <a:t>Follow-up questions were often needed, as many participants had differing understandings.</a:t>
            </a:r>
          </a:p>
          <a:p>
            <a:pPr>
              <a:defRPr/>
            </a:pPr>
            <a:r>
              <a:rPr lang="en-US" dirty="0"/>
              <a:t>Well suited for exploratory work and generating insight before pathway modelling.</a:t>
            </a:r>
            <a:endParaRPr kumimoji="0" lang="en-GB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1225103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322498-66B3-64D3-AD7E-98F7C38D4E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A2CE5A-370B-0994-16D6-7FE40BD785C3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15812E"/>
                </a:solidFill>
                <a:latin typeface="Calibri Light" panose="020F0302020204030204"/>
              </a:rPr>
              <a:t>Key takeaways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06446D-4B61-81F4-2BAB-F3881590BEF9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i="1" dirty="0"/>
              <a:t>Patient pathway</a:t>
            </a:r>
            <a:r>
              <a:rPr lang="en-US" dirty="0"/>
              <a:t> was commonly understood as the patient’s journey across services.</a:t>
            </a:r>
          </a:p>
          <a:p>
            <a:pPr lvl="0">
              <a:defRPr/>
            </a:pPr>
            <a:r>
              <a:rPr lang="en-US" dirty="0"/>
              <a:t>No single shared definition existed across roles or </a:t>
            </a:r>
            <a:r>
              <a:rPr lang="en-US" dirty="0" err="1"/>
              <a:t>organisations</a:t>
            </a:r>
            <a:r>
              <a:rPr lang="en-US" dirty="0"/>
              <a:t>.</a:t>
            </a:r>
          </a:p>
          <a:p>
            <a:pPr lvl="0">
              <a:defRPr/>
            </a:pPr>
            <a:r>
              <a:rPr lang="en-US" dirty="0"/>
              <a:t>Useful pathways require involvement of multiple actors and a certain level of detail.</a:t>
            </a:r>
          </a:p>
          <a:p>
            <a:pPr lvl="0">
              <a:defRPr/>
            </a:pPr>
            <a:r>
              <a:rPr lang="en-US" dirty="0"/>
              <a:t>Coordination challenges related to information flow, transitions and unclear responsibility.</a:t>
            </a:r>
          </a:p>
          <a:p>
            <a:pPr lvl="0">
              <a:defRPr/>
            </a:pPr>
            <a:r>
              <a:rPr lang="en-US" dirty="0" err="1"/>
              <a:t>Standardisation</a:t>
            </a:r>
            <a:r>
              <a:rPr lang="en-US" dirty="0"/>
              <a:t> seen as helpful for collaboration if balanced with flexibility.</a:t>
            </a:r>
          </a:p>
          <a:p>
            <a:pPr lvl="0">
              <a:defRPr/>
            </a:pPr>
            <a:r>
              <a:rPr lang="en-US" dirty="0"/>
              <a:t>Shared terminology (e.g., CJML) may strengthen communication and consistency.</a:t>
            </a: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407009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B0F4A7-CB97-906D-89D4-D2F8EF7570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C5AD0-F416-FF6C-75BE-A2CF52D3DF9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>
                <a:solidFill>
                  <a:srgbClr val="15812E"/>
                </a:solidFill>
                <a:latin typeface="Calibri Light" panose="020F0302020204030204"/>
              </a:rPr>
              <a:t>Publication</a:t>
            </a: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 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73AB1E-5199-B6A7-3F20-44162E659F73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This methods descriptions is based on Bech &amp; Halvorsen’s work which was conducted as a 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student </a:t>
            </a: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project for SINTEF and the Pathway project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Full reference: </a:t>
            </a:r>
          </a:p>
          <a:p>
            <a:pPr lvl="1">
              <a:spcBef>
                <a:spcPts val="1000"/>
              </a:spcBef>
              <a:defRPr/>
            </a:pPr>
            <a:r>
              <a:rPr kumimoji="0" lang="en-GB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Malin M. Bech &amp; Ann Kristine Halvorsen (2022) </a:t>
            </a:r>
            <a:r>
              <a:rPr kumimoji="0" lang="en-GB" b="0" i="1" u="none" strike="noStrike" kern="1200" cap="none" spc="0" normalizeH="0" baseline="0" noProof="0" dirty="0" err="1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Pasientforløp</a:t>
            </a:r>
            <a:r>
              <a:rPr kumimoji="0" lang="en-GB" b="0" i="1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Helse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Sør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-Øst. En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kvalitativ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studie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om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forståelse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definisjon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og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utforming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av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pasientforløp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og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det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standardiserte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pasientforløpets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koordinerende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potensiale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innenfor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og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på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tvers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av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i="1" dirty="0" err="1">
                <a:solidFill>
                  <a:prstClr val="black"/>
                </a:solidFill>
                <a:latin typeface="Calibri" panose="020F0502020204030204"/>
              </a:rPr>
              <a:t>helsetjenestene</a:t>
            </a:r>
            <a:r>
              <a:rPr lang="en-GB" i="1" dirty="0">
                <a:solidFill>
                  <a:prstClr val="black"/>
                </a:solidFill>
                <a:latin typeface="Calibri" panose="020F0502020204030204"/>
              </a:rPr>
              <a:t>.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Prosjektoppgave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i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organisasjon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digitalisering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,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administrasjon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og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 </a:t>
            </a:r>
            <a:r>
              <a:rPr lang="en-GB" dirty="0" err="1">
                <a:solidFill>
                  <a:prstClr val="black"/>
                </a:solidFill>
                <a:latin typeface="Calibri" panose="020F0502020204030204"/>
              </a:rPr>
              <a:t>arbeid</a:t>
            </a:r>
            <a:r>
              <a:rPr lang="en-GB" dirty="0">
                <a:solidFill>
                  <a:prstClr val="black"/>
                </a:solidFill>
                <a:latin typeface="Calibri" panose="020F0502020204030204"/>
              </a:rPr>
              <a:t>. Trondheim: NTNU</a:t>
            </a:r>
          </a:p>
        </p:txBody>
      </p:sp>
    </p:spTree>
    <p:extLst>
      <p:ext uri="{BB962C8B-B14F-4D97-AF65-F5344CB8AC3E}">
        <p14:creationId xmlns:p14="http://schemas.microsoft.com/office/powerpoint/2010/main" val="21725290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4">
            <a:extLst>
              <a:ext uri="{FF2B5EF4-FFF2-40B4-BE49-F238E27FC236}">
                <a16:creationId xmlns:a16="http://schemas.microsoft.com/office/drawing/2014/main" id="{A3C864D5-99D8-8617-70A1-3DF66DBCEF28}"/>
              </a:ext>
            </a:extLst>
          </p:cNvPr>
          <p:cNvSpPr txBox="1">
            <a:spLocks/>
          </p:cNvSpPr>
          <p:nvPr/>
        </p:nvSpPr>
        <p:spPr>
          <a:xfrm>
            <a:off x="972252" y="1453943"/>
            <a:ext cx="4641570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000" dirty="0"/>
              <a:t>About the method</a:t>
            </a:r>
          </a:p>
          <a:p>
            <a:r>
              <a:rPr lang="en-GB" sz="2000" dirty="0"/>
              <a:t>Step-by-step guide</a:t>
            </a:r>
          </a:p>
          <a:p>
            <a:r>
              <a:rPr lang="en-GB" sz="2000" dirty="0"/>
              <a:t>More information</a:t>
            </a:r>
          </a:p>
        </p:txBody>
      </p:sp>
      <p:pic>
        <p:nvPicPr>
          <p:cNvPr id="13" name="Picture 12" descr="Logo UiO - NIFRO">
            <a:extLst>
              <a:ext uri="{FF2B5EF4-FFF2-40B4-BE49-F238E27FC236}">
                <a16:creationId xmlns:a16="http://schemas.microsoft.com/office/drawing/2014/main" id="{2E36FCA5-517E-FB1C-B5B3-6FBEC2829A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99984" y="6053636"/>
            <a:ext cx="1342191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6" descr="Aalto-universitetets tekniska högskola – Wikipedia">
            <a:extLst>
              <a:ext uri="{FF2B5EF4-FFF2-40B4-BE49-F238E27FC236}">
                <a16:creationId xmlns:a16="http://schemas.microsoft.com/office/drawing/2014/main" id="{671D2AF3-950F-3E36-782D-E031EF3070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69676" y="5903270"/>
            <a:ext cx="1104094" cy="8832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" name="Picture 14" descr="SINTEF logo-blue-PNG (002) - Sinpro">
            <a:extLst>
              <a:ext uri="{FF2B5EF4-FFF2-40B4-BE49-F238E27FC236}">
                <a16:creationId xmlns:a16="http://schemas.microsoft.com/office/drawing/2014/main" id="{967F50DC-6AC0-C03A-8E11-DD2C4B56893E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" t="28398" r="3280" b="29522"/>
          <a:stretch/>
        </p:blipFill>
        <p:spPr bwMode="auto">
          <a:xfrm>
            <a:off x="6273792" y="6053636"/>
            <a:ext cx="2626794" cy="582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B25A432A-7387-5344-E2A7-879538C6B056}"/>
              </a:ext>
            </a:extLst>
          </p:cNvPr>
          <p:cNvSpPr txBox="1">
            <a:spLocks/>
          </p:cNvSpPr>
          <p:nvPr/>
        </p:nvSpPr>
        <p:spPr>
          <a:xfrm>
            <a:off x="6353800" y="630544"/>
            <a:ext cx="4130932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About</a:t>
            </a:r>
            <a:endParaRPr lang="nb-NO" sz="4000" b="0" dirty="0"/>
          </a:p>
        </p:txBody>
      </p:sp>
      <p:sp>
        <p:nvSpPr>
          <p:cNvPr id="18" name="Content Placeholder 4">
            <a:extLst>
              <a:ext uri="{FF2B5EF4-FFF2-40B4-BE49-F238E27FC236}">
                <a16:creationId xmlns:a16="http://schemas.microsoft.com/office/drawing/2014/main" id="{B9AF8891-86AC-0A1A-CC76-0E99C4AFD889}"/>
              </a:ext>
            </a:extLst>
          </p:cNvPr>
          <p:cNvSpPr txBox="1">
            <a:spLocks/>
          </p:cNvSpPr>
          <p:nvPr/>
        </p:nvSpPr>
        <p:spPr>
          <a:xfrm>
            <a:off x="6353799" y="1453943"/>
            <a:ext cx="5175055" cy="4579388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000" b="1" dirty="0"/>
              <a:t>This document is part of the Pathway Toolbox </a:t>
            </a:r>
            <a:r>
              <a:rPr lang="en-GB" sz="2000" dirty="0">
                <a:hlinkClick r:id="rId5"/>
              </a:rPr>
              <a:t>www.cjml.no/health</a:t>
            </a:r>
            <a:endParaRPr lang="en-GB" sz="2000" dirty="0"/>
          </a:p>
          <a:p>
            <a:pPr marL="0" indent="0">
              <a:buNone/>
            </a:pPr>
            <a:r>
              <a:rPr lang="en-GB" sz="2000" dirty="0"/>
              <a:t>Developed within the Pathway research project (2021–2025) </a:t>
            </a:r>
          </a:p>
          <a:p>
            <a:pPr marL="0" indent="0">
              <a:buNone/>
            </a:pPr>
            <a:r>
              <a:rPr lang="en-GB" sz="2000" b="1" dirty="0"/>
              <a:t>Project partners: 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SINTEF Digital,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University of Oslo, Norway</a:t>
            </a:r>
          </a:p>
          <a:p>
            <a:pPr marL="0" indent="0">
              <a:lnSpc>
                <a:spcPct val="100000"/>
              </a:lnSpc>
              <a:spcBef>
                <a:spcPts val="200"/>
              </a:spcBef>
              <a:buNone/>
            </a:pPr>
            <a:r>
              <a:rPr lang="en-GB" sz="2000" dirty="0"/>
              <a:t>Aalto University, Finland</a:t>
            </a:r>
          </a:p>
          <a:p>
            <a:pPr marL="0" indent="0">
              <a:buNone/>
            </a:pPr>
            <a:endParaRPr lang="en-GB" sz="2000" dirty="0"/>
          </a:p>
          <a:p>
            <a:pPr marL="0" indent="0">
              <a:buNone/>
            </a:pPr>
            <a:r>
              <a:rPr lang="en-GB" sz="2000" b="1" dirty="0"/>
              <a:t>Funded by:</a:t>
            </a:r>
          </a:p>
          <a:p>
            <a:pPr marL="0" indent="0">
              <a:buNone/>
            </a:pPr>
            <a:r>
              <a:rPr lang="en-GB" sz="2000" dirty="0"/>
              <a:t>The Research Council of Norway</a:t>
            </a:r>
          </a:p>
        </p:txBody>
      </p:sp>
      <p:sp>
        <p:nvSpPr>
          <p:cNvPr id="20" name="Text Placeholder 2">
            <a:extLst>
              <a:ext uri="{FF2B5EF4-FFF2-40B4-BE49-F238E27FC236}">
                <a16:creationId xmlns:a16="http://schemas.microsoft.com/office/drawing/2014/main" id="{992D5DBE-F197-D6A8-5D05-6EFB80242C87}"/>
              </a:ext>
            </a:extLst>
          </p:cNvPr>
          <p:cNvSpPr txBox="1">
            <a:spLocks/>
          </p:cNvSpPr>
          <p:nvPr/>
        </p:nvSpPr>
        <p:spPr>
          <a:xfrm>
            <a:off x="845105" y="630544"/>
            <a:ext cx="3863830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4000" b="0" dirty="0"/>
              <a:t>Content</a:t>
            </a:r>
            <a:endParaRPr lang="nb-NO" sz="4000" b="0" dirty="0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1925D740-42FD-EF1F-D1FE-A03319828A8C}"/>
              </a:ext>
            </a:extLst>
          </p:cNvPr>
          <p:cNvSpPr/>
          <p:nvPr/>
        </p:nvSpPr>
        <p:spPr>
          <a:xfrm>
            <a:off x="5754504" y="0"/>
            <a:ext cx="107913" cy="6858000"/>
          </a:xfrm>
          <a:prstGeom prst="rect">
            <a:avLst/>
          </a:prstGeom>
          <a:solidFill>
            <a:srgbClr val="2AA963"/>
          </a:solidFill>
          <a:ln>
            <a:noFill/>
          </a:ln>
        </p:spPr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/>
          </a:p>
        </p:txBody>
      </p:sp>
      <p:pic>
        <p:nvPicPr>
          <p:cNvPr id="28" name="Picture 27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508E4F2-62C4-2161-3E6D-8BF9FEF23828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750" y="5848652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024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A050A93-4AB9-FA01-D27B-9295215B3A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8C35A310-7AEB-9920-B111-683A0D2BA0F9}"/>
              </a:ext>
            </a:extLst>
          </p:cNvPr>
          <p:cNvSpPr txBox="1">
            <a:spLocks/>
          </p:cNvSpPr>
          <p:nvPr/>
        </p:nvSpPr>
        <p:spPr>
          <a:xfrm>
            <a:off x="838200" y="2463800"/>
            <a:ext cx="6915150" cy="828919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About the method</a:t>
            </a:r>
            <a:endParaRPr lang="nb-NO" sz="4800" dirty="0">
              <a:solidFill>
                <a:srgbClr val="15812E"/>
              </a:solidFill>
            </a:endParaRP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DAFC8978-0103-B48E-9016-7856628B76A3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187156" cy="271340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nb-NO" dirty="0"/>
          </a:p>
        </p:txBody>
      </p:sp>
      <p:pic>
        <p:nvPicPr>
          <p:cNvPr id="5" name="Picture 4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BB92AB99-EEE4-5CB6-6C5A-C6BEA396381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0614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1E206D1-88E0-FA55-ED9E-D6AB3C19F8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A15941-E5D9-49B2-F6CA-81D2EDA3B229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kumimoji="0" lang="en-GB" sz="4400" b="0" i="0" u="none" strike="noStrike" kern="1200" cap="none" spc="0" normalizeH="0" baseline="0" noProof="0" dirty="0">
                <a:ln>
                  <a:noFill/>
                </a:ln>
                <a:solidFill>
                  <a:srgbClr val="15812E"/>
                </a:solidFill>
                <a:effectLst/>
                <a:uLnTx/>
                <a:uFillTx/>
                <a:latin typeface="Calibri Light" panose="020F0302020204030204"/>
                <a:ea typeface="+mj-ea"/>
                <a:cs typeface="+mj-cs"/>
              </a:rPr>
              <a:t>Purpose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AD3313-B05A-DC9F-1353-B19B15B5ECC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Patient pathways, understood as structured descriptions of how healthcare work is </a:t>
            </a:r>
            <a:r>
              <a:rPr lang="en-US" dirty="0" err="1"/>
              <a:t>organised</a:t>
            </a:r>
            <a:r>
              <a:rPr lang="en-US" dirty="0"/>
              <a:t> around a patient’s journey, have become increasingly common in modern healthcare practice.</a:t>
            </a:r>
          </a:p>
          <a:p>
            <a:r>
              <a:rPr lang="en-US" dirty="0"/>
              <a:t>Yet, there is </a:t>
            </a:r>
            <a:r>
              <a:rPr lang="en-US" b="1" dirty="0"/>
              <a:t>no single agreed definition</a:t>
            </a:r>
            <a:r>
              <a:rPr lang="en-US" dirty="0"/>
              <a:t> in clinical settings that clearly specifies what a patient pathway is or should include.</a:t>
            </a:r>
          </a:p>
          <a:p>
            <a:r>
              <a:rPr lang="en-US" dirty="0"/>
              <a:t>Similar concepts appear under names such as </a:t>
            </a:r>
            <a:r>
              <a:rPr lang="en-US" i="1" dirty="0"/>
              <a:t>clinical pathways</a:t>
            </a:r>
            <a:r>
              <a:rPr lang="en-US" dirty="0"/>
              <a:t> and </a:t>
            </a:r>
            <a:r>
              <a:rPr lang="en-US" i="1" dirty="0"/>
              <a:t>care pathways</a:t>
            </a:r>
            <a:r>
              <a:rPr lang="en-US" dirty="0"/>
              <a:t>, reflecting overlapping but sometimes inconsistent use of terminology.</a:t>
            </a:r>
          </a:p>
          <a:p>
            <a:r>
              <a:rPr lang="en-US" dirty="0"/>
              <a:t>Patient pathways are generally intended to improve care coordination by </a:t>
            </a:r>
            <a:r>
              <a:rPr lang="en-US" dirty="0" err="1"/>
              <a:t>standardising</a:t>
            </a:r>
            <a:r>
              <a:rPr lang="en-US" dirty="0"/>
              <a:t> key steps in the patient’s trajectory through the healthcare system.</a:t>
            </a:r>
          </a:p>
          <a:p>
            <a:r>
              <a:rPr lang="en-US" dirty="0"/>
              <a:t>This method explores </a:t>
            </a:r>
            <a:r>
              <a:rPr lang="en-US" b="1" dirty="0"/>
              <a:t>how healthcare workers understand patient pathways</a:t>
            </a:r>
            <a:r>
              <a:rPr lang="en-US" dirty="0"/>
              <a:t>, and how they may benefit from </a:t>
            </a:r>
            <a:r>
              <a:rPr lang="en-US" b="1" dirty="0" err="1"/>
              <a:t>standardised</a:t>
            </a:r>
            <a:r>
              <a:rPr lang="en-US" b="1" dirty="0"/>
              <a:t> pathways to support coordination</a:t>
            </a:r>
            <a:r>
              <a:rPr lang="en-US" dirty="0"/>
              <a:t> across actors and levels of care.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9150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B53AED-B370-24DE-C6B1-31CEF39F5A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9A084B-ED52-F086-462D-2500A7ABC7D6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lvl="0">
              <a:defRPr/>
            </a:pPr>
            <a:r>
              <a:rPr lang="en-GB" dirty="0">
                <a:solidFill>
                  <a:srgbClr val="15812E"/>
                </a:solidFill>
              </a:rPr>
              <a:t>Context and adaptions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0CE96-D59B-D4E7-6468-A436ABD15E1C}"/>
              </a:ext>
            </a:extLst>
          </p:cNvPr>
          <p:cNvSpPr txBox="1">
            <a:spLocks/>
          </p:cNvSpPr>
          <p:nvPr/>
        </p:nvSpPr>
        <p:spPr>
          <a:xfrm>
            <a:off x="838200" y="1414329"/>
            <a:ext cx="10515600" cy="4762634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</a:rPr>
              <a:t>Key information</a:t>
            </a: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Developed by Malin M. Bech and Ann Kristine Halvorsen, NTNU, as part of project work in their master’s work (</a:t>
            </a:r>
            <a:r>
              <a:rPr lang="en-US" sz="2200" dirty="0">
                <a:solidFill>
                  <a:prstClr val="black"/>
                </a:solidFill>
              </a:rPr>
              <a:t>see reference on last slide</a:t>
            </a:r>
            <a:r>
              <a:rPr lang="en-GB" sz="2200" dirty="0">
                <a:solidFill>
                  <a:prstClr val="black"/>
                </a:solidFill>
              </a:rPr>
              <a:t>)</a:t>
            </a: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Aim: to explore how healthcare workers understand the concept of ‘patient pathways’ and how patient pathways might be used for care coordination </a:t>
            </a: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What: </a:t>
            </a:r>
            <a:r>
              <a:rPr lang="en-US" sz="2200" dirty="0">
                <a:solidFill>
                  <a:prstClr val="black"/>
                </a:solidFill>
              </a:rPr>
              <a:t>Interview guide and summary of insights based on qualitative interviews.</a:t>
            </a:r>
            <a:endParaRPr lang="en-GB" sz="2200" dirty="0">
              <a:solidFill>
                <a:prstClr val="black"/>
              </a:solidFill>
            </a:endParaRP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Participants: n=10 </a:t>
            </a:r>
            <a:r>
              <a:rPr lang="en-US" sz="2200" dirty="0">
                <a:solidFill>
                  <a:schemeClr val="bg2">
                    <a:lumMod val="25000"/>
                  </a:schemeClr>
                </a:solidFill>
              </a:rPr>
              <a:t>healthcare professionals (clinicians, coordinators, administrative staff).</a:t>
            </a:r>
            <a:r>
              <a:rPr lang="en-GB" sz="2200" dirty="0">
                <a:solidFill>
                  <a:prstClr val="black"/>
                </a:solidFill>
              </a:rPr>
              <a:t> Informants worked with patient pathways in clinical, administrative/coordination, or technical roles. </a:t>
            </a: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Roles spanned both primary and specialist care. </a:t>
            </a:r>
          </a:p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2600" dirty="0">
                <a:solidFill>
                  <a:prstClr val="black"/>
                </a:solidFill>
                <a:latin typeface="Calibri" panose="020F0502020204030204"/>
              </a:rPr>
              <a:t>Data collection method</a:t>
            </a:r>
            <a:endParaRPr kumimoji="0" lang="en-GB" sz="2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1">
              <a:defRPr/>
            </a:pPr>
            <a:r>
              <a:rPr lang="en-GB" sz="2200" dirty="0"/>
              <a:t>In depth, semi-structured interviews</a:t>
            </a:r>
            <a:endParaRPr kumimoji="0" lang="en-GB" sz="2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lvl="0">
              <a:defRPr/>
            </a:pPr>
            <a:r>
              <a:rPr lang="en-GB" sz="2600" dirty="0">
                <a:solidFill>
                  <a:prstClr val="black"/>
                </a:solidFill>
              </a:rPr>
              <a:t>Results</a:t>
            </a:r>
          </a:p>
          <a:p>
            <a:pPr lvl="1">
              <a:defRPr/>
            </a:pPr>
            <a:r>
              <a:rPr lang="en-US" sz="2200" dirty="0">
                <a:solidFill>
                  <a:prstClr val="black"/>
                </a:solidFill>
              </a:rPr>
              <a:t>Reflections </a:t>
            </a:r>
            <a:r>
              <a:rPr lang="en-GB" sz="2200" dirty="0">
                <a:solidFill>
                  <a:prstClr val="black"/>
                </a:solidFill>
              </a:rPr>
              <a:t>reflection on how the concept of a patient pathway is understood, defined, and structured across roles and organizations</a:t>
            </a:r>
          </a:p>
          <a:p>
            <a:pPr>
              <a:defRPr/>
            </a:pPr>
            <a:r>
              <a:rPr lang="en-GB" sz="2600" dirty="0">
                <a:solidFill>
                  <a:prstClr val="black"/>
                </a:solidFill>
              </a:rPr>
              <a:t>Method adapted by</a:t>
            </a:r>
          </a:p>
          <a:p>
            <a:pPr lvl="1">
              <a:defRPr/>
            </a:pPr>
            <a:r>
              <a:rPr lang="en-GB" sz="2200" dirty="0">
                <a:solidFill>
                  <a:prstClr val="black"/>
                </a:solidFill>
              </a:rPr>
              <a:t>Line Melby</a:t>
            </a: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28720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36FD78B-93DC-C7AE-335B-F8901DAF58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">
            <a:extLst>
              <a:ext uri="{FF2B5EF4-FFF2-40B4-BE49-F238E27FC236}">
                <a16:creationId xmlns:a16="http://schemas.microsoft.com/office/drawing/2014/main" id="{942F4D6C-C292-03D3-EBEF-DA37F1B9CCA2}"/>
              </a:ext>
            </a:extLst>
          </p:cNvPr>
          <p:cNvSpPr txBox="1">
            <a:spLocks/>
          </p:cNvSpPr>
          <p:nvPr/>
        </p:nvSpPr>
        <p:spPr>
          <a:xfrm>
            <a:off x="1034041" y="2452743"/>
            <a:ext cx="6915150" cy="818461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800" dirty="0">
                <a:solidFill>
                  <a:srgbClr val="15812E"/>
                </a:solidFill>
              </a:rPr>
              <a:t>Step-by-step guide</a:t>
            </a:r>
          </a:p>
        </p:txBody>
      </p:sp>
      <p:sp>
        <p:nvSpPr>
          <p:cNvPr id="3" name="Content Placeholder 4">
            <a:extLst>
              <a:ext uri="{FF2B5EF4-FFF2-40B4-BE49-F238E27FC236}">
                <a16:creationId xmlns:a16="http://schemas.microsoft.com/office/drawing/2014/main" id="{CE6BB20B-1ED3-212D-F2A5-0466D007C517}"/>
              </a:ext>
            </a:extLst>
          </p:cNvPr>
          <p:cNvSpPr txBox="1">
            <a:spLocks/>
          </p:cNvSpPr>
          <p:nvPr/>
        </p:nvSpPr>
        <p:spPr>
          <a:xfrm>
            <a:off x="1034041" y="3376247"/>
            <a:ext cx="6849728" cy="2713404"/>
          </a:xfrm>
          <a:prstGeom prst="rect">
            <a:avLst/>
          </a:prstGeom>
        </p:spPr>
        <p:txBody>
          <a:bodyPr lIns="91440" tIns="45720" rIns="91440" bIns="4572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400" dirty="0"/>
              <a:t>The next slides provide a step-by-step walkthrough</a:t>
            </a:r>
          </a:p>
          <a:p>
            <a:pPr marL="356870" indent="-175895">
              <a:lnSpc>
                <a:spcPct val="100000"/>
              </a:lnSpc>
              <a:spcBef>
                <a:spcPts val="400"/>
              </a:spcBef>
            </a:pPr>
            <a:r>
              <a:rPr lang="en-GB" sz="2000" dirty="0"/>
              <a:t>Step 1: Define scope </a:t>
            </a:r>
            <a:endParaRPr lang="en-GB" sz="2000" dirty="0">
              <a:ea typeface="Calibri" panose="020F0502020204030204"/>
              <a:cs typeface="Calibri" panose="020F0502020204030204"/>
            </a:endParaRPr>
          </a:p>
          <a:p>
            <a:pPr marL="356870" indent="-175895">
              <a:lnSpc>
                <a:spcPct val="100000"/>
              </a:lnSpc>
              <a:spcBef>
                <a:spcPts val="400"/>
              </a:spcBef>
            </a:pPr>
            <a:r>
              <a:rPr lang="en-GB" sz="2000" dirty="0"/>
              <a:t>Step 2: Interview guide </a:t>
            </a:r>
            <a:endParaRPr lang="en-GB" sz="2000" dirty="0">
              <a:ea typeface="Calibri" panose="020F0502020204030204"/>
              <a:cs typeface="Calibri" panose="020F0502020204030204"/>
            </a:endParaRPr>
          </a:p>
          <a:p>
            <a:pPr marL="356870" indent="-175895">
              <a:lnSpc>
                <a:spcPct val="100000"/>
              </a:lnSpc>
              <a:spcBef>
                <a:spcPts val="400"/>
              </a:spcBef>
            </a:pPr>
            <a:r>
              <a:rPr lang="en-GB" sz="2000" dirty="0"/>
              <a:t>Step 3: Recruit relevant study participants</a:t>
            </a:r>
            <a:endParaRPr lang="en-GB" sz="2000" dirty="0">
              <a:ea typeface="Calibri" panose="020F0502020204030204"/>
              <a:cs typeface="Calibri" panose="020F0502020204030204"/>
            </a:endParaRPr>
          </a:p>
          <a:p>
            <a:pPr marL="356870" indent="-175895">
              <a:lnSpc>
                <a:spcPct val="100000"/>
              </a:lnSpc>
              <a:spcBef>
                <a:spcPts val="400"/>
              </a:spcBef>
            </a:pPr>
            <a:r>
              <a:rPr lang="en-GB" sz="2000" dirty="0"/>
              <a:t>Step 4: Analyse interview data</a:t>
            </a:r>
            <a:endParaRPr lang="en-GB" sz="2000" dirty="0">
              <a:ea typeface="Calibri"/>
              <a:cs typeface="Calibri"/>
            </a:endParaRPr>
          </a:p>
          <a:p>
            <a:pPr marL="0" indent="0">
              <a:buNone/>
            </a:pPr>
            <a:r>
              <a:rPr lang="en-GB" sz="2400" dirty="0"/>
              <a:t>  </a:t>
            </a:r>
            <a:endParaRPr lang="en-GB" sz="2400" dirty="0">
              <a:highlight>
                <a:srgbClr val="FFFF00"/>
              </a:highlight>
            </a:endParaRPr>
          </a:p>
        </p:txBody>
      </p:sp>
      <p:pic>
        <p:nvPicPr>
          <p:cNvPr id="4" name="Picture 3" descr="A green text on a black background&#10;&#10;AI-generated content may be incorrect.">
            <a:extLst>
              <a:ext uri="{FF2B5EF4-FFF2-40B4-BE49-F238E27FC236}">
                <a16:creationId xmlns:a16="http://schemas.microsoft.com/office/drawing/2014/main" id="{670C3B0A-8E6C-B2D1-4030-DBF55A0BD47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8493" y="5690054"/>
            <a:ext cx="3099981" cy="992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26148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3A4F165-B248-3487-94C6-8A3BDE532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C51FA1-0A0F-C2EB-F5F1-25D5CC34CC62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1: Define scope and preparations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F3ABEA-7D08-5D68-227A-91C0ECC9EA0F}"/>
              </a:ext>
            </a:extLst>
          </p:cNvPr>
          <p:cNvSpPr txBox="1">
            <a:spLocks/>
          </p:cNvSpPr>
          <p:nvPr/>
        </p:nvSpPr>
        <p:spPr>
          <a:xfrm>
            <a:off x="838200" y="1464570"/>
            <a:ext cx="10515600" cy="4195763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Before starting data collection, clarify what part of the patient pathway will be explored and why.</a:t>
            </a:r>
          </a:p>
          <a:p>
            <a:r>
              <a:rPr lang="en-US" dirty="0"/>
              <a:t>The scope determines which </a:t>
            </a:r>
            <a:r>
              <a:rPr lang="en-US" dirty="0" err="1"/>
              <a:t>organisations</a:t>
            </a:r>
            <a:r>
              <a:rPr lang="en-US" dirty="0"/>
              <a:t>, patient groups and professionals to involve.</a:t>
            </a:r>
          </a:p>
          <a:p>
            <a:pPr lvl="1"/>
            <a:r>
              <a:rPr lang="en-US" dirty="0"/>
              <a:t>Specify study aim, focus and boundaries</a:t>
            </a:r>
          </a:p>
          <a:p>
            <a:pPr lvl="1"/>
            <a:r>
              <a:rPr lang="en-US" dirty="0"/>
              <a:t>Decide which settings or units to include</a:t>
            </a:r>
          </a:p>
          <a:p>
            <a:pPr lvl="1"/>
            <a:r>
              <a:rPr lang="en-US" dirty="0"/>
              <a:t>Use existing patient pathways and literature as background</a:t>
            </a:r>
          </a:p>
          <a:p>
            <a:pPr lvl="1"/>
            <a:r>
              <a:rPr lang="en-US" dirty="0"/>
              <a:t>Pilot the questions if adaptation is needed</a:t>
            </a:r>
          </a:p>
          <a:p>
            <a:r>
              <a:rPr lang="en-US" dirty="0"/>
              <a:t>A clear scope ensures relevant and comparable results</a:t>
            </a:r>
          </a:p>
          <a:p>
            <a:pPr lvl="0">
              <a:defRPr/>
            </a:pPr>
            <a:endParaRPr lang="en-GB" dirty="0">
              <a:solidFill>
                <a:prstClr val="black"/>
              </a:solidFill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685800" marR="0" lvl="1" indent="-22860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GB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2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Grafikk 3" descr="Blink med heldekkende fyll">
            <a:extLst>
              <a:ext uri="{FF2B5EF4-FFF2-40B4-BE49-F238E27FC236}">
                <a16:creationId xmlns:a16="http://schemas.microsoft.com/office/drawing/2014/main" id="{5D210CA1-E3E0-614B-E910-F63F8E531E6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025711" y="84150"/>
            <a:ext cx="926802" cy="9268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32256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D21676-A0A6-47DA-F3A1-F961A41CF35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66FEB7-F9F0-E668-0C63-750D13ABBBAF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</a:t>
            </a: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3E9723-D960-96FD-89A1-772F9B24B73F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The interview guide consists of five parts designed to open reflections about understanding of pathways, how they are developed, used, and experienced in practice.</a:t>
            </a:r>
          </a:p>
          <a:p>
            <a:r>
              <a:rPr lang="en-US" dirty="0"/>
              <a:t>The next slides outline each section.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Warm-up and role background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Understanding and use of pathways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Designing patient pathways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/>
              <a:t>Coordination and communication challenges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Standardisation</a:t>
            </a:r>
            <a:r>
              <a:rPr lang="en-US" dirty="0"/>
              <a:t> and potential</a:t>
            </a:r>
          </a:p>
          <a:p>
            <a:pPr marL="0" indent="0">
              <a:buNone/>
              <a:defRPr/>
            </a:pPr>
            <a:endParaRPr lang="nb-NO" dirty="0"/>
          </a:p>
          <a:p>
            <a:pPr marL="0" lvl="0" indent="0">
              <a:buNone/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BB6A6469-487D-DB4A-4229-5ACE16F00763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0515600" cy="3663683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en-US" i="1" dirty="0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11133D5D-AEC7-3DB7-8063-48072833E175}"/>
              </a:ext>
            </a:extLst>
          </p:cNvPr>
          <p:cNvSpPr/>
          <p:nvPr/>
        </p:nvSpPr>
        <p:spPr>
          <a:xfrm>
            <a:off x="838200" y="5421860"/>
            <a:ext cx="10515600" cy="881871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b="1" dirty="0"/>
              <a:t>Norwegian version of interview guide: </a:t>
            </a:r>
            <a:r>
              <a:rPr lang="en-US" dirty="0"/>
              <a:t>Bech &amp; Halvorsen (2022). Available in NVA: </a:t>
            </a:r>
            <a:r>
              <a:rPr lang="en-US" dirty="0">
                <a:hlinkClick r:id="rId3"/>
              </a:rPr>
              <a:t>https://nva.sikt.no/registration/0198edca49b6-f34ec708-1472-4e21-baee-7d43fab1dec8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28373047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4901DE-B61F-2428-5515-F0879C66A5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7158A-FF1D-7675-3E10-69F1A938EB0B}"/>
              </a:ext>
            </a:extLst>
          </p:cNvPr>
          <p:cNvSpPr txBox="1">
            <a:spLocks/>
          </p:cNvSpPr>
          <p:nvPr/>
        </p:nvSpPr>
        <p:spPr>
          <a:xfrm>
            <a:off x="838200" y="365126"/>
            <a:ext cx="10515600" cy="81846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n-GB" dirty="0">
                <a:solidFill>
                  <a:srgbClr val="15812E"/>
                </a:solidFill>
              </a:rPr>
              <a:t>Step 2: Interview guide NO/EN (1/5)</a:t>
            </a:r>
          </a:p>
          <a:p>
            <a:pPr lvl="0">
              <a:defRPr/>
            </a:pPr>
            <a:endParaRPr kumimoji="0" lang="nb-NO" sz="4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 Light" panose="020F0302020204030204"/>
              <a:ea typeface="+mj-ea"/>
              <a:cs typeface="+mj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EE85F9-1F4C-6C3A-12B9-5F41DDA1616D}"/>
              </a:ext>
            </a:extLst>
          </p:cNvPr>
          <p:cNvSpPr txBox="1">
            <a:spLocks/>
          </p:cNvSpPr>
          <p:nvPr/>
        </p:nvSpPr>
        <p:spPr>
          <a:xfrm>
            <a:off x="838200" y="1464571"/>
            <a:ext cx="10515600" cy="4339820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nb-NO" b="1" dirty="0" err="1"/>
              <a:t>Warm</a:t>
            </a:r>
            <a:r>
              <a:rPr lang="nb-NO" b="1" dirty="0"/>
              <a:t>-up and </a:t>
            </a:r>
            <a:r>
              <a:rPr lang="nb-NO" b="1" dirty="0" err="1"/>
              <a:t>background</a:t>
            </a:r>
            <a:endParaRPr lang="nb-NO" dirty="0"/>
          </a:p>
          <a:p>
            <a:pPr marL="0" lvl="0" indent="0">
              <a:buNone/>
              <a:defRPr/>
            </a:pPr>
            <a:endParaRPr lang="en-US" dirty="0"/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D6A8D662-74A0-E555-083C-9DBA7D45DDA3}"/>
              </a:ext>
            </a:extLst>
          </p:cNvPr>
          <p:cNvSpPr txBox="1">
            <a:spLocks/>
          </p:cNvSpPr>
          <p:nvPr/>
        </p:nvSpPr>
        <p:spPr>
          <a:xfrm>
            <a:off x="838200" y="2140708"/>
            <a:ext cx="10515600" cy="3663683"/>
          </a:xfrm>
          <a:prstGeom prst="rect">
            <a:avLst/>
          </a:prstGeom>
          <a:ln>
            <a:noFill/>
          </a:ln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nb-NO" dirty="0"/>
              <a:t>Hvor jobber du og hvilken type stilling har du?</a:t>
            </a:r>
            <a:br>
              <a:rPr lang="nb-NO" dirty="0"/>
            </a:br>
            <a:r>
              <a:rPr lang="nb-NO" i="1" dirty="0" err="1"/>
              <a:t>Where</a:t>
            </a:r>
            <a:r>
              <a:rPr lang="nb-NO" i="1" dirty="0"/>
              <a:t> do </a:t>
            </a:r>
            <a:r>
              <a:rPr lang="nb-NO" i="1" dirty="0" err="1"/>
              <a:t>you</a:t>
            </a:r>
            <a:r>
              <a:rPr lang="nb-NO" i="1" dirty="0"/>
              <a:t> </a:t>
            </a:r>
            <a:r>
              <a:rPr lang="nb-NO" i="1" dirty="0" err="1"/>
              <a:t>work</a:t>
            </a:r>
            <a:r>
              <a:rPr lang="nb-NO" i="1" dirty="0"/>
              <a:t> and </a:t>
            </a:r>
            <a:r>
              <a:rPr lang="nb-NO" i="1" dirty="0" err="1"/>
              <a:t>what</a:t>
            </a:r>
            <a:r>
              <a:rPr lang="nb-NO" i="1" dirty="0"/>
              <a:t> is </a:t>
            </a:r>
            <a:r>
              <a:rPr lang="nb-NO" i="1" dirty="0" err="1"/>
              <a:t>your</a:t>
            </a:r>
            <a:r>
              <a:rPr lang="nb-NO" i="1" dirty="0"/>
              <a:t> </a:t>
            </a:r>
            <a:r>
              <a:rPr lang="nb-NO" i="1" dirty="0" err="1"/>
              <a:t>position</a:t>
            </a:r>
            <a:r>
              <a:rPr lang="nb-NO" i="1" dirty="0"/>
              <a:t>?</a:t>
            </a:r>
          </a:p>
          <a:p>
            <a:r>
              <a:rPr lang="nb-NO" dirty="0"/>
              <a:t>Hvor lenge har du hatt denne stillingen?</a:t>
            </a:r>
            <a:br>
              <a:rPr lang="nb-NO" dirty="0"/>
            </a:br>
            <a:r>
              <a:rPr lang="nb-NO" i="1" dirty="0"/>
              <a:t>How </a:t>
            </a:r>
            <a:r>
              <a:rPr lang="nb-NO" i="1" dirty="0" err="1"/>
              <a:t>long</a:t>
            </a:r>
            <a:r>
              <a:rPr lang="nb-NO" i="1" dirty="0"/>
              <a:t> have </a:t>
            </a:r>
            <a:r>
              <a:rPr lang="nb-NO" i="1" dirty="0" err="1"/>
              <a:t>you</a:t>
            </a:r>
            <a:r>
              <a:rPr lang="nb-NO" i="1" dirty="0"/>
              <a:t> </a:t>
            </a:r>
            <a:r>
              <a:rPr lang="nb-NO" i="1" dirty="0" err="1"/>
              <a:t>been</a:t>
            </a:r>
            <a:r>
              <a:rPr lang="nb-NO" i="1" dirty="0"/>
              <a:t> in </a:t>
            </a:r>
            <a:r>
              <a:rPr lang="nb-NO" i="1" dirty="0" err="1"/>
              <a:t>this</a:t>
            </a:r>
            <a:r>
              <a:rPr lang="nb-NO" i="1" dirty="0"/>
              <a:t> </a:t>
            </a:r>
            <a:r>
              <a:rPr lang="nb-NO" i="1" dirty="0" err="1"/>
              <a:t>position</a:t>
            </a:r>
            <a:r>
              <a:rPr lang="nb-NO" i="1" dirty="0"/>
              <a:t>?</a:t>
            </a:r>
          </a:p>
          <a:p>
            <a:r>
              <a:rPr lang="nb-NO" dirty="0"/>
              <a:t>Fra hvilke(t) utgangspunkt jobber du med pasientforløp? (klinisk/teknisk/adm.)</a:t>
            </a:r>
            <a:br>
              <a:rPr lang="nb-NO" dirty="0"/>
            </a:br>
            <a:r>
              <a:rPr lang="nb-NO" i="1" dirty="0"/>
              <a:t>From </a:t>
            </a:r>
            <a:r>
              <a:rPr lang="nb-NO" i="1" dirty="0" err="1"/>
              <a:t>what</a:t>
            </a:r>
            <a:r>
              <a:rPr lang="nb-NO" i="1" dirty="0"/>
              <a:t> </a:t>
            </a:r>
            <a:r>
              <a:rPr lang="nb-NO" i="1" dirty="0" err="1"/>
              <a:t>perspective</a:t>
            </a:r>
            <a:r>
              <a:rPr lang="nb-NO" i="1" dirty="0"/>
              <a:t> do </a:t>
            </a:r>
            <a:r>
              <a:rPr lang="nb-NO" i="1" dirty="0" err="1"/>
              <a:t>you</a:t>
            </a:r>
            <a:r>
              <a:rPr lang="nb-NO" i="1" dirty="0"/>
              <a:t> </a:t>
            </a:r>
            <a:r>
              <a:rPr lang="nb-NO" i="1" dirty="0" err="1"/>
              <a:t>work</a:t>
            </a:r>
            <a:r>
              <a:rPr lang="nb-NO" i="1" dirty="0"/>
              <a:t> </a:t>
            </a:r>
            <a:r>
              <a:rPr lang="nb-NO" i="1" dirty="0" err="1"/>
              <a:t>with</a:t>
            </a:r>
            <a:r>
              <a:rPr lang="nb-NO" i="1" dirty="0"/>
              <a:t> </a:t>
            </a:r>
            <a:r>
              <a:rPr lang="nb-NO" i="1" dirty="0" err="1"/>
              <a:t>patient</a:t>
            </a:r>
            <a:r>
              <a:rPr lang="nb-NO" i="1" dirty="0"/>
              <a:t> </a:t>
            </a:r>
            <a:r>
              <a:rPr lang="nb-NO" i="1" dirty="0" err="1"/>
              <a:t>pathways</a:t>
            </a:r>
            <a:r>
              <a:rPr lang="nb-NO" i="1" dirty="0"/>
              <a:t>? (</a:t>
            </a:r>
            <a:r>
              <a:rPr lang="nb-NO" i="1" dirty="0" err="1"/>
              <a:t>clinical</a:t>
            </a:r>
            <a:r>
              <a:rPr lang="nb-NO" i="1" dirty="0"/>
              <a:t>/</a:t>
            </a:r>
            <a:r>
              <a:rPr lang="nb-NO" i="1" dirty="0" err="1"/>
              <a:t>technical</a:t>
            </a:r>
            <a:r>
              <a:rPr lang="nb-NO" i="1" dirty="0"/>
              <a:t>/admin)</a:t>
            </a:r>
            <a:endParaRPr lang="nb-NO" dirty="0"/>
          </a:p>
          <a:p>
            <a:pPr>
              <a:defRPr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614519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2700">
          <a:tailEnd type="triangle"/>
        </a:ln>
      </a:spPr>
      <a:bodyPr/>
      <a:lstStyle/>
      <a:style>
        <a:lnRef idx="1">
          <a:schemeClr val="dk1"/>
        </a:lnRef>
        <a:fillRef idx="0">
          <a:schemeClr val="dk1"/>
        </a:fillRef>
        <a:effectRef idx="0">
          <a:schemeClr val="dk1"/>
        </a:effectRef>
        <a:fontRef idx="minor">
          <a:schemeClr val="tx1"/>
        </a:fontRef>
      </a:style>
    </a:lnDef>
    <a:txDef>
      <a:spPr>
        <a:noFill/>
        <a:ln w="12700">
          <a:solidFill>
            <a:schemeClr val="tx1"/>
          </a:solidFill>
        </a:ln>
      </a:spPr>
      <a:bodyPr wrap="square" rtlCol="0">
        <a:spAutoFit/>
      </a:bodyPr>
      <a:lstStyle>
        <a:defPPr algn="l">
          <a:defRPr sz="120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3.xml><?xml version="1.0" encoding="utf-8"?>
<a:theme xmlns:a="http://schemas.openxmlformats.org/drawingml/2006/main" name="1_SINTEF Lys">
  <a:themeElements>
    <a:clrScheme name="SINTEF">
      <a:dk1>
        <a:sysClr val="windowText" lastClr="000000"/>
      </a:dk1>
      <a:lt1>
        <a:sysClr val="window" lastClr="FFFFFF"/>
      </a:lt1>
      <a:dk2>
        <a:srgbClr val="003C65"/>
      </a:dk2>
      <a:lt2>
        <a:srgbClr val="FFFFFF"/>
      </a:lt2>
      <a:accent1>
        <a:srgbClr val="003C65"/>
      </a:accent1>
      <a:accent2>
        <a:srgbClr val="22A7E5"/>
      </a:accent2>
      <a:accent3>
        <a:srgbClr val="EC008C"/>
      </a:accent3>
      <a:accent4>
        <a:srgbClr val="A4C21F"/>
      </a:accent4>
      <a:accent5>
        <a:srgbClr val="F7E918"/>
      </a:accent5>
      <a:accent6>
        <a:srgbClr val="A19589"/>
      </a:accent6>
      <a:hlink>
        <a:srgbClr val="0563C1"/>
      </a:hlink>
      <a:folHlink>
        <a:srgbClr val="954F72"/>
      </a:folHlink>
    </a:clrScheme>
    <a:fontScheme name="SINTEF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50800">
          <a:solidFill>
            <a:schemeClr val="tx2"/>
          </a:solidFill>
          <a:tailEnd type="oval" w="lg" len="lg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SINTEF Presentation" id="{B6F53DB1-275F-40C1-8AF6-C3E310FBF65E}" vid="{B77A462C-D9DD-4472-9255-602143C58A70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CorpSiteZipContact xmlns="8bbd4995-53b7-43e2-b62f-10947586ac31" xsi:nil="true"/>
    <CorpSiteProjectLeader xmlns="8bbd4995-53b7-43e2-b62f-10947586ac31">
      <UserInfo>
        <DisplayName/>
        <AccountId xsi:nil="true"/>
        <AccountType/>
      </UserInfo>
    </CorpSiteProjectLeader>
    <CorpSiteSubTitle xmlns="8bbd4995-53b7-43e2-b62f-10947586ac31" xsi:nil="true"/>
    <CorpSiteTags xmlns="8bbd4995-53b7-43e2-b62f-10947586ac31" xsi:nil="true"/>
    <CorpSiteISBN xmlns="8bbd4995-53b7-43e2-b62f-10947586ac31" xsi:nil="true"/>
    <CorpSiteAccess xmlns="8bbd4995-53b7-43e2-b62f-10947586ac31">Kun navngitte medlemmer</CorpSiteAccess>
    <CorpWorkflowFeedback xmlns="8bbd4995-53b7-43e2-b62f-10947586ac31" xsi:nil="true"/>
    <CorpSiteRecipientPerson xmlns="8bbd4995-53b7-43e2-b62f-10947586ac31" xsi:nil="true"/>
    <CorpSiteProjectNumber xmlns="8bbd4995-53b7-43e2-b62f-10947586ac31" xsi:nil="true"/>
    <CorpDocInstitute xmlns="8bbd4995-53b7-43e2-b62f-10947586ac31" xsi:nil="true"/>
    <CorpSiteProjectName xmlns="8bbd4995-53b7-43e2-b62f-10947586ac31" xsi:nil="true"/>
    <CorpSiteInstitutePhone xmlns="8bbd4995-53b7-43e2-b62f-10947586ac31" xsi:nil="true"/>
    <CorpWorkflowStatus xmlns="8bbd4995-53b7-43e2-b62f-10947586ac31" xsi:nil="true"/>
    <CorpDocPageClassificationNbNo xmlns="8bbd4995-53b7-43e2-b62f-10947586ac31">Åpen</CorpDocPageClassificationNbNo>
    <CorpDocClassificationEnUs xmlns="8bbd4995-53b7-43e2-b62f-10947586ac31">Unrestricted</CorpDocClassificationEnUs>
    <CorpDocClassificationNbNo xmlns="8bbd4995-53b7-43e2-b62f-10947586ac31">Åpen</CorpDocClassificationNbNo>
    <CorpSiteProjectOwner xmlns="8bbd4995-53b7-43e2-b62f-10947586ac31">
      <UserInfo>
        <DisplayName/>
        <AccountId xsi:nil="true"/>
        <AccountType/>
      </UserInfo>
    </CorpSiteProjectOwner>
    <CorpSiteClassification xmlns="8bbd4995-53b7-43e2-b62f-10947586ac31">Åpen</CorpSiteClassification>
    <CorpSiteInstituteEmail xmlns="8bbd4995-53b7-43e2-b62f-10947586ac31" xsi:nil="true"/>
    <TaxCatchAll xmlns="e17d68e7-3aed-405b-8ea4-7d85968b9974" xsi:nil="true"/>
    <CorpSiteCoAuthors xmlns="8bbd4995-53b7-43e2-b62f-10947586ac31" xsi:nil="true"/>
    <CorpSiteInstituteEnUs xmlns="8bbd4995-53b7-43e2-b62f-10947586ac31" xsi:nil="true"/>
    <CorpSiteDocumentAuthor xmlns="8bbd4995-53b7-43e2-b62f-10947586ac31">
      <UserInfo>
        <DisplayName/>
        <AccountId xsi:nil="true"/>
        <AccountType/>
      </UserInfo>
    </CorpSiteDocumentAuthor>
    <CorpSiteMainAuthors xmlns="8bbd4995-53b7-43e2-b62f-10947586ac31" xsi:nil="true"/>
    <CorpSiteRecipientCompany xmlns="8bbd4995-53b7-43e2-b62f-10947586ac31" xsi:nil="true"/>
    <CorpSiteDocLanguage xmlns="8bbd4995-53b7-43e2-b62f-10947586ac31" xsi:nil="true"/>
    <CorpDocVersion xmlns="8bbd4995-53b7-43e2-b62f-10947586ac31" xsi:nil="true"/>
    <CorpWorkflowApproval xmlns="8bbd4995-53b7-43e2-b62f-10947586ac31" xsi:nil="true"/>
    <CorpSiteZipAddress xmlns="8bbd4995-53b7-43e2-b62f-10947586ac31" xsi:nil="true"/>
    <CorpSiteVATNumber xmlns="8bbd4995-53b7-43e2-b62f-10947586ac31" xsi:nil="true"/>
    <CorpSiteProjectQA xmlns="8bbd4995-53b7-43e2-b62f-10947586ac31">
      <UserInfo>
        <DisplayName/>
        <AccountId xsi:nil="true"/>
        <AccountType/>
      </UserInfo>
    </CorpSiteProjectQA>
    <ArchiveStatus xmlns="8bbd4995-53b7-43e2-b62f-10947586ac31" xsi:nil="true"/>
    <CorpSiteReportNumber xmlns="8bbd4995-53b7-43e2-b62f-10947586ac31" xsi:nil="true"/>
    <CorpSiteOurRef xmlns="8bbd4995-53b7-43e2-b62f-10947586ac31" xsi:nil="true"/>
    <CorpDocPageClassificationEnUs xmlns="8bbd4995-53b7-43e2-b62f-10947586ac31">Unrestricted</CorpDocPageClassificationEnUs>
    <lcf76f155ced4ddcb4097134ff3c332f xmlns="3ba0c5c5-7e56-42de-b0e7-a4e1f6d603bb">
      <Terms xmlns="http://schemas.microsoft.com/office/infopath/2007/PartnerControls"/>
    </lcf76f155ced4ddcb4097134ff3c332f>
    <CorpDocumentDate xmlns="8bbd4995-53b7-43e2-b62f-10947586ac31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Generic document" ma:contentTypeID="0x01010031B82B69D2361148B4D8F7EC156802130800760C9E1DDD1489429E1D84225F39AF65" ma:contentTypeVersion="54" ma:contentTypeDescription="Create a new document." ma:contentTypeScope="" ma:versionID="0d7103435dfe0e8f875301f6eec2395a">
  <xsd:schema xmlns:xsd="http://www.w3.org/2001/XMLSchema" xmlns:xs="http://www.w3.org/2001/XMLSchema" xmlns:p="http://schemas.microsoft.com/office/2006/metadata/properties" xmlns:ns2="8bbd4995-53b7-43e2-b62f-10947586ac31" xmlns:ns3="3ba0c5c5-7e56-42de-b0e7-a4e1f6d603bb" xmlns:ns4="e17d68e7-3aed-405b-8ea4-7d85968b9974" targetNamespace="http://schemas.microsoft.com/office/2006/metadata/properties" ma:root="true" ma:fieldsID="0e4cd608ca614af976097329f3a34207" ns2:_="" ns3:_="" ns4:_="">
    <xsd:import namespace="8bbd4995-53b7-43e2-b62f-10947586ac31"/>
    <xsd:import namespace="3ba0c5c5-7e56-42de-b0e7-a4e1f6d603bb"/>
    <xsd:import namespace="e17d68e7-3aed-405b-8ea4-7d85968b9974"/>
    <xsd:element name="properties">
      <xsd:complexType>
        <xsd:sequence>
          <xsd:element name="documentManagement">
            <xsd:complexType>
              <xsd:all>
                <xsd:element ref="ns2:CorpWorkflowStatus" minOccurs="0"/>
                <xsd:element ref="ns2:CorpSiteSubTitle" minOccurs="0"/>
                <xsd:element ref="ns2:CorpSiteAccess" minOccurs="0"/>
                <xsd:element ref="ns2:CorpSiteClassification" minOccurs="0"/>
                <xsd:element ref="ns2:CorpSiteTags" minOccurs="0"/>
                <xsd:element ref="ns2:CorpSiteReportNumber" minOccurs="0"/>
                <xsd:element ref="ns2:CorpSiteISBN" minOccurs="0"/>
                <xsd:element ref="ns2:CorpSiteMainAuthors" minOccurs="0"/>
                <xsd:element ref="ns2:CorpSiteCoAuthors" minOccurs="0"/>
                <xsd:element ref="ns2:CorpSiteRecipientCompany" minOccurs="0"/>
                <xsd:element ref="ns2:CorpSiteRecipientPerson" minOccurs="0"/>
                <xsd:element ref="ns2:CorpSiteOurRef" minOccurs="0"/>
                <xsd:element ref="ns2:CorpSiteZipAddress" minOccurs="0"/>
                <xsd:element ref="ns2:CorpSiteZipContact" minOccurs="0"/>
                <xsd:element ref="ns2:CorpSiteVATNumber" minOccurs="0"/>
                <xsd:element ref="ns2:CorpSiteInstituteEmail" minOccurs="0"/>
                <xsd:element ref="ns2:CorpDocPageClassificationNbNo" minOccurs="0"/>
                <xsd:element ref="ns2:CorpDocClassificationEnUs" minOccurs="0"/>
                <xsd:element ref="ns2:CorpDocPageClassificationEnUs" minOccurs="0"/>
                <xsd:element ref="ns2:CorpDocClassificationNbNo" minOccurs="0"/>
                <xsd:element ref="ns2:CorpSiteInstituteEnUs" minOccurs="0"/>
                <xsd:element ref="ns2:CorpSiteInstitutePhone" minOccurs="0"/>
                <xsd:element ref="ns2:CorpSiteDocLanguage" minOccurs="0"/>
                <xsd:element ref="ns2:CorpDocInstitute" minOccurs="0"/>
                <xsd:element ref="ns2:CorpDocVersion" minOccurs="0"/>
                <xsd:element ref="ns2:CorpSiteDocumentAuthor" minOccurs="0"/>
                <xsd:element ref="ns2:CorpSiteProjectQA" minOccurs="0"/>
                <xsd:element ref="ns2:CorpSiteProjectOwner" minOccurs="0"/>
                <xsd:element ref="ns2:CorpSiteProjectLeader" minOccurs="0"/>
                <xsd:element ref="ns2:ArchiveStatus" minOccurs="0"/>
                <xsd:element ref="ns2:CorpWorkflowFeedback" minOccurs="0"/>
                <xsd:element ref="ns2:CorpSiteProjectNumber" minOccurs="0"/>
                <xsd:element ref="ns2:CorpSiteProjectNa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3:lcf76f155ced4ddcb4097134ff3c332f" minOccurs="0"/>
                <xsd:element ref="ns4:TaxCatchAll" minOccurs="0"/>
                <xsd:element ref="ns3:MediaServiceObjectDetectorVersions" minOccurs="0"/>
                <xsd:element ref="ns3:MediaServiceSearchProperties" minOccurs="0"/>
                <xsd:element ref="ns3:MediaServiceLocation" minOccurs="0"/>
                <xsd:element ref="ns2:CorpWorkflowApproval" minOccurs="0"/>
                <xsd:element ref="ns2:CorpDocument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bbd4995-53b7-43e2-b62f-10947586ac31" elementFormDefault="qualified">
    <xsd:import namespace="http://schemas.microsoft.com/office/2006/documentManagement/types"/>
    <xsd:import namespace="http://schemas.microsoft.com/office/infopath/2007/PartnerControls"/>
    <xsd:element name="CorpWorkflowStatus" ma:index="2" nillable="true" ma:displayName="Workflow Status" ma:internalName="CorpWorkflowStatus">
      <xsd:simpleType>
        <xsd:restriction base="dms:Text">
          <xsd:maxLength value="255"/>
        </xsd:restriction>
      </xsd:simpleType>
    </xsd:element>
    <xsd:element name="CorpSiteSubTitle" ma:index="3" nillable="true" ma:displayName="Sub Title" ma:internalName="CorpSiteSubTitle">
      <xsd:simpleType>
        <xsd:restriction base="dms:Text">
          <xsd:maxLength value="255"/>
        </xsd:restriction>
      </xsd:simpleType>
    </xsd:element>
    <xsd:element name="CorpSiteAccess" ma:index="4" nillable="true" ma:displayName="Access level" ma:default="Kun navngitte medlemmer" ma:format="Dropdown" ma:internalName="CorpSiteAccess">
      <xsd:simpleType>
        <xsd:restriction base="dms:Choice">
          <xsd:enumeration value="Kun navngitte medlemmer"/>
          <xsd:enumeration value="SINTEF"/>
          <xsd:enumeration value="Institutt"/>
          <xsd:enumeration value="Avdeling"/>
          <xsd:maxLength value="255"/>
        </xsd:restriction>
      </xsd:simpleType>
    </xsd:element>
    <xsd:element name="CorpSiteClassification" ma:index="5" nillable="true" ma:displayName="Classification" ma:default="Åpen" ma:internalName="CorpSiteClassification">
      <xsd:simpleType>
        <xsd:restriction base="dms:Choice">
          <xsd:enumeration value="Åpen"/>
          <xsd:enumeration value="Fortrolig"/>
          <xsd:enumeration value="Strengt fortrolig"/>
          <xsd:maxLength value="255"/>
        </xsd:restriction>
      </xsd:simpleType>
    </xsd:element>
    <xsd:element name="CorpSiteTags" ma:index="6" nillable="true" ma:displayName="Tags" ma:internalName="CorpSiteTags">
      <xsd:simpleType>
        <xsd:restriction base="dms:Text">
          <xsd:maxLength value="255"/>
        </xsd:restriction>
      </xsd:simpleType>
    </xsd:element>
    <xsd:element name="CorpSiteReportNumber" ma:index="7" nillable="true" ma:displayName="Report Number" ma:internalName="CorpSiteReportNumber">
      <xsd:simpleType>
        <xsd:restriction base="dms:Text">
          <xsd:maxLength value="255"/>
        </xsd:restriction>
      </xsd:simpleType>
    </xsd:element>
    <xsd:element name="CorpSiteISBN" ma:index="8" nillable="true" ma:displayName="ISBN" ma:internalName="CorpSiteISBN">
      <xsd:simpleType>
        <xsd:restriction base="dms:Text">
          <xsd:maxLength value="255"/>
        </xsd:restriction>
      </xsd:simpleType>
    </xsd:element>
    <xsd:element name="CorpSiteMainAuthors" ma:index="9" nillable="true" ma:displayName="Hovedforfattere" ma:internalName="CorpSiteMainAuthors">
      <xsd:simpleType>
        <xsd:restriction base="dms:Text">
          <xsd:maxLength value="255"/>
        </xsd:restriction>
      </xsd:simpleType>
    </xsd:element>
    <xsd:element name="CorpSiteCoAuthors" ma:index="10" nillable="true" ma:displayName="Co Authors" ma:internalName="CorpSiteCoAuthors">
      <xsd:simpleType>
        <xsd:restriction base="dms:Text">
          <xsd:maxLength value="255"/>
        </xsd:restriction>
      </xsd:simpleType>
    </xsd:element>
    <xsd:element name="CorpSiteRecipientCompany" ma:index="11" nillable="true" ma:displayName="Recipient Company" ma:internalName="CorpSiteRecipientCompany">
      <xsd:simpleType>
        <xsd:restriction base="dms:Text">
          <xsd:maxLength value="255"/>
        </xsd:restriction>
      </xsd:simpleType>
    </xsd:element>
    <xsd:element name="CorpSiteRecipientPerson" ma:index="12" nillable="true" ma:displayName="Recipient Person" ma:internalName="CorpSiteRecipientPerson">
      <xsd:simpleType>
        <xsd:restriction base="dms:Text">
          <xsd:maxLength value="255"/>
        </xsd:restriction>
      </xsd:simpleType>
    </xsd:element>
    <xsd:element name="CorpSiteOurRef" ma:index="13" nillable="true" ma:displayName="Our Ref" ma:internalName="CorpSiteOurRef">
      <xsd:simpleType>
        <xsd:restriction base="dms:Text">
          <xsd:maxLength value="255"/>
        </xsd:restriction>
      </xsd:simpleType>
    </xsd:element>
    <xsd:element name="CorpSiteZipAddress" ma:index="14" nillable="true" ma:displayName="Address" ma:internalName="CorpSiteZipAddress">
      <xsd:simpleType>
        <xsd:restriction base="dms:Note">
          <xsd:maxLength value="255"/>
        </xsd:restriction>
      </xsd:simpleType>
    </xsd:element>
    <xsd:element name="CorpSiteZipContact" ma:index="15" nillable="true" ma:displayName="Contact" ma:internalName="CorpSiteZipContact">
      <xsd:simpleType>
        <xsd:restriction base="dms:Note">
          <xsd:maxLength value="255"/>
        </xsd:restriction>
      </xsd:simpleType>
    </xsd:element>
    <xsd:element name="CorpSiteVATNumber" ma:index="16" nillable="true" ma:displayName="VAT Number" ma:internalName="CorpSiteVATNumber">
      <xsd:simpleType>
        <xsd:restriction base="dms:Text">
          <xsd:maxLength value="255"/>
        </xsd:restriction>
      </xsd:simpleType>
    </xsd:element>
    <xsd:element name="CorpSiteInstituteEmail" ma:index="17" nillable="true" ma:displayName="Email Institute" ma:internalName="CorpSiteInstituteEmail">
      <xsd:simpleType>
        <xsd:restriction base="dms:Text">
          <xsd:maxLength value="255"/>
        </xsd:restriction>
      </xsd:simpleType>
    </xsd:element>
    <xsd:element name="CorpDocPageClassificationNbNo" ma:index="18" nillable="true" ma:displayName="Gradering Denne Siden" ma:default="Åpen" ma:internalName="CorpDocPage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DocClassificationEnUs" ma:index="19" nillable="true" ma:displayName="Classification" ma:default="Unrestricted" ma:internalName="CorpDoc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PageClassificationEnUs" ma:index="20" nillable="true" ma:displayName="Classification This Page" ma:default="Unrestricted" ma:internalName="CorpDocPageClassificationEnUs">
      <xsd:simpleType>
        <xsd:restriction base="dms:Choice">
          <xsd:enumeration value="Unrestricted"/>
          <xsd:enumeration value="Internal"/>
          <xsd:enumeration value="Restricted"/>
          <xsd:enumeration value="Confidential"/>
          <xsd:maxLength value="255"/>
        </xsd:restriction>
      </xsd:simpleType>
    </xsd:element>
    <xsd:element name="CorpDocClassificationNbNo" ma:index="21" nillable="true" ma:displayName="Gradering" ma:default="Åpen" ma:internalName="CorpDocClassificationNbNo">
      <xsd:simpleType>
        <xsd:restriction base="dms:Choice">
          <xsd:enumeration value="Åpen"/>
          <xsd:enumeration value="Intern"/>
          <xsd:enumeration value="Fortrolig"/>
          <xsd:enumeration value="Strengt fortrolig"/>
          <xsd:maxLength value="255"/>
        </xsd:restriction>
      </xsd:simpleType>
    </xsd:element>
    <xsd:element name="CorpSiteInstituteEnUs" ma:index="22" nillable="true" ma:displayName="InstituteEng" ma:internalName="CorpSiteInstituteEnUs">
      <xsd:simpleType>
        <xsd:restriction base="dms:Text">
          <xsd:maxLength value="255"/>
        </xsd:restriction>
      </xsd:simpleType>
    </xsd:element>
    <xsd:element name="CorpSiteInstitutePhone" ma:index="23" nillable="true" ma:displayName="Phone Instutute" ma:internalName="CorpSiteInstitutePhone">
      <xsd:simpleType>
        <xsd:restriction base="dms:Text">
          <xsd:maxLength value="255"/>
        </xsd:restriction>
      </xsd:simpleType>
    </xsd:element>
    <xsd:element name="CorpSiteDocLanguage" ma:index="24" nillable="true" ma:displayName="Language" ma:internalName="CorpSiteDocLanguage">
      <xsd:simpleType>
        <xsd:restriction base="dms:Text">
          <xsd:maxLength value="255"/>
        </xsd:restriction>
      </xsd:simpleType>
    </xsd:element>
    <xsd:element name="CorpDocInstitute" ma:index="25" nillable="true" ma:displayName="Institute" ma:internalName="CorpDocInstitute">
      <xsd:simpleType>
        <xsd:restriction base="dms:Text">
          <xsd:maxLength value="255"/>
        </xsd:restriction>
      </xsd:simpleType>
    </xsd:element>
    <xsd:element name="CorpDocVersion" ma:index="26" nillable="true" ma:displayName="Version" ma:internalName="CorpDocVersion">
      <xsd:simpleType>
        <xsd:restriction base="dms:Text">
          <xsd:maxLength value="255"/>
        </xsd:restriction>
      </xsd:simpleType>
    </xsd:element>
    <xsd:element name="CorpSiteDocumentAuthor" ma:index="27" nillable="true" ma:displayName="Document Author" ma:hidden="true" ma:internalName="CorpSiteDocumentAutho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QA" ma:index="32" nillable="true" ma:displayName="QA" ma:list="UserInfo" ma:SharePointGroup="0" ma:internalName="CorpSiteProjectQA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Owner" ma:index="33" nillable="true" ma:displayName="Project Owner" ma:list="UserInfo" ma:SharePointGroup="0" ma:internalName="CorpSiteProject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CorpSiteProjectLeader" ma:index="34" nillable="true" ma:displayName="Project Leader" ma:list="UserInfo" ma:SharePointGroup="0" ma:internalName="CorpSiteProjectLead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ArchiveStatus" ma:index="36" nillable="true" ma:displayName="Archive Status" ma:internalName="ArchiveStatus">
      <xsd:simpleType>
        <xsd:restriction base="dms:Text">
          <xsd:maxLength value="255"/>
        </xsd:restriction>
      </xsd:simpleType>
    </xsd:element>
    <xsd:element name="CorpWorkflowFeedback" ma:index="37" nillable="true" ma:displayName="Reviewal Status" ma:internalName="CorpWorkflowFeedback">
      <xsd:simpleType>
        <xsd:restriction base="dms:Text">
          <xsd:maxLength value="255"/>
        </xsd:restriction>
      </xsd:simpleType>
    </xsd:element>
    <xsd:element name="CorpSiteProjectNumber" ma:index="39" nillable="true" ma:displayName="Project Number" ma:default="" ma:internalName="CorpSiteProjectNumber">
      <xsd:simpleType>
        <xsd:restriction base="dms:Text">
          <xsd:maxLength value="255"/>
        </xsd:restriction>
      </xsd:simpleType>
    </xsd:element>
    <xsd:element name="CorpSiteProjectName" ma:index="40" nillable="true" ma:displayName="Project Name" ma:internalName="CorpSiteProjectName">
      <xsd:simpleType>
        <xsd:restriction base="dms:Text">
          <xsd:maxLength value="255"/>
        </xsd:restriction>
      </xsd:simpleType>
    </xsd:element>
    <xsd:element name="CorpWorkflowApproval" ma:index="59" nillable="true" ma:displayName="Approval Status" ma:internalName="CorpWorkflowApproval">
      <xsd:simpleType>
        <xsd:restriction base="dms:Text">
          <xsd:maxLength value="255"/>
        </xsd:restriction>
      </xsd:simpleType>
    </xsd:element>
    <xsd:element name="CorpDocumentDate" ma:index="60" nillable="true" ma:displayName="Dokumentdato" ma:internalName="CorpDocumentDate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ba0c5c5-7e56-42de-b0e7-a4e1f6d603b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4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4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43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44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4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4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47" nillable="true" ma:displayName="Tags" ma:internalName="MediaServiceAutoTags" ma:readOnly="true">
      <xsd:simpleType>
        <xsd:restriction base="dms:Text"/>
      </xsd:simpleType>
    </xsd:element>
    <xsd:element name="MediaServiceOCR" ma:index="4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4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50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54" nillable="true" ma:taxonomy="true" ma:internalName="lcf76f155ced4ddcb4097134ff3c332f" ma:taxonomyFieldName="MediaServiceImageTags" ma:displayName="Image Tags" ma:readOnly="false" ma:fieldId="{5cf76f15-5ced-4ddc-b409-7134ff3c332f}" ma:taxonomyMulti="true" ma:sspId="322a372c-f9c2-4fd8-9939-aea158435b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5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5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58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17d68e7-3aed-405b-8ea4-7d85968b9974" elementFormDefault="qualified">
    <xsd:import namespace="http://schemas.microsoft.com/office/2006/documentManagement/types"/>
    <xsd:import namespace="http://schemas.microsoft.com/office/infopath/2007/PartnerControls"/>
    <xsd:element name="SharedWithUsers" ma:index="5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5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55" nillable="true" ma:displayName="Taxonomy Catch All Column" ma:hidden="true" ma:list="{1c6cceff-e09c-4d6b-87d4-1eb21f240f7b}" ma:internalName="TaxCatchAll" ma:showField="CatchAllData" ma:web="e17d68e7-3aed-405b-8ea4-7d85968b99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38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0C5171B-1060-42CB-9782-65684B412A21}">
  <ds:schemaRefs>
    <ds:schemaRef ds:uri="3ba0c5c5-7e56-42de-b0e7-a4e1f6d603bb"/>
    <ds:schemaRef ds:uri="8bbd4995-53b7-43e2-b62f-10947586ac31"/>
    <ds:schemaRef ds:uri="e17d68e7-3aed-405b-8ea4-7d85968b9974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ED3593F8-BB7E-4334-A336-9BBD1F441E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AB2922F-4419-478F-AC2B-64F5EF02D7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bbd4995-53b7-43e2-b62f-10947586ac31"/>
    <ds:schemaRef ds:uri="3ba0c5c5-7e56-42de-b0e7-a4e1f6d603bb"/>
    <ds:schemaRef ds:uri="e17d68e7-3aed-405b-8ea4-7d85968b99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3ee68ff4-e554-434b-b800-e36c930c6276}" enabled="1" method="Standard" siteId="{e1f00f39-6041-45b0-b309-e0210d8b32af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5158</TotalTime>
  <Words>1520</Words>
  <Application>Microsoft Office PowerPoint</Application>
  <PresentationFormat>Widescreen</PresentationFormat>
  <Paragraphs>158</Paragraphs>
  <Slides>19</Slides>
  <Notes>10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Lysbildetitler</vt:lpstr>
      </vt:variant>
      <vt:variant>
        <vt:i4>19</vt:i4>
      </vt:variant>
    </vt:vector>
  </HeadingPairs>
  <TitlesOfParts>
    <vt:vector size="22" baseType="lpstr">
      <vt:lpstr>Office Theme</vt:lpstr>
      <vt:lpstr>SINTEF Lys</vt:lpstr>
      <vt:lpstr>1_SINTEF Lys</vt:lpstr>
      <vt:lpstr>Interview Guide for Understanding Patient Pathways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  <vt:lpstr>PowerPoint-presentasjon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Ragnhild Halvorsrud</dc:creator>
  <cp:lastModifiedBy>Kristine Gjermestad</cp:lastModifiedBy>
  <cp:revision>18</cp:revision>
  <cp:lastPrinted>2025-03-11T14:07:34Z</cp:lastPrinted>
  <dcterms:created xsi:type="dcterms:W3CDTF">2023-10-26T12:36:45Z</dcterms:created>
  <dcterms:modified xsi:type="dcterms:W3CDTF">2026-01-14T13:36:24Z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0x01010031B82B69D2361148B4D8F7EC156802130800760C9E1DDD1489429E1D84225F39AF65</vt:lpwstr>
  </property>
  <property fmtid="{D5CDD505-2E9C-101B-9397-08002B2CF9AE}" pid="3" name="MediaServiceImageTags">
    <vt:lpwstr/>
  </property>
</Properties>
</file>