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7"/>
  </p:notesMasterIdLst>
  <p:sldIdLst>
    <p:sldId id="3990" r:id="rId7"/>
    <p:sldId id="3989" r:id="rId8"/>
    <p:sldId id="3975" r:id="rId9"/>
    <p:sldId id="3993" r:id="rId10"/>
    <p:sldId id="3998" r:id="rId11"/>
    <p:sldId id="4010" r:id="rId12"/>
    <p:sldId id="3980" r:id="rId13"/>
    <p:sldId id="4000" r:id="rId14"/>
    <p:sldId id="4011" r:id="rId15"/>
    <p:sldId id="4002" r:id="rId16"/>
    <p:sldId id="4012" r:id="rId17"/>
    <p:sldId id="4003" r:id="rId18"/>
    <p:sldId id="4004" r:id="rId19"/>
    <p:sldId id="3991" r:id="rId20"/>
    <p:sldId id="4015" r:id="rId21"/>
    <p:sldId id="4013" r:id="rId22"/>
    <p:sldId id="4018" r:id="rId23"/>
    <p:sldId id="4017" r:id="rId24"/>
    <p:sldId id="4016" r:id="rId25"/>
    <p:sldId id="4005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2E"/>
    <a:srgbClr val="005426"/>
    <a:srgbClr val="2AA963"/>
    <a:srgbClr val="7EC376"/>
    <a:srgbClr val="5B9BD5"/>
    <a:srgbClr val="A6C9E8"/>
    <a:srgbClr val="FFCCCC"/>
    <a:srgbClr val="9999FF"/>
    <a:srgbClr val="C8E6C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DE10D-3585-20B0-3DA9-64F9FE491D0E}" v="4" dt="2026-01-14T13:36:10.814"/>
    <p1510:client id="{DC129E03-AA8D-1D91-653E-02AD339D18EC}" v="2" dt="2026-01-14T11:46:06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4" y="48"/>
      </p:cViewPr>
      <p:guideLst>
        <p:guide orient="horz" pos="3929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Gjermestad" userId="S::kristine.gjermestad@sintef.no::ab376bc2-563a-44cd-8008-8395aad23542" providerId="AD" clId="Web-{2D4DE10D-3585-20B0-3DA9-64F9FE491D0E}"/>
    <pc:docChg chg="modSld">
      <pc:chgData name="Kristine Gjermestad" userId="S::kristine.gjermestad@sintef.no::ab376bc2-563a-44cd-8008-8395aad23542" providerId="AD" clId="Web-{2D4DE10D-3585-20B0-3DA9-64F9FE491D0E}" dt="2026-01-14T13:36:09.236" v="0" actId="20577"/>
      <pc:docMkLst>
        <pc:docMk/>
      </pc:docMkLst>
      <pc:sldChg chg="modSp">
        <pc:chgData name="Kristine Gjermestad" userId="S::kristine.gjermestad@sintef.no::ab376bc2-563a-44cd-8008-8395aad23542" providerId="AD" clId="Web-{2D4DE10D-3585-20B0-3DA9-64F9FE491D0E}" dt="2026-01-14T13:36:09.236" v="0" actId="20577"/>
        <pc:sldMkLst>
          <pc:docMk/>
          <pc:sldMk cId="1074261506" sldId="3990"/>
        </pc:sldMkLst>
        <pc:spChg chg="mod">
          <ac:chgData name="Kristine Gjermestad" userId="S::kristine.gjermestad@sintef.no::ab376bc2-563a-44cd-8008-8395aad23542" providerId="AD" clId="Web-{2D4DE10D-3585-20B0-3DA9-64F9FE491D0E}" dt="2026-01-14T13:36:09.236" v="0" actId="20577"/>
          <ac:spMkLst>
            <pc:docMk/>
            <pc:sldMk cId="1074261506" sldId="3990"/>
            <ac:spMk id="17" creationId="{4B0D9BB1-6FBD-28DB-BBB8-BC939D447E2B}"/>
          </ac:spMkLst>
        </pc:spChg>
      </pc:sldChg>
    </pc:docChg>
  </pc:docChgLst>
  <pc:docChgLst>
    <pc:chgData name="Kristine Gjermestad" userId="S::kristine.gjermestad@sintef.no::ab376bc2-563a-44cd-8008-8395aad23542" providerId="AD" clId="Web-{DC129E03-AA8D-1D91-653E-02AD339D18EC}"/>
    <pc:docChg chg="modSld">
      <pc:chgData name="Kristine Gjermestad" userId="S::kristine.gjermestad@sintef.no::ab376bc2-563a-44cd-8008-8395aad23542" providerId="AD" clId="Web-{DC129E03-AA8D-1D91-653E-02AD339D18EC}" dt="2026-01-14T11:46:06.527" v="1" actId="1076"/>
      <pc:docMkLst>
        <pc:docMk/>
      </pc:docMkLst>
      <pc:sldChg chg="addSp modSp">
        <pc:chgData name="Kristine Gjermestad" userId="S::kristine.gjermestad@sintef.no::ab376bc2-563a-44cd-8008-8395aad23542" providerId="AD" clId="Web-{DC129E03-AA8D-1D91-653E-02AD339D18EC}" dt="2026-01-14T11:46:06.527" v="1" actId="1076"/>
        <pc:sldMkLst>
          <pc:docMk/>
          <pc:sldMk cId="1074261506" sldId="3990"/>
        </pc:sldMkLst>
        <pc:spChg chg="add">
          <ac:chgData name="Kristine Gjermestad" userId="S::kristine.gjermestad@sintef.no::ab376bc2-563a-44cd-8008-8395aad23542" providerId="AD" clId="Web-{DC129E03-AA8D-1D91-653E-02AD339D18EC}" dt="2026-01-14T11:45:58.308" v="0"/>
          <ac:spMkLst>
            <pc:docMk/>
            <pc:sldMk cId="1074261506" sldId="3990"/>
            <ac:spMk id="7" creationId="{683423AD-3EF2-C45A-2F3B-BD26C4E09F94}"/>
          </ac:spMkLst>
        </pc:spChg>
        <pc:grpChg chg="add mod">
          <ac:chgData name="Kristine Gjermestad" userId="S::kristine.gjermestad@sintef.no::ab376bc2-563a-44cd-8008-8395aad23542" providerId="AD" clId="Web-{DC129E03-AA8D-1D91-653E-02AD339D18EC}" dt="2026-01-14T11:46:06.527" v="1" actId="1076"/>
          <ac:grpSpMkLst>
            <pc:docMk/>
            <pc:sldMk cId="1074261506" sldId="3990"/>
            <ac:grpSpMk id="4" creationId="{5C631411-0236-6B76-80C1-0E9551724DAA}"/>
          </ac:grpSpMkLst>
        </pc:grpChg>
        <pc:picChg chg="add">
          <ac:chgData name="Kristine Gjermestad" userId="S::kristine.gjermestad@sintef.no::ab376bc2-563a-44cd-8008-8395aad23542" providerId="AD" clId="Web-{DC129E03-AA8D-1D91-653E-02AD339D18EC}" dt="2026-01-14T11:45:58.308" v="0"/>
          <ac:picMkLst>
            <pc:docMk/>
            <pc:sldMk cId="1074261506" sldId="3990"/>
            <ac:picMk id="5" creationId="{F13DC5D5-1923-CF1D-4493-FE97E2494F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hex.7021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15812E"/>
                </a:solidFill>
              </a:rPr>
              <a:t>Critical Incident Technique 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9081292" cy="21199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Ingrid K. Ledel Solem, SINTEF Digital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Dec 2,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v2</a:t>
            </a:r>
            <a:endParaRPr lang="en-GB" sz="1600" dirty="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Purpose:		To explore key experiences throughout patient journeys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Applied by:	Researchers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Target participants:	Patients and their next of 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695787" y="170113"/>
            <a:ext cx="703072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Related toolbox element: Case study 6 - Results from CIT-study</a:t>
            </a:r>
            <a:endParaRPr lang="nb-NO" sz="2000" dirty="0"/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D9BB1-6FBD-28DB-BBB8-BC939D447E2B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Method 1</a:t>
            </a:r>
            <a:endParaRPr lang="nb-NO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5C631411-0236-6B76-80C1-0E9551724DAA}"/>
              </a:ext>
            </a:extLst>
          </p:cNvPr>
          <p:cNvGrpSpPr/>
          <p:nvPr/>
        </p:nvGrpSpPr>
        <p:grpSpPr>
          <a:xfrm>
            <a:off x="10360408" y="6065650"/>
            <a:ext cx="1777325" cy="699118"/>
            <a:chOff x="10427643" y="5830326"/>
            <a:chExt cx="1777325" cy="69911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13DC5D5-1923-CF1D-4493-FE97E2494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952" y="6031151"/>
              <a:ext cx="1261757" cy="498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683423AD-3EF2-C45A-2F3B-BD26C4E09F94}"/>
                </a:ext>
              </a:extLst>
            </p:cNvPr>
            <p:cNvSpPr txBox="1"/>
            <p:nvPr/>
          </p:nvSpPr>
          <p:spPr>
            <a:xfrm>
              <a:off x="10427643" y="5830326"/>
              <a:ext cx="1777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63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94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25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57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89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20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51" algn="l" defTabSz="914263" rtl="0" eaLnBrk="1" latinLnBrk="0" hangingPunct="1"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/>
                <a:t>© The authors, Pathway,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2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02FA4-364C-3E38-EBEA-BC5A1E10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A1EB-22F9-D734-70BA-75CE6A3B5B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Data collection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DF03-4C64-5382-9E27-805FE55639F3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Three complementary data collection methods were used the gather critical incidents: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Digital workshops (n=3) with patients and next-of-kin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Supplementary questionnaire sent to workshop participants, including background questions and the same trigger question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Individual interviews (n=6) with patients, to gain deeper insight into selected incidents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All methods aimed to capture real, specific incidents </a:t>
            </a:r>
            <a:r>
              <a:rPr lang="en-GB" dirty="0">
                <a:solidFill>
                  <a:prstClr val="black"/>
                </a:solidFill>
              </a:rPr>
              <a:t>related to communication, information, and coordination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Using multiple formats </a:t>
            </a:r>
            <a:r>
              <a:rPr lang="en-GB" dirty="0">
                <a:solidFill>
                  <a:prstClr val="black"/>
                </a:solidFill>
              </a:rPr>
              <a:t>(workshops, questionnaires, and interviews) allowed us to compare perspectives and enrich the overall insights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42B0B-7FDF-7682-262A-A4DC1D50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5526-BA13-49D9-05BF-43834777EF4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Data collection – workshop structure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73D9-0368-4BA8-8105-A66563482BA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2075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main data source was a series of three structured online workshops. Each   workshop included: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Plenary introduction and warm-up activities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Breakout sessions for sharing critical incidents (both positive and negative)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Plenary feedback and thematic discussion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structured format enabled open sharing, peer validation, and iterative refinement of experiences.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11" descr="Et bilde som inneholder tekst, diagram, Font, plan&#10;&#10;KI-generert innhold kan være feil.">
            <a:extLst>
              <a:ext uri="{FF2B5EF4-FFF2-40B4-BE49-F238E27FC236}">
                <a16:creationId xmlns:a16="http://schemas.microsoft.com/office/drawing/2014/main" id="{D488502C-DC53-2055-BA7D-852F1E68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3659993"/>
            <a:ext cx="10515601" cy="25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4386F-0DF6-0E99-F3EF-643B66E8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330F-EF65-3DC9-6BAB-03A46ED00E3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4: Data sorting and filtering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5D0D-A2DB-84D9-18E7-0B6E3E66DA08}"/>
              </a:ext>
            </a:extLst>
          </p:cNvPr>
          <p:cNvSpPr txBox="1">
            <a:spLocks/>
          </p:cNvSpPr>
          <p:nvPr/>
        </p:nvSpPr>
        <p:spPr>
          <a:xfrm>
            <a:off x="838201" y="1414329"/>
            <a:ext cx="8356134" cy="43405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Transcripts from group sessions and interviews were compiled, guided by moderators’ notes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Questionnaire responses were included, and all data were sorted into positive and negative episodes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developed criteria for identifying Critical Incidents (CIs):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C1. Critical: Directly emerging from the trigger statement, excluding secondary or associative episodes.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C2. Episodic: Involves one or more actors in a discrete event with sufficient detail.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C3. Scope: Focuses on communication, information, and organization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 Long episodes were split into atomic units; duplicates were removed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Final dataset: 304 episodes → 187 Critical Incidents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C2EE2-8DA0-89F7-CFA5-2467701EE981}"/>
              </a:ext>
            </a:extLst>
          </p:cNvPr>
          <p:cNvSpPr txBox="1"/>
          <p:nvPr/>
        </p:nvSpPr>
        <p:spPr>
          <a:xfrm>
            <a:off x="9060111" y="4453009"/>
            <a:ext cx="26572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For results; see “Case study: Critical incidents in cancer patient journeys”</a:t>
            </a:r>
          </a:p>
        </p:txBody>
      </p:sp>
    </p:spTree>
    <p:extLst>
      <p:ext uri="{BB962C8B-B14F-4D97-AF65-F5344CB8AC3E}">
        <p14:creationId xmlns:p14="http://schemas.microsoft.com/office/powerpoint/2010/main" val="253532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07DD9-6FE3-4BDC-D612-85871F17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0D2B-AA80-35C0-B8DC-B10F68EBC2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5: Data analysis - overview 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6832-034D-F022-FA35-E3A66D8A9C1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386270" cy="37449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applied a two-part analysis: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>
                <a:solidFill>
                  <a:prstClr val="black"/>
                </a:solidFill>
              </a:rPr>
              <a:t>Deductive, quantitative analysis: </a:t>
            </a:r>
            <a:r>
              <a:rPr lang="en-GB" dirty="0">
                <a:solidFill>
                  <a:prstClr val="black"/>
                </a:solidFill>
              </a:rPr>
              <a:t>Critical incidents were quantified by counting involved actors and communication channels, using a semiotic communication model (see figure).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>
                <a:solidFill>
                  <a:prstClr val="black"/>
                </a:solidFill>
              </a:rPr>
              <a:t>Inductive content analysis:  </a:t>
            </a:r>
            <a:r>
              <a:rPr lang="en-GB" dirty="0">
                <a:solidFill>
                  <a:prstClr val="black"/>
                </a:solidFill>
              </a:rPr>
              <a:t>Emergent themes were identified across incidents to capture recurring patterns and concerns.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Multiple iterations and consensus meetings </a:t>
            </a:r>
            <a:r>
              <a:rPr lang="en-GB">
                <a:solidFill>
                  <a:prstClr val="black"/>
                </a:solidFill>
              </a:rPr>
              <a:t>ensured consistency.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1A3D8-CFE6-37FB-CA32-6F889311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20" y="4347227"/>
            <a:ext cx="4296543" cy="16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0F4A7-CB97-906D-89D4-D2F8EF757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5AD0-F416-FF6C-75BE-A2CF52D3DF9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5: Data analysis – derived categories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3AB1E-5199-B6A7-3F20-44162E659F73}"/>
              </a:ext>
            </a:extLst>
          </p:cNvPr>
          <p:cNvSpPr txBox="1">
            <a:spLocks/>
          </p:cNvSpPr>
          <p:nvPr/>
        </p:nvSpPr>
        <p:spPr>
          <a:xfrm>
            <a:off x="947738" y="1414329"/>
            <a:ext cx="9882449" cy="8842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400" dirty="0">
                <a:solidFill>
                  <a:prstClr val="black"/>
                </a:solidFill>
              </a:rPr>
              <a:t>The content analysis resulted in 12 categories that highlight factors participants considered critical to a positive or negative cancer journey. These categories are transferable and can be reused in other studies or improvement efforts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AA9F-8754-C3B0-AC5C-E0604C1F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298583"/>
            <a:ext cx="6929524" cy="38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FC324-D35B-6319-897B-748058C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AD936A-52E9-3F63-6A44-E4F5C729C533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Lessons learned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BF942E3-2185-F7A1-E61B-B885DE8EA18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0434BEA-2431-EE25-5B9B-70D4EBB0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2BE4A-7E59-1529-D1F6-C2474CA7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F286-5DC9-C1A0-626F-862596A7954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(1)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6DFB-1509-549D-BBF2-2A1CE3656E3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CIT is well suited </a:t>
            </a:r>
            <a:r>
              <a:rPr lang="en-GB" dirty="0">
                <a:solidFill>
                  <a:prstClr val="black"/>
                </a:solidFill>
              </a:rPr>
              <a:t>to explore impactful experiences from the patient journey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Providing a </a:t>
            </a:r>
            <a:r>
              <a:rPr lang="en-GB" b="1" dirty="0">
                <a:solidFill>
                  <a:prstClr val="black"/>
                </a:solidFill>
              </a:rPr>
              <a:t>journey-based perspective </a:t>
            </a:r>
            <a:r>
              <a:rPr lang="en-GB" dirty="0">
                <a:solidFill>
                  <a:prstClr val="black"/>
                </a:solidFill>
              </a:rPr>
              <a:t>helps participants recall specific and meaningful episodes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Priming techniques </a:t>
            </a:r>
            <a:r>
              <a:rPr lang="en-GB" dirty="0">
                <a:solidFill>
                  <a:prstClr val="black"/>
                </a:solidFill>
              </a:rPr>
              <a:t>such as warm-up exercises, fictive patient journey and trigger questions support the recall of detailed and specific incidents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Negative experiences are more elaborated</a:t>
            </a:r>
            <a:r>
              <a:rPr lang="en-GB" dirty="0">
                <a:solidFill>
                  <a:prstClr val="black"/>
                </a:solidFill>
              </a:rPr>
              <a:t>: Across all formats, negative incidents were described in more detail than positive ones.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Clear inclusion criteria were essential </a:t>
            </a:r>
            <a:r>
              <a:rPr lang="en-GB" dirty="0">
                <a:solidFill>
                  <a:prstClr val="black"/>
                </a:solidFill>
              </a:rPr>
              <a:t>to ensure consistent identification and sorting of critical incidents.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38EDF-E29F-3B12-5E2B-72CD5589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9A2A-ECDF-BAC4-CDEB-0D472E5AD47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(2)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187B-AE66-8325-A821-CF86A33F58D0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Digital workshops with breakout groups </a:t>
            </a:r>
            <a:r>
              <a:rPr lang="en-GB" dirty="0">
                <a:solidFill>
                  <a:prstClr val="black"/>
                </a:solidFill>
              </a:rPr>
              <a:t>gave participants time and space to share personal stories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Smaller groups </a:t>
            </a:r>
            <a:r>
              <a:rPr lang="en-GB" dirty="0">
                <a:solidFill>
                  <a:prstClr val="black"/>
                </a:solidFill>
              </a:rPr>
              <a:t>made it easier to speak freely and reflect more deeply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Workshops</a:t>
            </a:r>
            <a:r>
              <a:rPr lang="en-GB" dirty="0">
                <a:solidFill>
                  <a:prstClr val="black"/>
                </a:solidFill>
              </a:rPr>
              <a:t> resulted in </a:t>
            </a:r>
            <a:r>
              <a:rPr lang="en-GB" b="1" dirty="0">
                <a:solidFill>
                  <a:prstClr val="black"/>
                </a:solidFill>
              </a:rPr>
              <a:t>more complete and detailed incidents</a:t>
            </a:r>
            <a:r>
              <a:rPr lang="en-GB" dirty="0">
                <a:solidFill>
                  <a:prstClr val="black"/>
                </a:solidFill>
              </a:rPr>
              <a:t> than questionnaires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Priming is essential for questionnaires: </a:t>
            </a:r>
            <a:r>
              <a:rPr lang="en-GB" dirty="0">
                <a:solidFill>
                  <a:prstClr val="black"/>
                </a:solidFill>
              </a:rPr>
              <a:t>Questionnaires can be useful but require clear instructions and examples to ensure quality responses.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Interviews</a:t>
            </a:r>
            <a:r>
              <a:rPr lang="en-GB" dirty="0">
                <a:solidFill>
                  <a:prstClr val="black"/>
                </a:solidFill>
              </a:rPr>
              <a:t> provided in-depth insights into specific incidents, but were more time-consuming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4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99B8A-C655-825C-8A84-D619DD9D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822C766-DD50-429F-0394-CD10F57CBEC5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5663268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More information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6BC227F-DD19-72C9-34C3-20806B57AE76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Key takeaways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Relevant publications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062AAD4B-A90F-6C6B-E22B-A93D554C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5956D-FEE3-987D-1616-CED12150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C8FE-3547-D2B1-EE24-54F0D17EF91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Key takeaways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47B6-2A38-8062-A33E-66652A443AB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is a suitable method to </a:t>
            </a:r>
            <a:r>
              <a:rPr lang="en-GB" b="1" dirty="0">
                <a:solidFill>
                  <a:prstClr val="black"/>
                </a:solidFill>
              </a:rPr>
              <a:t>capture impactful real-life events </a:t>
            </a:r>
            <a:r>
              <a:rPr lang="en-GB" dirty="0">
                <a:solidFill>
                  <a:prstClr val="black"/>
                </a:solidFill>
              </a:rPr>
              <a:t>in health service contexts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 Enables identification of </a:t>
            </a:r>
            <a:r>
              <a:rPr lang="en-GB" b="1" dirty="0">
                <a:solidFill>
                  <a:prstClr val="black"/>
                </a:solidFill>
              </a:rPr>
              <a:t>specific, emotionally salient episodes</a:t>
            </a:r>
            <a:r>
              <a:rPr lang="en-GB" dirty="0">
                <a:solidFill>
                  <a:prstClr val="black"/>
                </a:solidFill>
              </a:rPr>
              <a:t>, rather than general impressions or satisfaction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Allows researchers to </a:t>
            </a:r>
            <a:r>
              <a:rPr lang="en-GB" dirty="0" err="1">
                <a:solidFill>
                  <a:prstClr val="black"/>
                </a:solidFill>
              </a:rPr>
              <a:t>analyze</a:t>
            </a:r>
            <a:r>
              <a:rPr lang="en-GB" dirty="0">
                <a:solidFill>
                  <a:prstClr val="black"/>
                </a:solidFill>
              </a:rPr>
              <a:t> care experiences </a:t>
            </a:r>
            <a:r>
              <a:rPr lang="en-GB" b="1" dirty="0">
                <a:solidFill>
                  <a:prstClr val="black"/>
                </a:solidFill>
              </a:rPr>
              <a:t>within a broader system and pathway context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Supports a </a:t>
            </a:r>
            <a:r>
              <a:rPr lang="en-GB" b="1" dirty="0">
                <a:solidFill>
                  <a:prstClr val="black"/>
                </a:solidFill>
              </a:rPr>
              <a:t>patient-centred approach </a:t>
            </a:r>
            <a:r>
              <a:rPr lang="en-GB" dirty="0">
                <a:solidFill>
                  <a:prstClr val="black"/>
                </a:solidFill>
              </a:rPr>
              <a:t>by foregrounding the patient and next-of-kin perspective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Adaptable to different formats (workshops, interviews, questionnaires), </a:t>
            </a:r>
            <a:r>
              <a:rPr lang="en-GB" b="1" dirty="0">
                <a:solidFill>
                  <a:prstClr val="black"/>
                </a:solidFill>
              </a:rPr>
              <a:t>allowing triangulation across methods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Structured criteria </a:t>
            </a:r>
            <a:r>
              <a:rPr lang="en-GB" dirty="0">
                <a:solidFill>
                  <a:prstClr val="black"/>
                </a:solidFill>
              </a:rPr>
              <a:t>make it easier to filter and organize complex narratives.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method</a:t>
            </a:r>
          </a:p>
          <a:p>
            <a:r>
              <a:rPr lang="en-GB" sz="2000" dirty="0"/>
              <a:t>Step-by-step guide</a:t>
            </a:r>
          </a:p>
          <a:p>
            <a:r>
              <a:rPr lang="en-GB" sz="2000" dirty="0"/>
              <a:t>Lessons learned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71BA3-16E7-4DA6-E212-62E8F6E1C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F9AA-8441-7A70-D422-24BB0CA3E2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A14D-A0B2-3FF0-76CA-77E562CB898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Full details of the methods and findings are available in: </a:t>
            </a:r>
          </a:p>
          <a:p>
            <a:pPr marL="0" lvl="0" indent="0"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Halvorsrud, R., Melby, L., Gjermestad, K., Bogale, B., &amp; Solem, I. K. L. (2025). “I Became the Messenger Between the Hospitals”: A Study on the Journeys of People With Cancer Using the Critical Incident Technique. Health Expectations, 28(2), e70211. </a:t>
            </a:r>
            <a:r>
              <a:rPr lang="en-GB" dirty="0">
                <a:solidFill>
                  <a:prstClr val="black"/>
                </a:solidFill>
                <a:hlinkClick r:id="rId3"/>
              </a:rPr>
              <a:t>https://doi.org/10.1111/hex.70211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US" sz="22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About the method</a:t>
            </a:r>
            <a:endParaRPr lang="nb-NO" sz="4800" dirty="0">
              <a:solidFill>
                <a:srgbClr val="15812E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Purpose </a:t>
            </a:r>
          </a:p>
          <a:p>
            <a:r>
              <a:rPr lang="en-GB" sz="2400" dirty="0"/>
              <a:t>Context and adaptations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206D1-88E0-FA55-ED9E-D6AB3C19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5941-E5D9-49B2-F6CA-81D2EDA3B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3313-B05A-DC9F-1353-B19B15B5ECC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Critical Incident Technique (CIT) is a method used to collect specific events that had a strong positive or negative impact on an individual’s experience.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First introduced in the 1950s in aviation psychology, CIT has later found broad use in service research and, more recently, in healthcare studies.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focuses on concrete episodes remembered for their emotional intensity or practical significance.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By </a:t>
            </a:r>
            <a:r>
              <a:rPr lang="en-GB" dirty="0" err="1">
                <a:solidFill>
                  <a:prstClr val="black"/>
                </a:solidFill>
              </a:rPr>
              <a:t>analyzing</a:t>
            </a:r>
            <a:r>
              <a:rPr lang="en-GB" dirty="0">
                <a:solidFill>
                  <a:prstClr val="black"/>
                </a:solidFill>
              </a:rPr>
              <a:t> these impactful episodes, CIT helps identify strengths and weaknesses in care processes, highlighting what truly matters to patients. 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enables systematic identification of what contributes to or hinders quality in care, based on experiences reported by patients, professionals, and other stakeholders.</a:t>
            </a:r>
          </a:p>
          <a:p>
            <a:pPr lvl="0"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53AED-B370-24DE-C6B1-31CEF39F5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84B-ED52-F086-462D-2500A7ABC7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CE96-D59B-D4E7-6468-A436ABD15E1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Patients with serious conditions face complex, long-lasting patient journeys involving multiple healthcare providers. However, traditional measures, like PROMs and PREMs only provide a snapshot of the patient experience. 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In our study, CIT was adapted to extract and </a:t>
            </a:r>
            <a:r>
              <a:rPr lang="en-GB" dirty="0" err="1">
                <a:solidFill>
                  <a:prstClr val="black"/>
                </a:solidFill>
              </a:rPr>
              <a:t>analyze</a:t>
            </a:r>
            <a:r>
              <a:rPr lang="en-GB" dirty="0">
                <a:solidFill>
                  <a:prstClr val="black"/>
                </a:solidFill>
              </a:rPr>
              <a:t> impactful patient-reported episodes related to communication, information, and care coordination in the cancer care pathway.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included both patients and their next-of-kin, acknowledging their complementary perspectives and experiences.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B088-5A06-6914-1BB1-5FE36C00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1AC5-1399-F5A6-14F2-0B521EE33D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D140-7030-A322-5137-B9795B5A8E2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Key information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When: June 2022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Participants: 28 cancer patients and 13 next-of-kin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Recruitment: Through the Norwegian Cancer Society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Ethical consideration: Participation in the study was voluntary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and based on written informed consent.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collection methods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Online workshops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Questionnaires (following workshops)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Interviews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Data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Deductive quantitative approach + inductive content analysis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Method adapted by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Ragnhild Halvorsrud, Ingrid Solem, and Line Melby (SINTEF Digital)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1034041" y="2452743"/>
            <a:ext cx="6915150" cy="818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Step-by-step guide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30728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provides a step-by-step walkthrough of how we applied CIT to collect critical incidents in the cancer patient journey.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endParaRPr lang="en-GB" sz="2400" dirty="0">
              <a:highlight>
                <a:srgbClr val="FFFF00"/>
              </a:highlight>
            </a:endParaRP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F165-B248-3487-94C6-8A3BDE53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1FA1-0A0F-C2EB-F5F1-25D5CC34CC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1: Define scope and focus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ABEA-7D08-5D68-227A-91C0ECC9EA0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7111702" cy="2798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>
                <a:solidFill>
                  <a:srgbClr val="005426"/>
                </a:solidFill>
                <a:sym typeface="Wingdings" panose="05000000000000000000" pitchFamily="2" charset="2"/>
              </a:rPr>
              <a:t></a:t>
            </a:r>
            <a:r>
              <a:rPr lang="nb-NO" sz="2400" dirty="0">
                <a:sym typeface="Wingdings" panose="05000000000000000000" pitchFamily="2" charset="2"/>
              </a:rPr>
              <a:t> </a:t>
            </a:r>
            <a:r>
              <a:rPr lang="en-US" sz="2400" noProof="0" dirty="0">
                <a:sym typeface="Wingdings" panose="05000000000000000000" pitchFamily="2" charset="2"/>
              </a:rPr>
              <a:t>I</a:t>
            </a:r>
            <a:r>
              <a:rPr lang="en-US" sz="2400" noProof="0" dirty="0"/>
              <a:t>dentify critical incidents throughout the cancer patient journey focusing specifically on communication, information flow, and organizational aspects</a:t>
            </a:r>
          </a:p>
          <a:p>
            <a:pPr lvl="1"/>
            <a:r>
              <a:rPr lang="en-US" b="1" dirty="0"/>
              <a:t>Focus</a:t>
            </a:r>
            <a:r>
              <a:rPr lang="en-US" dirty="0"/>
              <a:t> on real-life experiences from patients and next-of-kin</a:t>
            </a:r>
            <a:endParaRPr lang="nb-NO" dirty="0"/>
          </a:p>
          <a:p>
            <a:pPr lvl="1"/>
            <a:r>
              <a:rPr lang="en-US" b="1" dirty="0"/>
              <a:t>De-emphasizing</a:t>
            </a:r>
            <a:r>
              <a:rPr lang="en-US" dirty="0"/>
              <a:t> clinical factors such as illness, pain, and medication</a:t>
            </a:r>
          </a:p>
          <a:p>
            <a:pPr marL="0" lvl="0" indent="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" name="Grafikk 3" descr="Blink med heldekkende fyll">
            <a:extLst>
              <a:ext uri="{FF2B5EF4-FFF2-40B4-BE49-F238E27FC236}">
                <a16:creationId xmlns:a16="http://schemas.microsoft.com/office/drawing/2014/main" id="{5D210CA1-E3E0-614B-E910-F63F8E531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3239" y="1414329"/>
            <a:ext cx="2798282" cy="279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AA0F2-F98E-B1DB-1286-4F798E0373B3}"/>
              </a:ext>
            </a:extLst>
          </p:cNvPr>
          <p:cNvSpPr txBox="1"/>
          <p:nvPr/>
        </p:nvSpPr>
        <p:spPr>
          <a:xfrm>
            <a:off x="947738" y="4843506"/>
            <a:ext cx="787748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Data collection was conducted digitally to enable nationwide participation and reduce risk for vulnerable groups.</a:t>
            </a:r>
          </a:p>
        </p:txBody>
      </p:sp>
    </p:spTree>
    <p:extLst>
      <p:ext uri="{BB962C8B-B14F-4D97-AF65-F5344CB8AC3E}">
        <p14:creationId xmlns:p14="http://schemas.microsoft.com/office/powerpoint/2010/main" val="134322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A114D-257F-0752-1ED6-292C3768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81B-0E3A-F99A-2586-2251261BDA9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2: Prepare design and data collection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118D-4BE4-C592-BFA7-605EDD8909F1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5257800" cy="47626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Develop a </a:t>
            </a:r>
            <a:r>
              <a:rPr lang="en-US" sz="2200" b="1" dirty="0"/>
              <a:t>detailed schedule </a:t>
            </a:r>
            <a:r>
              <a:rPr lang="en-US" sz="2200" dirty="0"/>
              <a:t>and facilitation script for the online workshops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Design </a:t>
            </a:r>
            <a:r>
              <a:rPr lang="en-GB" sz="2200" b="1" dirty="0"/>
              <a:t>warm-up activities </a:t>
            </a:r>
            <a:r>
              <a:rPr lang="en-GB" sz="2200" dirty="0"/>
              <a:t>to activate reflection and build trust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Introduce a </a:t>
            </a:r>
            <a:r>
              <a:rPr lang="en-GB" sz="2200" b="1" dirty="0"/>
              <a:t>fictional patient journey </a:t>
            </a:r>
            <a:r>
              <a:rPr lang="en-GB" sz="2200" dirty="0"/>
              <a:t>to clarify key concepts and terminology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Use a </a:t>
            </a:r>
            <a:r>
              <a:rPr lang="en-GB" sz="2200" b="1" dirty="0"/>
              <a:t>shared trigger question </a:t>
            </a:r>
            <a:r>
              <a:rPr lang="en-GB" sz="2200" dirty="0"/>
              <a:t>to ensure consistency across workshop groups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200" i="1" dirty="0">
              <a:solidFill>
                <a:srgbClr val="15812E"/>
              </a:solidFill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i="1" dirty="0">
                <a:solidFill>
                  <a:srgbClr val="15812E"/>
                </a:solidFill>
              </a:rPr>
              <a:t>“Think of a specific episode where communication or information flow was particularly satisfying, perhaps exceeding your expectations (round two: dissatisfying, perhaps causing an extra burden).”</a:t>
            </a:r>
            <a:endParaRPr lang="en-US" sz="2200" i="1" dirty="0">
              <a:solidFill>
                <a:srgbClr val="15812E"/>
              </a:solidFill>
            </a:endParaRPr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e 22">
            <a:extLst>
              <a:ext uri="{FF2B5EF4-FFF2-40B4-BE49-F238E27FC236}">
                <a16:creationId xmlns:a16="http://schemas.microsoft.com/office/drawing/2014/main" id="{C2BDB9C0-D1EA-524E-39E2-BAE3383FE447}"/>
              </a:ext>
            </a:extLst>
          </p:cNvPr>
          <p:cNvGrpSpPr/>
          <p:nvPr/>
        </p:nvGrpSpPr>
        <p:grpSpPr>
          <a:xfrm>
            <a:off x="6208762" y="1981428"/>
            <a:ext cx="5608320" cy="3108947"/>
            <a:chOff x="6319520" y="2123440"/>
            <a:chExt cx="5608320" cy="3108947"/>
          </a:xfrm>
        </p:grpSpPr>
        <p:sp>
          <p:nvSpPr>
            <p:cNvPr id="5" name="Rektangel 21">
              <a:extLst>
                <a:ext uri="{FF2B5EF4-FFF2-40B4-BE49-F238E27FC236}">
                  <a16:creationId xmlns:a16="http://schemas.microsoft.com/office/drawing/2014/main" id="{91CCCDFD-555C-C178-CC80-C574F9816CB9}"/>
                </a:ext>
              </a:extLst>
            </p:cNvPr>
            <p:cNvSpPr/>
            <p:nvPr/>
          </p:nvSpPr>
          <p:spPr>
            <a:xfrm>
              <a:off x="6319520" y="2123440"/>
              <a:ext cx="5608320" cy="310894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Bilde 20" descr="Et bilde som inneholder sort, mørke&#10;&#10;KI-generert innhold kan være feil.">
              <a:extLst>
                <a:ext uri="{FF2B5EF4-FFF2-40B4-BE49-F238E27FC236}">
                  <a16:creationId xmlns:a16="http://schemas.microsoft.com/office/drawing/2014/main" id="{75F2F2B8-0C1E-29D8-09E2-2D51E382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749" y="2204702"/>
              <a:ext cx="5485971" cy="2981555"/>
            </a:xfrm>
            <a:prstGeom prst="rect">
              <a:avLst/>
            </a:prstGeom>
          </p:spPr>
        </p:pic>
      </p:grpSp>
      <p:sp>
        <p:nvSpPr>
          <p:cNvPr id="7" name="TekstSylinder 23">
            <a:extLst>
              <a:ext uri="{FF2B5EF4-FFF2-40B4-BE49-F238E27FC236}">
                <a16:creationId xmlns:a16="http://schemas.microsoft.com/office/drawing/2014/main" id="{4A44C4EE-8CB5-1097-2246-7DB60BAB32EA}"/>
              </a:ext>
            </a:extLst>
          </p:cNvPr>
          <p:cNvSpPr txBox="1"/>
          <p:nvPr/>
        </p:nvSpPr>
        <p:spPr>
          <a:xfrm>
            <a:off x="6096000" y="1465951"/>
            <a:ext cx="338285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005426"/>
                </a:solidFill>
              </a:rPr>
              <a:t>Example</a:t>
            </a:r>
            <a:r>
              <a:rPr lang="nb-NO" sz="2000" dirty="0">
                <a:solidFill>
                  <a:srgbClr val="005426"/>
                </a:solidFill>
              </a:rPr>
              <a:t> Workshop </a:t>
            </a:r>
            <a:r>
              <a:rPr lang="nb-NO" sz="2000" dirty="0" err="1">
                <a:solidFill>
                  <a:srgbClr val="005426"/>
                </a:solidFill>
              </a:rPr>
              <a:t>schedule</a:t>
            </a:r>
            <a:endParaRPr lang="nb-NO" sz="2000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0d7103435dfe0e8f875301f6eec2395a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0e4cd608ca614af976097329f3a3420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5171B-1060-42CB-9782-65684B412A21}">
  <ds:schemaRefs>
    <ds:schemaRef ds:uri="http://schemas.microsoft.com/office/infopath/2007/PartnerControls"/>
    <ds:schemaRef ds:uri="http://purl.org/dc/terms/"/>
    <ds:schemaRef ds:uri="8bbd4995-53b7-43e2-b62f-10947586ac3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ba0c5c5-7e56-42de-b0e7-a4e1f6d603bb"/>
    <ds:schemaRef ds:uri="e17d68e7-3aed-405b-8ea4-7d85968b997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B520E-0351-439F-8D2C-BF7FEA249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1314</Words>
  <Application>Microsoft Office PowerPoint</Application>
  <PresentationFormat>Widescreen</PresentationFormat>
  <Paragraphs>154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Office Theme</vt:lpstr>
      <vt:lpstr>SINTEF Lys</vt:lpstr>
      <vt:lpstr>1_SINTEF Lys</vt:lpstr>
      <vt:lpstr>Critical Incident Technique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Kristine Gjermestad</cp:lastModifiedBy>
  <cp:revision>8</cp:revision>
  <cp:lastPrinted>2025-03-11T14:07:34Z</cp:lastPrinted>
  <dcterms:created xsi:type="dcterms:W3CDTF">2023-10-26T12:36:45Z</dcterms:created>
  <dcterms:modified xsi:type="dcterms:W3CDTF">2026-01-14T13:36:12Z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</Properties>
</file>