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5" r:id="rId6"/>
  </p:sldMasterIdLst>
  <p:notesMasterIdLst>
    <p:notesMasterId r:id="rId29"/>
  </p:notesMasterIdLst>
  <p:sldIdLst>
    <p:sldId id="3990" r:id="rId7"/>
    <p:sldId id="3989" r:id="rId8"/>
    <p:sldId id="3975" r:id="rId9"/>
    <p:sldId id="4018" r:id="rId10"/>
    <p:sldId id="4019" r:id="rId11"/>
    <p:sldId id="3980" r:id="rId12"/>
    <p:sldId id="4022" r:id="rId13"/>
    <p:sldId id="4011" r:id="rId14"/>
    <p:sldId id="4024" r:id="rId15"/>
    <p:sldId id="4023" r:id="rId16"/>
    <p:sldId id="4020" r:id="rId17"/>
    <p:sldId id="4021" r:id="rId18"/>
    <p:sldId id="4025" r:id="rId19"/>
    <p:sldId id="4026" r:id="rId20"/>
    <p:sldId id="4002" r:id="rId21"/>
    <p:sldId id="4003" r:id="rId22"/>
    <p:sldId id="4028" r:id="rId23"/>
    <p:sldId id="4015" r:id="rId24"/>
    <p:sldId id="4013" r:id="rId25"/>
    <p:sldId id="4017" r:id="rId26"/>
    <p:sldId id="4016" r:id="rId27"/>
    <p:sldId id="4005"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59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A4E5B5-A433-F5F4-011D-61A930385DB3}" name="Kristine Gjermestad" initials="KG" userId="S::kristinegje_hotmail.com#ext#@sintef.onmicrosoft.com::bbc39658-63c7-4242-a6a1-2077177b960f" providerId="AD"/>
  <p188:author id="{C3C6C1C1-636E-81F5-51A8-0BD652912C11}" name="Kristine Gjermestad" initials="KG" userId="S::kristine@finnoygear.no::0d3a9c04-bfa5-47ad-b730-5cb4c5332f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812E"/>
    <a:srgbClr val="005426"/>
    <a:srgbClr val="2AA963"/>
    <a:srgbClr val="7EC376"/>
    <a:srgbClr val="5B9BD5"/>
    <a:srgbClr val="A6C9E8"/>
    <a:srgbClr val="FFCCCC"/>
    <a:srgbClr val="9999FF"/>
    <a:srgbClr val="C8E6C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7296E-D5AB-7811-45CD-E712A054AF73}" v="1" dt="2026-01-20T14:44:00.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394" y="53"/>
      </p:cViewPr>
      <p:guideLst>
        <p:guide orient="horz" pos="3929"/>
        <p:guide pos="5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e Gjermestad" userId="S::kristine.gjermestad@sintef.no::ab376bc2-563a-44cd-8008-8395aad23542" providerId="AD" clId="Web-{40E4EB2F-F135-EF7B-DB41-4F19E11A477F}"/>
    <pc:docChg chg="modSld">
      <pc:chgData name="Kristine Gjermestad" userId="S::kristine.gjermestad@sintef.no::ab376bc2-563a-44cd-8008-8395aad23542" providerId="AD" clId="Web-{40E4EB2F-F135-EF7B-DB41-4F19E11A477F}" dt="2026-01-14T11:46:29.765" v="1" actId="1076"/>
      <pc:docMkLst>
        <pc:docMk/>
      </pc:docMkLst>
      <pc:sldChg chg="addSp modSp">
        <pc:chgData name="Kristine Gjermestad" userId="S::kristine.gjermestad@sintef.no::ab376bc2-563a-44cd-8008-8395aad23542" providerId="AD" clId="Web-{40E4EB2F-F135-EF7B-DB41-4F19E11A477F}" dt="2026-01-14T11:46:29.765" v="1" actId="1076"/>
        <pc:sldMkLst>
          <pc:docMk/>
          <pc:sldMk cId="1074261506" sldId="3990"/>
        </pc:sldMkLst>
        <pc:spChg chg="add">
          <ac:chgData name="Kristine Gjermestad" userId="S::kristine.gjermestad@sintef.no::ab376bc2-563a-44cd-8008-8395aad23542" providerId="AD" clId="Web-{40E4EB2F-F135-EF7B-DB41-4F19E11A477F}" dt="2026-01-14T11:46:22.734" v="0"/>
          <ac:spMkLst>
            <pc:docMk/>
            <pc:sldMk cId="1074261506" sldId="3990"/>
            <ac:spMk id="7" creationId="{683423AD-3EF2-C45A-2F3B-BD26C4E09F94}"/>
          </ac:spMkLst>
        </pc:spChg>
        <pc:grpChg chg="add mod">
          <ac:chgData name="Kristine Gjermestad" userId="S::kristine.gjermestad@sintef.no::ab376bc2-563a-44cd-8008-8395aad23542" providerId="AD" clId="Web-{40E4EB2F-F135-EF7B-DB41-4F19E11A477F}" dt="2026-01-14T11:46:29.765" v="1" actId="1076"/>
          <ac:grpSpMkLst>
            <pc:docMk/>
            <pc:sldMk cId="1074261506" sldId="3990"/>
            <ac:grpSpMk id="4" creationId="{5C631411-0236-6B76-80C1-0E9551724DAA}"/>
          </ac:grpSpMkLst>
        </pc:grpChg>
        <pc:picChg chg="add">
          <ac:chgData name="Kristine Gjermestad" userId="S::kristine.gjermestad@sintef.no::ab376bc2-563a-44cd-8008-8395aad23542" providerId="AD" clId="Web-{40E4EB2F-F135-EF7B-DB41-4F19E11A477F}" dt="2026-01-14T11:46:22.734" v="0"/>
          <ac:picMkLst>
            <pc:docMk/>
            <pc:sldMk cId="1074261506" sldId="3990"/>
            <ac:picMk id="5" creationId="{F13DC5D5-1923-CF1D-4493-FE97E2494FC9}"/>
          </ac:picMkLst>
        </pc:picChg>
      </pc:sldChg>
    </pc:docChg>
  </pc:docChgLst>
  <pc:docChgLst>
    <pc:chgData name="Kristine Gjermestad" userId="S::kristine.gjermestad@sintef.no::ab376bc2-563a-44cd-8008-8395aad23542" providerId="AD" clId="Web-{245C5724-32C2-DED7-4A15-0B3433D4A393}"/>
    <pc:docChg chg="modSld">
      <pc:chgData name="Kristine Gjermestad" userId="S::kristine.gjermestad@sintef.no::ab376bc2-563a-44cd-8008-8395aad23542" providerId="AD" clId="Web-{245C5724-32C2-DED7-4A15-0B3433D4A393}" dt="2026-01-14T13:36:30.516" v="1" actId="20577"/>
      <pc:docMkLst>
        <pc:docMk/>
      </pc:docMkLst>
      <pc:sldChg chg="modSp">
        <pc:chgData name="Kristine Gjermestad" userId="S::kristine.gjermestad@sintef.no::ab376bc2-563a-44cd-8008-8395aad23542" providerId="AD" clId="Web-{245C5724-32C2-DED7-4A15-0B3433D4A393}" dt="2026-01-14T13:36:30.516" v="1" actId="20577"/>
        <pc:sldMkLst>
          <pc:docMk/>
          <pc:sldMk cId="1074261506" sldId="3990"/>
        </pc:sldMkLst>
        <pc:spChg chg="mod">
          <ac:chgData name="Kristine Gjermestad" userId="S::kristine.gjermestad@sintef.no::ab376bc2-563a-44cd-8008-8395aad23542" providerId="AD" clId="Web-{245C5724-32C2-DED7-4A15-0B3433D4A393}" dt="2026-01-14T13:36:30.516" v="1" actId="20577"/>
          <ac:spMkLst>
            <pc:docMk/>
            <pc:sldMk cId="1074261506" sldId="3990"/>
            <ac:spMk id="17" creationId="{4B0D9BB1-6FBD-28DB-BBB8-BC939D447E2B}"/>
          </ac:spMkLst>
        </pc:spChg>
      </pc:sldChg>
    </pc:docChg>
  </pc:docChgLst>
  <pc:docChgLst>
    <pc:chgData name="Kristine Gjermestad" userId="S::kristine.gjermestad@sintef.no::ab376bc2-563a-44cd-8008-8395aad23542" providerId="AD" clId="Web-{0A27296E-D5AB-7811-45CD-E712A054AF73}"/>
    <pc:docChg chg="modSld">
      <pc:chgData name="Kristine Gjermestad" userId="S::kristine.gjermestad@sintef.no::ab376bc2-563a-44cd-8008-8395aad23542" providerId="AD" clId="Web-{0A27296E-D5AB-7811-45CD-E712A054AF73}" dt="2026-01-20T14:44:00.396" v="0" actId="20577"/>
      <pc:docMkLst>
        <pc:docMk/>
      </pc:docMkLst>
      <pc:sldChg chg="modSp">
        <pc:chgData name="Kristine Gjermestad" userId="S::kristine.gjermestad@sintef.no::ab376bc2-563a-44cd-8008-8395aad23542" providerId="AD" clId="Web-{0A27296E-D5AB-7811-45CD-E712A054AF73}" dt="2026-01-20T14:44:00.396" v="0" actId="20577"/>
        <pc:sldMkLst>
          <pc:docMk/>
          <pc:sldMk cId="1074261506" sldId="3990"/>
        </pc:sldMkLst>
        <pc:spChg chg="mod">
          <ac:chgData name="Kristine Gjermestad" userId="S::kristine.gjermestad@sintef.no::ab376bc2-563a-44cd-8008-8395aad23542" providerId="AD" clId="Web-{0A27296E-D5AB-7811-45CD-E712A054AF73}" dt="2026-01-20T14:44:00.396" v="0" actId="20577"/>
          <ac:spMkLst>
            <pc:docMk/>
            <pc:sldMk cId="1074261506" sldId="3990"/>
            <ac:spMk id="3" creationId="{FEA76CFE-5A64-516F-2FC4-A4B911AAFEF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A07633C-3AA1-4874-9D0B-76E6150BAF9F}" type="datetimeFigureOut">
              <a:rPr lang="en-GB" smtClean="0"/>
              <a:t>20/01/2026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CC21B66-EEAF-4134-B938-41A5B9977DC7}" type="slidenum">
              <a:rPr lang="en-GB" smtClean="0"/>
              <a:t>‹#›</a:t>
            </a:fld>
            <a:endParaRPr lang="en-GB"/>
          </a:p>
        </p:txBody>
      </p:sp>
    </p:spTree>
    <p:extLst>
      <p:ext uri="{BB962C8B-B14F-4D97-AF65-F5344CB8AC3E}">
        <p14:creationId xmlns:p14="http://schemas.microsoft.com/office/powerpoint/2010/main" val="330605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CC21B66-EEAF-4134-B938-41A5B9977DC7}" type="slidenum">
              <a:rPr lang="en-GB" smtClean="0"/>
              <a:t>1</a:t>
            </a:fld>
            <a:endParaRPr lang="en-GB"/>
          </a:p>
        </p:txBody>
      </p:sp>
    </p:spTree>
    <p:extLst>
      <p:ext uri="{BB962C8B-B14F-4D97-AF65-F5344CB8AC3E}">
        <p14:creationId xmlns:p14="http://schemas.microsoft.com/office/powerpoint/2010/main" val="343848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BCC21B66-EEAF-4134-B938-41A5B9977DC7}" type="slidenum">
              <a:rPr lang="en-GB" smtClean="0"/>
              <a:t>21</a:t>
            </a:fld>
            <a:endParaRPr lang="en-GB"/>
          </a:p>
        </p:txBody>
      </p:sp>
    </p:spTree>
    <p:extLst>
      <p:ext uri="{BB962C8B-B14F-4D97-AF65-F5344CB8AC3E}">
        <p14:creationId xmlns:p14="http://schemas.microsoft.com/office/powerpoint/2010/main" val="42349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732-DB9F-0F2E-C372-D0280A57B3D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nb-NO"/>
              <a:t>Click to edit Master title style</a:t>
            </a:r>
          </a:p>
        </p:txBody>
      </p:sp>
      <p:sp>
        <p:nvSpPr>
          <p:cNvPr id="3" name="Subtitle 2">
            <a:extLst>
              <a:ext uri="{FF2B5EF4-FFF2-40B4-BE49-F238E27FC236}">
                <a16:creationId xmlns:a16="http://schemas.microsoft.com/office/drawing/2014/main" id="{B91AF83A-0AC3-51D1-84B3-B53D894FF0AE}"/>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edit Master subtitle style</a:t>
            </a:r>
          </a:p>
        </p:txBody>
      </p:sp>
      <p:sp>
        <p:nvSpPr>
          <p:cNvPr id="4" name="Date Placeholder 3">
            <a:extLst>
              <a:ext uri="{FF2B5EF4-FFF2-40B4-BE49-F238E27FC236}">
                <a16:creationId xmlns:a16="http://schemas.microsoft.com/office/drawing/2014/main" id="{AF464C0B-47C2-1B97-8D4C-978AAF6295A5}"/>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5" name="Footer Placeholder 4">
            <a:extLst>
              <a:ext uri="{FF2B5EF4-FFF2-40B4-BE49-F238E27FC236}">
                <a16:creationId xmlns:a16="http://schemas.microsoft.com/office/drawing/2014/main" id="{702EEFA4-2590-7AD8-F790-B4AFED4A411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50DEBA0-6341-EA42-A267-FDCB44CE297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318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FB5A-53B1-CAD3-939B-B5FBF7F4E111}"/>
              </a:ext>
            </a:extLst>
          </p:cNvPr>
          <p:cNvSpPr>
            <a:spLocks noGrp="1"/>
          </p:cNvSpPr>
          <p:nvPr>
            <p:ph type="title" hasCustomPrompt="1"/>
          </p:nvPr>
        </p:nvSpPr>
        <p:spPr/>
        <p:txBody>
          <a:bodyPr/>
          <a:lstStyle/>
          <a:p>
            <a:r>
              <a:rPr lang="nb-NO"/>
              <a:t>Click to edit Master title style</a:t>
            </a:r>
          </a:p>
        </p:txBody>
      </p:sp>
      <p:sp>
        <p:nvSpPr>
          <p:cNvPr id="3" name="Vertical Text Placeholder 2">
            <a:extLst>
              <a:ext uri="{FF2B5EF4-FFF2-40B4-BE49-F238E27FC236}">
                <a16:creationId xmlns:a16="http://schemas.microsoft.com/office/drawing/2014/main" id="{F4D9DB7A-7633-A8BE-24A1-F6FCFCC5C1AC}"/>
              </a:ext>
            </a:extLst>
          </p:cNvPr>
          <p:cNvSpPr>
            <a:spLocks noGrp="1"/>
          </p:cNvSpPr>
          <p:nvPr>
            <p:ph type="body" orient="vert" idx="1" hasCustomPrompt="1"/>
          </p:nvPr>
        </p:nvSpPr>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49FB2627-C47E-B998-7CE5-B58B029BBE0B}"/>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5" name="Footer Placeholder 4">
            <a:extLst>
              <a:ext uri="{FF2B5EF4-FFF2-40B4-BE49-F238E27FC236}">
                <a16:creationId xmlns:a16="http://schemas.microsoft.com/office/drawing/2014/main" id="{BE1BC101-2CD0-AF9B-8053-B9C311CA897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180F919-CA95-EDA5-2D99-1118E9B1DE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0139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97FBD-B743-E330-029A-62A3A8480B05}"/>
              </a:ext>
            </a:extLst>
          </p:cNvPr>
          <p:cNvSpPr>
            <a:spLocks noGrp="1"/>
          </p:cNvSpPr>
          <p:nvPr>
            <p:ph type="title" orient="vert" hasCustomPrompt="1"/>
          </p:nvPr>
        </p:nvSpPr>
        <p:spPr>
          <a:xfrm>
            <a:off x="8724900" y="365125"/>
            <a:ext cx="2628900" cy="5811838"/>
          </a:xfrm>
        </p:spPr>
        <p:txBody>
          <a:bodyPr vert="eaVert"/>
          <a:lstStyle/>
          <a:p>
            <a:r>
              <a:rPr lang="nb-NO"/>
              <a:t>Click to edit Master title style</a:t>
            </a:r>
          </a:p>
        </p:txBody>
      </p:sp>
      <p:sp>
        <p:nvSpPr>
          <p:cNvPr id="3" name="Vertical Text Placeholder 2">
            <a:extLst>
              <a:ext uri="{FF2B5EF4-FFF2-40B4-BE49-F238E27FC236}">
                <a16:creationId xmlns:a16="http://schemas.microsoft.com/office/drawing/2014/main" id="{D0D49952-2875-5135-8802-D08DA4775F69}"/>
              </a:ext>
            </a:extLst>
          </p:cNvPr>
          <p:cNvSpPr>
            <a:spLocks noGrp="1"/>
          </p:cNvSpPr>
          <p:nvPr>
            <p:ph type="body" orient="vert" idx="1" hasCustomPrompt="1"/>
          </p:nvPr>
        </p:nvSpPr>
        <p:spPr>
          <a:xfrm>
            <a:off x="838200" y="365125"/>
            <a:ext cx="7734300" cy="5811838"/>
          </a:xfrm>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AC74E532-C64E-78F0-694A-09AC03C8851C}"/>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5" name="Footer Placeholder 4">
            <a:extLst>
              <a:ext uri="{FF2B5EF4-FFF2-40B4-BE49-F238E27FC236}">
                <a16:creationId xmlns:a16="http://schemas.microsoft.com/office/drawing/2014/main" id="{8E92F9AC-3C38-B4BC-E48B-6D7A1E83990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FBE213F-DE9E-7B88-05FD-42F0D78FE764}"/>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7715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72831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483490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586740" y="2424685"/>
            <a:ext cx="11230205" cy="2081394"/>
          </a:xfrm>
          <a:noFill/>
        </p:spPr>
        <p:txBody>
          <a:bodyPr wrap="square" lIns="360072" tIns="360072" rIns="360072" bIns="360072" anchor="ctr" anchorCtr="0">
            <a:spAutoFit/>
          </a:bodyPr>
          <a:lstStyle>
            <a:lvl1pPr marL="0" indent="0" algn="l">
              <a:buFont typeface="Arial" panose="020B0604020202020204" pitchFamily="34" charset="0"/>
              <a:buNone/>
              <a:defRPr lang="en-GB" sz="4400" kern="1200" dirty="0">
                <a:solidFill>
                  <a:schemeClr val="tx2"/>
                </a:solidFill>
                <a:latin typeface="+mj-lt"/>
                <a:ea typeface="+mj-ea"/>
                <a:cs typeface="+mj-cs"/>
              </a:defRPr>
            </a:lvl1pPr>
          </a:lstStyle>
          <a:p>
            <a:r>
              <a:rPr lang="nb-NO"/>
              <a:t>Click to edit Master title style</a:t>
            </a:r>
            <a:br>
              <a:rPr lang="nb-NO"/>
            </a:br>
            <a:r>
              <a:rPr lang="nb-NO"/>
              <a:t>sdfsdf </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1005840" y="4576134"/>
            <a:ext cx="10036903" cy="1895785"/>
          </a:xfrm>
        </p:spPr>
        <p:txBody>
          <a:bodyPr/>
          <a:lstStyle>
            <a:lvl1pPr marL="180000" indent="0" algn="l" defTabSz="914537" rtl="0" eaLnBrk="1" latinLnBrk="0" hangingPunct="1">
              <a:lnSpc>
                <a:spcPct val="100000"/>
              </a:lnSpc>
              <a:spcBef>
                <a:spcPts val="0"/>
              </a:spcBef>
              <a:spcAft>
                <a:spcPts val="500"/>
              </a:spcAft>
              <a:buFont typeface="Arial" panose="020B0604020202020204" pitchFamily="34" charset="0"/>
              <a:buNone/>
              <a:defRPr lang="en-GB" sz="2400" kern="1200" baseline="0" dirty="0">
                <a:solidFill>
                  <a:srgbClr val="2E75B6"/>
                </a:solidFill>
                <a:latin typeface="+mn-lt"/>
                <a:ea typeface="+mn-ea"/>
                <a:cs typeface="+mn-cs"/>
              </a:defRPr>
            </a:lvl1pPr>
          </a:lstStyle>
          <a:p>
            <a:pPr lvl="0"/>
            <a:r>
              <a:rPr lang="nb-NO"/>
              <a:t>Ola Nordmann</a:t>
            </a:r>
          </a:p>
        </p:txBody>
      </p:sp>
      <p:pic>
        <p:nvPicPr>
          <p:cNvPr id="12"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79759300-AAF4-3BF5-79F3-66412039931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701338" y="6016856"/>
            <a:ext cx="1358087" cy="5363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583BC87-2B79-49D8-C75C-0DD07CE2D5BB}"/>
              </a:ext>
            </a:extLst>
          </p:cNvPr>
          <p:cNvSpPr txBox="1"/>
          <p:nvPr userDrawn="1"/>
        </p:nvSpPr>
        <p:spPr>
          <a:xfrm>
            <a:off x="10639426" y="6495276"/>
            <a:ext cx="1514474" cy="246221"/>
          </a:xfrm>
          <a:prstGeom prst="rect">
            <a:avLst/>
          </a:prstGeom>
          <a:noFill/>
        </p:spPr>
        <p:txBody>
          <a:bodyPr wrap="square" rtlCol="0">
            <a:spAutoFit/>
          </a:bodyPr>
          <a:lstStyle/>
          <a:p>
            <a:r>
              <a:rPr lang="nb-NO" sz="1000"/>
              <a:t>Copyright © SINTEF 2023</a:t>
            </a:r>
          </a:p>
        </p:txBody>
      </p:sp>
      <p:pic>
        <p:nvPicPr>
          <p:cNvPr id="16" name="Picture 15">
            <a:extLst>
              <a:ext uri="{FF2B5EF4-FFF2-40B4-BE49-F238E27FC236}">
                <a16:creationId xmlns:a16="http://schemas.microsoft.com/office/drawing/2014/main" id="{6F612CAA-4597-01E3-48EF-F5E245F12D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74607" y="179748"/>
            <a:ext cx="3285631" cy="821408"/>
          </a:xfrm>
          <a:prstGeom prst="rect">
            <a:avLst/>
          </a:prstGeom>
        </p:spPr>
      </p:pic>
    </p:spTree>
    <p:extLst>
      <p:ext uri="{BB962C8B-B14F-4D97-AF65-F5344CB8AC3E}">
        <p14:creationId xmlns:p14="http://schemas.microsoft.com/office/powerpoint/2010/main" val="4245710969"/>
      </p:ext>
    </p:extLst>
  </p:cSld>
  <p:clrMapOvr>
    <a:masterClrMapping/>
  </p:clrMapOvr>
  <p:extLst>
    <p:ext uri="{DCECCB84-F9BA-43D5-87BE-67443E8EF086}">
      <p15:sldGuideLst xmlns:p15="http://schemas.microsoft.com/office/powerpoint/2012/main">
        <p15:guide id="2" pos="7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129742" y="2706389"/>
            <a:ext cx="9931043" cy="1427223"/>
          </a:xfrm>
          <a:solidFill>
            <a:schemeClr val="bg1"/>
          </a:solidFill>
        </p:spPr>
        <p:txBody>
          <a:bodyPr wrap="square"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515892" y="4695515"/>
            <a:ext cx="3888486" cy="688522"/>
          </a:xfrm>
        </p:spPr>
        <p:txBody>
          <a:bodyPr/>
          <a:lstStyle>
            <a:lvl1pPr marL="180000" indent="0">
              <a:lnSpc>
                <a:spcPct val="100000"/>
              </a:lnSpc>
              <a:spcBef>
                <a:spcPts val="0"/>
              </a:spcBef>
              <a:spcAft>
                <a:spcPts val="500"/>
              </a:spcAft>
              <a:buNone/>
              <a:defRPr sz="1600" baseline="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72699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71002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42544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5" name="Plassholder for bunntekst 4"/>
          <p:cNvSpPr>
            <a:spLocks noGrp="1"/>
          </p:cNvSpPr>
          <p:nvPr>
            <p:ph type="ftr" sz="quarter" idx="16"/>
          </p:nvPr>
        </p:nvSpPr>
        <p:spPr>
          <a:xfrm>
            <a:off x="954183" y="6514982"/>
            <a:ext cx="7443537" cy="184666"/>
          </a:xfrm>
          <a:prstGeom prst="rect">
            <a:avLst/>
          </a:prstGeom>
        </p:spPr>
        <p:txBody>
          <a:bodyPr/>
          <a:lstStyle/>
          <a:p>
            <a:endParaRPr lang="nb-NO"/>
          </a:p>
        </p:txBody>
      </p:sp>
      <p:sp>
        <p:nvSpPr>
          <p:cNvPr id="6" name="Plassholder for lysbildenummer 5"/>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cstate="email">
              <a:extLst>
                <a:ext uri="{28A0092B-C50C-407E-A947-70E740481C1C}">
                  <a14:useLocalDpi xmlns:a14="http://schemas.microsoft.com/office/drawing/2010/main"/>
                </a:ext>
              </a:extLst>
            </a:blip>
            <a:stretch>
              <a:fillRect/>
            </a:stretch>
          </a:blipFill>
        </p:spPr>
        <p:txBody>
          <a:bodyPr lIns="0" tIns="0" rIns="0" bIns="0"/>
          <a:lstStyle>
            <a:lvl1pPr marL="0" indent="0">
              <a:buNone/>
              <a:defRPr sz="100" baseline="0"/>
            </a:lvl1pPr>
          </a:lstStyle>
          <a:p>
            <a:r>
              <a:rPr lang="nb-NO" sz="100"/>
              <a:t> </a:t>
            </a:r>
            <a:endParaRPr lang="nb-NO"/>
          </a:p>
        </p:txBody>
      </p:sp>
      <p:pic>
        <p:nvPicPr>
          <p:cNvPr id="11" name="logo_blaa"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0412465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4" name="Plassholder for bunntekst 3"/>
          <p:cNvSpPr>
            <a:spLocks noGrp="1"/>
          </p:cNvSpPr>
          <p:nvPr>
            <p:ph type="ftr" sz="quarter" idx="16"/>
          </p:nvPr>
        </p:nvSpPr>
        <p:spPr>
          <a:xfrm>
            <a:off x="954183" y="6514982"/>
            <a:ext cx="7443537" cy="184666"/>
          </a:xfrm>
          <a:prstGeom prst="rect">
            <a:avLst/>
          </a:prstGeom>
        </p:spPr>
        <p:txBody>
          <a:bodyPr/>
          <a:lstStyle/>
          <a:p>
            <a:endParaRPr lang="nb-NO"/>
          </a:p>
        </p:txBody>
      </p:sp>
      <p:sp>
        <p:nvSpPr>
          <p:cNvPr id="5" name="Plassholder for lysbildenummer 4"/>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cstate="email">
              <a:extLst>
                <a:ext uri="{28A0092B-C50C-407E-A947-70E740481C1C}">
                  <a14:useLocalDpi xmlns:a14="http://schemas.microsoft.com/office/drawing/2010/main"/>
                </a:ext>
              </a:extLst>
            </a:blip>
            <a:stretch>
              <a:fillRect/>
            </a:stretch>
          </a:blipFill>
        </p:spPr>
        <p:txBody>
          <a:bodyPr lIns="0" tIns="0" rIns="0" bIns="0"/>
          <a:lstStyle>
            <a:lvl1pPr marL="0" indent="0">
              <a:buNone/>
              <a:defRPr sz="100" baseline="0"/>
            </a:lvl1pPr>
          </a:lstStyle>
          <a:p>
            <a:r>
              <a:rPr lang="nb-NO" sz="100"/>
              <a:t> </a:t>
            </a:r>
            <a:endParaRPr lang="nb-NO"/>
          </a:p>
        </p:txBody>
      </p:sp>
      <p:pic>
        <p:nvPicPr>
          <p:cNvPr id="14" name="logo_blaa"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178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73A5-6238-5CB9-A640-652633F41F66}"/>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0E5FC398-66F0-E475-DE95-F21C0D3C6EF0}"/>
              </a:ext>
            </a:extLst>
          </p:cNvPr>
          <p:cNvSpPr>
            <a:spLocks noGrp="1"/>
          </p:cNvSpPr>
          <p:nvPr>
            <p:ph idx="1" hasCustomPrompt="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2BE77623-C77C-899B-F680-C8043DCD26F9}"/>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5" name="Footer Placeholder 4">
            <a:extLst>
              <a:ext uri="{FF2B5EF4-FFF2-40B4-BE49-F238E27FC236}">
                <a16:creationId xmlns:a16="http://schemas.microsoft.com/office/drawing/2014/main" id="{09BDB4A6-ED27-7855-DA21-F5B9027C15C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65D93839-A7F6-A2AD-2A02-35931369C63E}"/>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423332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26495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67017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3166776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016903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020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632508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851281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nb-NO"/>
              <a:t>Ola Nordmann</a:t>
            </a:r>
          </a:p>
          <a:p>
            <a:pPr lvl="0"/>
            <a:r>
              <a:rPr lang="nb-NO"/>
              <a:t>Month 2016</a:t>
            </a:r>
          </a:p>
        </p:txBody>
      </p:sp>
      <p:pic>
        <p:nvPicPr>
          <p:cNvPr id="7"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4C957E1B-D03B-477B-8E7D-59BABA760DB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99940" y="5897828"/>
            <a:ext cx="1659485" cy="6553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40506E-A3DC-461B-880C-054BDFEFCC08}"/>
              </a:ext>
            </a:extLst>
          </p:cNvPr>
          <p:cNvSpPr txBox="1"/>
          <p:nvPr userDrawn="1"/>
        </p:nvSpPr>
        <p:spPr>
          <a:xfrm>
            <a:off x="10334625" y="6495276"/>
            <a:ext cx="1790700" cy="276999"/>
          </a:xfrm>
          <a:prstGeom prst="rect">
            <a:avLst/>
          </a:prstGeom>
          <a:noFill/>
        </p:spPr>
        <p:txBody>
          <a:bodyPr wrap="square" rtlCol="0">
            <a:spAutoFit/>
          </a:bodyPr>
          <a:lstStyle/>
          <a:p>
            <a:r>
              <a:rPr lang="nb-NO" sz="1200"/>
              <a:t>Copyright © SINTEF 2022</a:t>
            </a:r>
          </a:p>
        </p:txBody>
      </p:sp>
    </p:spTree>
    <p:extLst>
      <p:ext uri="{BB962C8B-B14F-4D97-AF65-F5344CB8AC3E}">
        <p14:creationId xmlns:p14="http://schemas.microsoft.com/office/powerpoint/2010/main" val="2472128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971670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08736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B23E-52A6-6053-B133-14D62BA4C207}"/>
              </a:ext>
            </a:extLst>
          </p:cNvPr>
          <p:cNvSpPr>
            <a:spLocks noGrp="1"/>
          </p:cNvSpPr>
          <p:nvPr>
            <p:ph type="title" hasCustomPrompt="1"/>
          </p:nvPr>
        </p:nvSpPr>
        <p:spPr>
          <a:xfrm>
            <a:off x="831850" y="1709738"/>
            <a:ext cx="10515600" cy="2852737"/>
          </a:xfrm>
        </p:spPr>
        <p:txBody>
          <a:bodyPr anchor="b"/>
          <a:lstStyle>
            <a:lvl1pPr>
              <a:defRPr sz="6000"/>
            </a:lvl1pPr>
          </a:lstStyle>
          <a:p>
            <a:r>
              <a:rPr lang="nb-NO"/>
              <a:t>Click to edit Master title style</a:t>
            </a:r>
          </a:p>
        </p:txBody>
      </p:sp>
      <p:sp>
        <p:nvSpPr>
          <p:cNvPr id="3" name="Text Placeholder 2">
            <a:extLst>
              <a:ext uri="{FF2B5EF4-FFF2-40B4-BE49-F238E27FC236}">
                <a16:creationId xmlns:a16="http://schemas.microsoft.com/office/drawing/2014/main" id="{9B42C461-81DE-5B5C-B0C1-960DD9E343E8}"/>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Click to edit Master text styles</a:t>
            </a:r>
          </a:p>
        </p:txBody>
      </p:sp>
      <p:sp>
        <p:nvSpPr>
          <p:cNvPr id="4" name="Date Placeholder 3">
            <a:extLst>
              <a:ext uri="{FF2B5EF4-FFF2-40B4-BE49-F238E27FC236}">
                <a16:creationId xmlns:a16="http://schemas.microsoft.com/office/drawing/2014/main" id="{4D8604E4-04EC-F55A-3150-24BCFE52DB60}"/>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5" name="Footer Placeholder 4">
            <a:extLst>
              <a:ext uri="{FF2B5EF4-FFF2-40B4-BE49-F238E27FC236}">
                <a16:creationId xmlns:a16="http://schemas.microsoft.com/office/drawing/2014/main" id="{8DBF9E0F-48E3-9092-4BEA-E8ACE386534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DABE0E4-13E8-B165-A088-63265075826C}"/>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2809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pic>
        <p:nvPicPr>
          <p:cNvPr id="11" name="logo_blaa"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66240854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pic>
        <p:nvPicPr>
          <p:cNvPr id="14" name="logo_blaa"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4118032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085659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112569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282512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46595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17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A089-DABE-F191-ACCC-867DF9DB5125}"/>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DBE7D502-F796-ED95-268F-B71B050D0BAC}"/>
              </a:ext>
            </a:extLst>
          </p:cNvPr>
          <p:cNvSpPr>
            <a:spLocks noGrp="1"/>
          </p:cNvSpPr>
          <p:nvPr>
            <p:ph sz="half" idx="1" hasCustomPrompt="1"/>
          </p:nvPr>
        </p:nvSpPr>
        <p:spPr>
          <a:xfrm>
            <a:off x="838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Content Placeholder 3">
            <a:extLst>
              <a:ext uri="{FF2B5EF4-FFF2-40B4-BE49-F238E27FC236}">
                <a16:creationId xmlns:a16="http://schemas.microsoft.com/office/drawing/2014/main" id="{F07F237C-3DDB-F677-FAA7-F7FA1845F65E}"/>
              </a:ext>
            </a:extLst>
          </p:cNvPr>
          <p:cNvSpPr>
            <a:spLocks noGrp="1"/>
          </p:cNvSpPr>
          <p:nvPr>
            <p:ph sz="half" idx="2" hasCustomPrompt="1"/>
          </p:nvPr>
        </p:nvSpPr>
        <p:spPr>
          <a:xfrm>
            <a:off x="6172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Date Placeholder 4">
            <a:extLst>
              <a:ext uri="{FF2B5EF4-FFF2-40B4-BE49-F238E27FC236}">
                <a16:creationId xmlns:a16="http://schemas.microsoft.com/office/drawing/2014/main" id="{78FDD9FF-98A7-F3CC-7B91-105A9A009398}"/>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6" name="Footer Placeholder 5">
            <a:extLst>
              <a:ext uri="{FF2B5EF4-FFF2-40B4-BE49-F238E27FC236}">
                <a16:creationId xmlns:a16="http://schemas.microsoft.com/office/drawing/2014/main" id="{24A89FFF-419A-0838-5281-13754CEC7E3E}"/>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A2E4BD0-7B85-43B9-2547-E1DDC80349FA}"/>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5150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F14E-7460-1B1C-03D7-F0D29A613F05}"/>
              </a:ext>
            </a:extLst>
          </p:cNvPr>
          <p:cNvSpPr>
            <a:spLocks noGrp="1"/>
          </p:cNvSpPr>
          <p:nvPr>
            <p:ph type="title" hasCustomPrompt="1"/>
          </p:nvPr>
        </p:nvSpPr>
        <p:spPr>
          <a:xfrm>
            <a:off x="839788" y="365125"/>
            <a:ext cx="10515600" cy="1325563"/>
          </a:xfrm>
        </p:spPr>
        <p:txBody>
          <a:bodyPr/>
          <a:lstStyle/>
          <a:p>
            <a:r>
              <a:rPr lang="nb-NO"/>
              <a:t>Click to edit Master title style</a:t>
            </a:r>
          </a:p>
        </p:txBody>
      </p:sp>
      <p:sp>
        <p:nvSpPr>
          <p:cNvPr id="3" name="Text Placeholder 2">
            <a:extLst>
              <a:ext uri="{FF2B5EF4-FFF2-40B4-BE49-F238E27FC236}">
                <a16:creationId xmlns:a16="http://schemas.microsoft.com/office/drawing/2014/main" id="{3A9A9FDD-12E7-6A1B-1726-6CA21F6987FF}"/>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a:extLst>
              <a:ext uri="{FF2B5EF4-FFF2-40B4-BE49-F238E27FC236}">
                <a16:creationId xmlns:a16="http://schemas.microsoft.com/office/drawing/2014/main" id="{22C87AF6-4BA1-6CEC-968F-81189E79BEAB}"/>
              </a:ext>
            </a:extLst>
          </p:cNvPr>
          <p:cNvSpPr>
            <a:spLocks noGrp="1"/>
          </p:cNvSpPr>
          <p:nvPr>
            <p:ph sz="half" idx="2" hasCustomPrompt="1"/>
          </p:nvPr>
        </p:nvSpPr>
        <p:spPr>
          <a:xfrm>
            <a:off x="839788" y="2505075"/>
            <a:ext cx="5157787"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Text Placeholder 4">
            <a:extLst>
              <a:ext uri="{FF2B5EF4-FFF2-40B4-BE49-F238E27FC236}">
                <a16:creationId xmlns:a16="http://schemas.microsoft.com/office/drawing/2014/main" id="{EAC2E396-F66A-490A-ED96-2AB8FD0A80B9}"/>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a:extLst>
              <a:ext uri="{FF2B5EF4-FFF2-40B4-BE49-F238E27FC236}">
                <a16:creationId xmlns:a16="http://schemas.microsoft.com/office/drawing/2014/main" id="{73169D1A-39A6-2B86-7FE7-7A928CF2B78D}"/>
              </a:ext>
            </a:extLst>
          </p:cNvPr>
          <p:cNvSpPr>
            <a:spLocks noGrp="1"/>
          </p:cNvSpPr>
          <p:nvPr>
            <p:ph sz="quarter" idx="4" hasCustomPrompt="1"/>
          </p:nvPr>
        </p:nvSpPr>
        <p:spPr>
          <a:xfrm>
            <a:off x="6172200" y="2505075"/>
            <a:ext cx="5183188"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7" name="Date Placeholder 6">
            <a:extLst>
              <a:ext uri="{FF2B5EF4-FFF2-40B4-BE49-F238E27FC236}">
                <a16:creationId xmlns:a16="http://schemas.microsoft.com/office/drawing/2014/main" id="{43D955F5-4D00-1AC0-DF3E-F9C4394F65EF}"/>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8" name="Footer Placeholder 7">
            <a:extLst>
              <a:ext uri="{FF2B5EF4-FFF2-40B4-BE49-F238E27FC236}">
                <a16:creationId xmlns:a16="http://schemas.microsoft.com/office/drawing/2014/main" id="{78074560-5E59-6990-2C6F-F1C1A8F95246}"/>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70A8D83D-A596-4FBE-8C30-DD9803C46F5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9241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E871-707E-9384-FD2A-EDE76E9009F2}"/>
              </a:ext>
            </a:extLst>
          </p:cNvPr>
          <p:cNvSpPr>
            <a:spLocks noGrp="1"/>
          </p:cNvSpPr>
          <p:nvPr>
            <p:ph type="title" hasCustomPrompt="1"/>
          </p:nvPr>
        </p:nvSpPr>
        <p:spPr/>
        <p:txBody>
          <a:bodyPr/>
          <a:lstStyle/>
          <a:p>
            <a:r>
              <a:rPr lang="nb-NO"/>
              <a:t>Click to edit Master title style</a:t>
            </a:r>
          </a:p>
        </p:txBody>
      </p:sp>
      <p:sp>
        <p:nvSpPr>
          <p:cNvPr id="3" name="Date Placeholder 2">
            <a:extLst>
              <a:ext uri="{FF2B5EF4-FFF2-40B4-BE49-F238E27FC236}">
                <a16:creationId xmlns:a16="http://schemas.microsoft.com/office/drawing/2014/main" id="{FDD14A9F-651D-571F-2D22-57505F9B9071}"/>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4" name="Footer Placeholder 3">
            <a:extLst>
              <a:ext uri="{FF2B5EF4-FFF2-40B4-BE49-F238E27FC236}">
                <a16:creationId xmlns:a16="http://schemas.microsoft.com/office/drawing/2014/main" id="{BDFB0F47-9979-F931-D4B5-2ACEF85E9D9E}"/>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84069D5-C36A-D6C0-89D2-FFE92D86D88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22809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384114-4895-C774-0F48-1B4796542DEE}"/>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3" name="Footer Placeholder 2">
            <a:extLst>
              <a:ext uri="{FF2B5EF4-FFF2-40B4-BE49-F238E27FC236}">
                <a16:creationId xmlns:a16="http://schemas.microsoft.com/office/drawing/2014/main" id="{5730373D-48AD-5A1A-863A-71396CAD0FFB}"/>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FF08B240-9051-23B4-C7DA-A501280DCC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8590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478C-CA8B-0CA0-3457-43F733D90F7C}"/>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Content Placeholder 2">
            <a:extLst>
              <a:ext uri="{FF2B5EF4-FFF2-40B4-BE49-F238E27FC236}">
                <a16:creationId xmlns:a16="http://schemas.microsoft.com/office/drawing/2014/main" id="{61717569-0B31-7653-B957-A566295A4F0D}"/>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Text Placeholder 3">
            <a:extLst>
              <a:ext uri="{FF2B5EF4-FFF2-40B4-BE49-F238E27FC236}">
                <a16:creationId xmlns:a16="http://schemas.microsoft.com/office/drawing/2014/main" id="{2FCD2B7E-4F60-9887-497C-6B8C1965EDE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D8B0BCB9-C648-21EE-EF5F-C84B686BDB6C}"/>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6" name="Footer Placeholder 5">
            <a:extLst>
              <a:ext uri="{FF2B5EF4-FFF2-40B4-BE49-F238E27FC236}">
                <a16:creationId xmlns:a16="http://schemas.microsoft.com/office/drawing/2014/main" id="{F7496E80-5E03-622F-BC56-30C5EADE5499}"/>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229490C5-AF95-2A9A-6F3B-08921D9802DB}"/>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221987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536C-F4C8-0FE6-5D90-7B8A94F62BE5}"/>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Picture Placeholder 2">
            <a:extLst>
              <a:ext uri="{FF2B5EF4-FFF2-40B4-BE49-F238E27FC236}">
                <a16:creationId xmlns:a16="http://schemas.microsoft.com/office/drawing/2014/main" id="{6C8D5E24-9E65-E778-B5F3-720140509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098D00-8633-3122-B6B4-7531F80C984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4850172A-AEBA-2646-4BA2-8702E3D6ADC8}"/>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6" name="Footer Placeholder 5">
            <a:extLst>
              <a:ext uri="{FF2B5EF4-FFF2-40B4-BE49-F238E27FC236}">
                <a16:creationId xmlns:a16="http://schemas.microsoft.com/office/drawing/2014/main" id="{2D532BF3-87F3-B3F0-7E2E-727F84F6FB5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3D047EC1-22B0-D173-70F0-70F55175788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61618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emf"/><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emf"/><Relationship Id="rId2" Type="http://schemas.openxmlformats.org/officeDocument/2006/relationships/slideLayout" Target="../slideLayouts/slideLayout13.xml"/><Relationship Id="rId16" Type="http://schemas.openxmlformats.org/officeDocument/2006/relationships/image" Target="../media/image2.emf"/><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image" Target="../media/image5.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emf"/><Relationship Id="rId2" Type="http://schemas.openxmlformats.org/officeDocument/2006/relationships/slideLayout" Target="../slideLayouts/slideLayout26.xml"/><Relationship Id="rId16" Type="http://schemas.openxmlformats.org/officeDocument/2006/relationships/image" Target="../media/image3.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emf"/><Relationship Id="rId10" Type="http://schemas.openxmlformats.org/officeDocument/2006/relationships/slideLayout" Target="../slideLayouts/slideLayout34.xml"/><Relationship Id="rId19" Type="http://schemas.openxmlformats.org/officeDocument/2006/relationships/image" Target="../media/image15.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07790-A1D4-B379-0124-5BE89FDFD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8805A3-2801-7AA2-4C97-DC4FD1274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F8FF63-C7BC-9190-2106-A19A9DF53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4C4BF-8077-4AB4-98D8-33BF85F7AC04}" type="datetimeFigureOut">
              <a:rPr lang="en-GB" smtClean="0"/>
              <a:t>20/01/2026</a:t>
            </a:fld>
            <a:endParaRPr lang="en-GB"/>
          </a:p>
        </p:txBody>
      </p:sp>
      <p:sp>
        <p:nvSpPr>
          <p:cNvPr id="5" name="Footer Placeholder 4">
            <a:extLst>
              <a:ext uri="{FF2B5EF4-FFF2-40B4-BE49-F238E27FC236}">
                <a16:creationId xmlns:a16="http://schemas.microsoft.com/office/drawing/2014/main" id="{1586267D-0CF9-3120-A37C-BD0DB8556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A81F95-791D-7F9A-ED85-AA63A8DE57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2AA5B-BB66-4E6E-B557-78F2939ACA69}" type="slidenum">
              <a:rPr lang="en-GB" smtClean="0"/>
              <a:t>‹#›</a:t>
            </a:fld>
            <a:endParaRPr lang="en-GB"/>
          </a:p>
        </p:txBody>
      </p:sp>
    </p:spTree>
    <p:extLst>
      <p:ext uri="{BB962C8B-B14F-4D97-AF65-F5344CB8AC3E}">
        <p14:creationId xmlns:p14="http://schemas.microsoft.com/office/powerpoint/2010/main" val="769864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9" name="sinteflogo"/>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79331" y="6514982"/>
            <a:ext cx="981013" cy="214063"/>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0" name="Picture 19">
            <a:extLst>
              <a:ext uri="{FF2B5EF4-FFF2-40B4-BE49-F238E27FC236}">
                <a16:creationId xmlns:a16="http://schemas.microsoft.com/office/drawing/2014/main" id="{A6D7A6B1-9FB3-3FD9-BE7F-AFBB620A4D66}"/>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1336779" y="6251524"/>
            <a:ext cx="765264" cy="569633"/>
          </a:xfrm>
          <a:prstGeom prst="rect">
            <a:avLst/>
          </a:prstGeom>
        </p:spPr>
      </p:pic>
    </p:spTree>
    <p:extLst>
      <p:ext uri="{BB962C8B-B14F-4D97-AF65-F5344CB8AC3E}">
        <p14:creationId xmlns:p14="http://schemas.microsoft.com/office/powerpoint/2010/main" val="23023313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8" name="Picture 27" descr="Icon&#10;&#10;Description automatically generated">
            <a:extLst>
              <a:ext uri="{FF2B5EF4-FFF2-40B4-BE49-F238E27FC236}">
                <a16:creationId xmlns:a16="http://schemas.microsoft.com/office/drawing/2014/main" id="{7B33E1DD-7084-4FD3-AB2B-B00D756A4FC0}"/>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1449049" y="6321118"/>
            <a:ext cx="584551" cy="460682"/>
          </a:xfrm>
          <a:prstGeom prst="rect">
            <a:avLst/>
          </a:prstGeom>
        </p:spPr>
      </p:pic>
    </p:spTree>
    <p:extLst>
      <p:ext uri="{BB962C8B-B14F-4D97-AF65-F5344CB8AC3E}">
        <p14:creationId xmlns:p14="http://schemas.microsoft.com/office/powerpoint/2010/main" val="11004560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image" Target="../media/image30.emf"/><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www.cjml.no/health" TargetMode="Externa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D153-386D-D098-0BD5-F14273D12635}"/>
              </a:ext>
            </a:extLst>
          </p:cNvPr>
          <p:cNvSpPr>
            <a:spLocks noGrp="1"/>
          </p:cNvSpPr>
          <p:nvPr>
            <p:ph type="title"/>
          </p:nvPr>
        </p:nvSpPr>
        <p:spPr>
          <a:xfrm>
            <a:off x="638423" y="1642731"/>
            <a:ext cx="10924037" cy="992510"/>
          </a:xfrm>
        </p:spPr>
        <p:txBody>
          <a:bodyPr anchor="ctr">
            <a:normAutofit/>
          </a:bodyPr>
          <a:lstStyle/>
          <a:p>
            <a:r>
              <a:rPr lang="en-GB">
                <a:solidFill>
                  <a:srgbClr val="15812E"/>
                </a:solidFill>
              </a:rPr>
              <a:t>Mapping of patient journeys</a:t>
            </a:r>
            <a:endParaRPr lang="nb-NO">
              <a:solidFill>
                <a:srgbClr val="15812E"/>
              </a:solidFill>
            </a:endParaRPr>
          </a:p>
        </p:txBody>
      </p:sp>
      <p:sp>
        <p:nvSpPr>
          <p:cNvPr id="3" name="Text Placeholder 2">
            <a:extLst>
              <a:ext uri="{FF2B5EF4-FFF2-40B4-BE49-F238E27FC236}">
                <a16:creationId xmlns:a16="http://schemas.microsoft.com/office/drawing/2014/main" id="{FEA76CFE-5A64-516F-2FC4-A4B911AAFEF8}"/>
              </a:ext>
            </a:extLst>
          </p:cNvPr>
          <p:cNvSpPr>
            <a:spLocks noGrp="1"/>
          </p:cNvSpPr>
          <p:nvPr>
            <p:ph type="body" idx="1"/>
          </p:nvPr>
        </p:nvSpPr>
        <p:spPr>
          <a:xfrm>
            <a:off x="1055080" y="3332285"/>
            <a:ext cx="9081292" cy="2119932"/>
          </a:xfrm>
        </p:spPr>
        <p:txBody>
          <a:bodyPr vert="horz" lIns="91440" tIns="45720" rIns="91440" bIns="45720" rtlCol="0" anchor="t">
            <a:noAutofit/>
          </a:bodyPr>
          <a:lstStyle/>
          <a:p>
            <a:pPr>
              <a:lnSpc>
                <a:spcPct val="100000"/>
              </a:lnSpc>
              <a:spcBef>
                <a:spcPts val="0"/>
              </a:spcBef>
            </a:pPr>
            <a:r>
              <a:rPr lang="en-GB" sz="1600" dirty="0">
                <a:solidFill>
                  <a:schemeClr val="bg2">
                    <a:lumMod val="25000"/>
                  </a:schemeClr>
                </a:solidFill>
              </a:rPr>
              <a:t>Responsible:	Ragnhild Halvorsrud, SINTEF Digital</a:t>
            </a:r>
          </a:p>
          <a:p>
            <a:pPr>
              <a:lnSpc>
                <a:spcPct val="100000"/>
              </a:lnSpc>
              <a:spcBef>
                <a:spcPts val="0"/>
              </a:spcBef>
            </a:pPr>
            <a:r>
              <a:rPr lang="en-GB" sz="1600" dirty="0">
                <a:solidFill>
                  <a:schemeClr val="bg2">
                    <a:lumMod val="25000"/>
                  </a:schemeClr>
                </a:solidFill>
              </a:rPr>
              <a:t>Date:		Dec 2, 2025</a:t>
            </a:r>
          </a:p>
          <a:p>
            <a:pPr>
              <a:lnSpc>
                <a:spcPct val="100000"/>
              </a:lnSpc>
              <a:spcBef>
                <a:spcPts val="0"/>
              </a:spcBef>
            </a:pPr>
            <a:r>
              <a:rPr lang="en-GB" sz="1600">
                <a:solidFill>
                  <a:schemeClr val="bg2">
                    <a:lumMod val="25000"/>
                  </a:schemeClr>
                </a:solidFill>
              </a:rPr>
              <a:t>Version: 		v2 </a:t>
            </a:r>
            <a:endParaRPr lang="en-GB" sz="1600">
              <a:solidFill>
                <a:schemeClr val="bg2">
                  <a:lumMod val="25000"/>
                </a:schemeClr>
              </a:solidFill>
              <a:ea typeface="Calibri"/>
              <a:cs typeface="Calibri"/>
            </a:endParaRPr>
          </a:p>
          <a:p>
            <a:pPr>
              <a:lnSpc>
                <a:spcPct val="100000"/>
              </a:lnSpc>
              <a:spcBef>
                <a:spcPts val="0"/>
              </a:spcBef>
            </a:pPr>
            <a:endParaRPr lang="en-GB" sz="1600" dirty="0">
              <a:solidFill>
                <a:schemeClr val="bg2">
                  <a:lumMod val="25000"/>
                </a:schemeClr>
              </a:solidFill>
            </a:endParaRPr>
          </a:p>
          <a:p>
            <a:pPr>
              <a:lnSpc>
                <a:spcPct val="100000"/>
              </a:lnSpc>
              <a:spcBef>
                <a:spcPts val="0"/>
              </a:spcBef>
            </a:pPr>
            <a:r>
              <a:rPr lang="en-GB" sz="1600" dirty="0">
                <a:solidFill>
                  <a:schemeClr val="bg2">
                    <a:lumMod val="25000"/>
                  </a:schemeClr>
                </a:solidFill>
              </a:rPr>
              <a:t>Purpose:		To understand how patients experience and navigate healthcare services over time</a:t>
            </a:r>
          </a:p>
          <a:p>
            <a:pPr>
              <a:lnSpc>
                <a:spcPct val="100000"/>
              </a:lnSpc>
              <a:spcBef>
                <a:spcPts val="0"/>
              </a:spcBef>
            </a:pPr>
            <a:r>
              <a:rPr lang="en-GB" sz="1600" dirty="0">
                <a:solidFill>
                  <a:schemeClr val="bg2">
                    <a:lumMod val="25000"/>
                  </a:schemeClr>
                </a:solidFill>
              </a:rPr>
              <a:t>Applied by:	Researchers</a:t>
            </a:r>
          </a:p>
          <a:p>
            <a:pPr>
              <a:lnSpc>
                <a:spcPct val="100000"/>
              </a:lnSpc>
              <a:spcBef>
                <a:spcPts val="0"/>
              </a:spcBef>
            </a:pPr>
            <a:r>
              <a:rPr lang="en-GB" sz="1600" dirty="0">
                <a:solidFill>
                  <a:schemeClr val="bg2">
                    <a:lumMod val="25000"/>
                  </a:schemeClr>
                </a:solidFill>
              </a:rPr>
              <a:t>Target participants:	Patients </a:t>
            </a:r>
          </a:p>
          <a:p>
            <a:pPr>
              <a:lnSpc>
                <a:spcPct val="100000"/>
              </a:lnSpc>
              <a:spcBef>
                <a:spcPts val="0"/>
              </a:spcBef>
            </a:pPr>
            <a:r>
              <a:rPr lang="en-GB" sz="1600" dirty="0">
                <a:solidFill>
                  <a:schemeClr val="bg2">
                    <a:lumMod val="25000"/>
                  </a:schemeClr>
                </a:solidFill>
              </a:rPr>
              <a:t>Language: 		English</a:t>
            </a:r>
          </a:p>
        </p:txBody>
      </p:sp>
      <p:sp>
        <p:nvSpPr>
          <p:cNvPr id="10" name="TextBox 9">
            <a:extLst>
              <a:ext uri="{FF2B5EF4-FFF2-40B4-BE49-F238E27FC236}">
                <a16:creationId xmlns:a16="http://schemas.microsoft.com/office/drawing/2014/main" id="{02192538-0EBA-AC7D-8EC8-E4446E014A00}"/>
              </a:ext>
            </a:extLst>
          </p:cNvPr>
          <p:cNvSpPr txBox="1"/>
          <p:nvPr/>
        </p:nvSpPr>
        <p:spPr>
          <a:xfrm>
            <a:off x="2695786" y="170113"/>
            <a:ext cx="8048413" cy="400110"/>
          </a:xfrm>
          <a:prstGeom prst="rect">
            <a:avLst/>
          </a:prstGeom>
          <a:solidFill>
            <a:schemeClr val="bg1"/>
          </a:solidFill>
          <a:ln w="12700">
            <a:solidFill>
              <a:schemeClr val="tx1"/>
            </a:solidFill>
          </a:ln>
        </p:spPr>
        <p:txBody>
          <a:bodyPr wrap="square" lIns="91440" tIns="45720" rIns="91440" bIns="45720" rtlCol="0" anchor="t">
            <a:spAutoFit/>
          </a:bodyPr>
          <a:lstStyle/>
          <a:p>
            <a:r>
              <a:rPr lang="en-GB" sz="2000" dirty="0"/>
              <a:t>Related toolbox element: </a:t>
            </a:r>
            <a:r>
              <a:rPr lang="en-US" sz="2000" dirty="0"/>
              <a:t>Case </a:t>
            </a:r>
            <a:r>
              <a:rPr lang="en-US" sz="2000"/>
              <a:t>1, 7 </a:t>
            </a:r>
            <a:r>
              <a:rPr lang="en-US" sz="2000" dirty="0"/>
              <a:t>and 8 - Kidney cancer and MS journeys</a:t>
            </a:r>
            <a:endParaRPr lang="nb-NO" sz="2000" dirty="0">
              <a:ea typeface="Calibri"/>
              <a:cs typeface="Calibri"/>
            </a:endParaRPr>
          </a:p>
        </p:txBody>
      </p:sp>
      <p:pic>
        <p:nvPicPr>
          <p:cNvPr id="6" name="Picture 5" descr="A green text on a black background&#10;&#10;AI-generated content may be incorrect.">
            <a:extLst>
              <a:ext uri="{FF2B5EF4-FFF2-40B4-BE49-F238E27FC236}">
                <a16:creationId xmlns:a16="http://schemas.microsoft.com/office/drawing/2014/main" id="{3C569EA5-931D-8279-AE70-0E3FFA03D3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93" y="5690054"/>
            <a:ext cx="3099981" cy="992510"/>
          </a:xfrm>
          <a:prstGeom prst="rect">
            <a:avLst/>
          </a:prstGeom>
        </p:spPr>
      </p:pic>
      <p:sp>
        <p:nvSpPr>
          <p:cNvPr id="17" name="TextBox 16">
            <a:extLst>
              <a:ext uri="{FF2B5EF4-FFF2-40B4-BE49-F238E27FC236}">
                <a16:creationId xmlns:a16="http://schemas.microsoft.com/office/drawing/2014/main" id="{4B0D9BB1-6FBD-28DB-BBB8-BC939D447E2B}"/>
              </a:ext>
            </a:extLst>
          </p:cNvPr>
          <p:cNvSpPr txBox="1"/>
          <p:nvPr/>
        </p:nvSpPr>
        <p:spPr>
          <a:xfrm>
            <a:off x="731838" y="170113"/>
            <a:ext cx="1431499" cy="400110"/>
          </a:xfrm>
          <a:prstGeom prst="rect">
            <a:avLst/>
          </a:prstGeom>
          <a:solidFill>
            <a:schemeClr val="bg1">
              <a:lumMod val="95000"/>
            </a:schemeClr>
          </a:solidFill>
          <a:ln w="12700">
            <a:solidFill>
              <a:schemeClr val="tx1"/>
            </a:solidFill>
          </a:ln>
        </p:spPr>
        <p:txBody>
          <a:bodyPr wrap="square" lIns="91440" tIns="45720" rIns="91440" bIns="45720" rtlCol="0" anchor="t">
            <a:spAutoFit/>
          </a:bodyPr>
          <a:lstStyle>
            <a:defPPr>
              <a:defRPr lang="en-US"/>
            </a:defPPr>
            <a:lvl1pPr>
              <a:defRPr sz="2000">
                <a:solidFill>
                  <a:srgbClr val="00B050"/>
                </a:solidFill>
              </a:defRPr>
            </a:lvl1pPr>
          </a:lstStyle>
          <a:p>
            <a:r>
              <a:rPr lang="en-GB" dirty="0"/>
              <a:t>Method 2</a:t>
            </a:r>
            <a:endParaRPr lang="nb-NO" dirty="0"/>
          </a:p>
        </p:txBody>
      </p:sp>
      <p:grpSp>
        <p:nvGrpSpPr>
          <p:cNvPr id="4" name="Group 8">
            <a:extLst>
              <a:ext uri="{FF2B5EF4-FFF2-40B4-BE49-F238E27FC236}">
                <a16:creationId xmlns:a16="http://schemas.microsoft.com/office/drawing/2014/main" id="{5C631411-0236-6B76-80C1-0E9551724DAA}"/>
              </a:ext>
            </a:extLst>
          </p:cNvPr>
          <p:cNvGrpSpPr/>
          <p:nvPr/>
        </p:nvGrpSpPr>
        <p:grpSpPr>
          <a:xfrm>
            <a:off x="10371614" y="6065650"/>
            <a:ext cx="1777325" cy="699118"/>
            <a:chOff x="10427643" y="5830326"/>
            <a:chExt cx="1777325" cy="699118"/>
          </a:xfrm>
        </p:grpSpPr>
        <p:pic>
          <p:nvPicPr>
            <p:cNvPr id="5" name="Picture 6">
              <a:extLst>
                <a:ext uri="{FF2B5EF4-FFF2-40B4-BE49-F238E27FC236}">
                  <a16:creationId xmlns:a16="http://schemas.microsoft.com/office/drawing/2014/main" id="{F13DC5D5-1923-CF1D-4493-FE97E2494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7952" y="6031151"/>
              <a:ext cx="1261757" cy="4982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8">
              <a:extLst>
                <a:ext uri="{FF2B5EF4-FFF2-40B4-BE49-F238E27FC236}">
                  <a16:creationId xmlns:a16="http://schemas.microsoft.com/office/drawing/2014/main" id="{683423AD-3EF2-C45A-2F3B-BD26C4E09F94}"/>
                </a:ext>
              </a:extLst>
            </p:cNvPr>
            <p:cNvSpPr txBox="1"/>
            <p:nvPr/>
          </p:nvSpPr>
          <p:spPr>
            <a:xfrm>
              <a:off x="10427643" y="5830326"/>
              <a:ext cx="1777325" cy="246221"/>
            </a:xfrm>
            <a:prstGeom prst="rect">
              <a:avLst/>
            </a:prstGeom>
            <a:noFill/>
          </p:spPr>
          <p:txBody>
            <a:bodyPr wrap="square" rtlCol="0">
              <a:spAutoFit/>
            </a:bodyPr>
            <a:ls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a:lstStyle>
            <a:p>
              <a:r>
                <a:rPr lang="en-GB" sz="1000" dirty="0"/>
                <a:t>© The authors, Pathway, 2025</a:t>
              </a:r>
            </a:p>
          </p:txBody>
        </p:sp>
      </p:grpSp>
    </p:spTree>
    <p:extLst>
      <p:ext uri="{BB962C8B-B14F-4D97-AF65-F5344CB8AC3E}">
        <p14:creationId xmlns:p14="http://schemas.microsoft.com/office/powerpoint/2010/main" val="107426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92D0E1B-B32B-5763-7C85-3E2D8D532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9B13C3-FEE7-68EB-F572-E696327A279E}"/>
              </a:ext>
            </a:extLst>
          </p:cNvPr>
          <p:cNvSpPr txBox="1">
            <a:spLocks/>
          </p:cNvSpPr>
          <p:nvPr/>
        </p:nvSpPr>
        <p:spPr>
          <a:xfrm>
            <a:off x="838200" y="365126"/>
            <a:ext cx="1051560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Step 3: Preparation – Patient diary (Word) </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9315EF15-E39B-DD77-1404-6B9AC0715775}"/>
              </a:ext>
            </a:extLst>
          </p:cNvPr>
          <p:cNvSpPr txBox="1">
            <a:spLocks/>
          </p:cNvSpPr>
          <p:nvPr/>
        </p:nvSpPr>
        <p:spPr>
          <a:xfrm>
            <a:off x="838200" y="1414329"/>
            <a:ext cx="5257800" cy="285429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8150" indent="-438150" eaLnBrk="0" fontAlgn="base" hangingPunct="0">
              <a:lnSpc>
                <a:spcPct val="100000"/>
              </a:lnSpc>
              <a:spcBef>
                <a:spcPct val="0"/>
              </a:spcBef>
              <a:spcAft>
                <a:spcPct val="0"/>
              </a:spcAft>
              <a:buFontTx/>
              <a:buChar char="•"/>
            </a:pPr>
            <a:r>
              <a:rPr lang="en-US" sz="2200" dirty="0"/>
              <a:t>Diary template: Various formats can be used. </a:t>
            </a:r>
            <a:endParaRPr lang="en-US" sz="2200" dirty="0">
              <a:ea typeface="Calibri"/>
              <a:cs typeface="Calibri"/>
            </a:endParaRPr>
          </a:p>
          <a:p>
            <a:pPr marL="895350" lvl="1" indent="-438150" eaLnBrk="0" fontAlgn="base" hangingPunct="0">
              <a:lnSpc>
                <a:spcPct val="100000"/>
              </a:lnSpc>
              <a:spcBef>
                <a:spcPct val="0"/>
              </a:spcBef>
              <a:spcAft>
                <a:spcPct val="0"/>
              </a:spcAft>
              <a:buFontTx/>
              <a:buChar char="•"/>
            </a:pPr>
            <a:r>
              <a:rPr lang="en-US" sz="1800" dirty="0"/>
              <a:t>Some people prefer a paper-based diary template (print and send to participant)</a:t>
            </a:r>
            <a:endParaRPr lang="en-US" sz="1800" dirty="0">
              <a:ea typeface="Calibri"/>
              <a:cs typeface="Calibri"/>
            </a:endParaRPr>
          </a:p>
          <a:p>
            <a:pPr marL="895350" lvl="1" indent="-438150" eaLnBrk="0" fontAlgn="base" hangingPunct="0">
              <a:lnSpc>
                <a:spcPct val="100000"/>
              </a:lnSpc>
              <a:spcBef>
                <a:spcPct val="0"/>
              </a:spcBef>
              <a:spcAft>
                <a:spcPct val="0"/>
              </a:spcAft>
              <a:buFontTx/>
              <a:buChar char="•"/>
            </a:pPr>
            <a:r>
              <a:rPr lang="en-US" sz="1800" dirty="0"/>
              <a:t>Most participants prefer a digital format.</a:t>
            </a:r>
            <a:endParaRPr lang="en-US" sz="1800" dirty="0">
              <a:ea typeface="Calibri"/>
              <a:cs typeface="Calibri"/>
            </a:endParaRPr>
          </a:p>
          <a:p>
            <a:pPr marL="895350" lvl="1" indent="-438150" eaLnBrk="0" fontAlgn="base" hangingPunct="0">
              <a:lnSpc>
                <a:spcPct val="100000"/>
              </a:lnSpc>
              <a:spcBef>
                <a:spcPct val="0"/>
              </a:spcBef>
              <a:spcAft>
                <a:spcPct val="0"/>
              </a:spcAft>
              <a:buFontTx/>
              <a:buChar char="•"/>
            </a:pPr>
            <a:r>
              <a:rPr lang="en-US" sz="1800" dirty="0"/>
              <a:t>The example shows an excerpt from a word template (in Norwegian). </a:t>
            </a:r>
            <a:endParaRPr lang="en-US" sz="1800" dirty="0">
              <a:ea typeface="Calibri"/>
              <a:cs typeface="Calibri"/>
            </a:endParaRPr>
          </a:p>
          <a:p>
            <a:pPr marL="895350" lvl="1" indent="-438150" eaLnBrk="0" fontAlgn="base" hangingPunct="0">
              <a:lnSpc>
                <a:spcPct val="100000"/>
              </a:lnSpc>
              <a:spcBef>
                <a:spcPct val="0"/>
              </a:spcBef>
              <a:spcAft>
                <a:spcPct val="0"/>
              </a:spcAft>
              <a:buFontTx/>
              <a:buChar char="•"/>
            </a:pPr>
            <a:r>
              <a:rPr lang="en-US" sz="1800" dirty="0"/>
              <a:t>We have filled some example lines to illustrate. </a:t>
            </a:r>
            <a:endParaRPr lang="en-US" sz="1800" dirty="0">
              <a:ea typeface="Calibri"/>
              <a:cs typeface="Calibri"/>
            </a:endParaRPr>
          </a:p>
          <a:p>
            <a:pPr marL="438150" indent="-438150" eaLnBrk="0" fontAlgn="base" hangingPunct="0">
              <a:lnSpc>
                <a:spcPct val="100000"/>
              </a:lnSpc>
              <a:spcBef>
                <a:spcPct val="0"/>
              </a:spcBef>
              <a:spcAft>
                <a:spcPct val="0"/>
              </a:spcAft>
              <a:buFontTx/>
              <a:buChar char="•"/>
            </a:pPr>
            <a:endParaRPr lang="en-US" sz="220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B0B8343-4627-F903-6872-42ABB089A0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414329"/>
            <a:ext cx="5926504" cy="3685046"/>
          </a:xfrm>
          <a:prstGeom prst="rect">
            <a:avLst/>
          </a:prstGeom>
        </p:spPr>
      </p:pic>
      <p:sp>
        <p:nvSpPr>
          <p:cNvPr id="7" name="TextBox 6">
            <a:extLst>
              <a:ext uri="{FF2B5EF4-FFF2-40B4-BE49-F238E27FC236}">
                <a16:creationId xmlns:a16="http://schemas.microsoft.com/office/drawing/2014/main" id="{F2C84457-31A4-79B9-9AA1-A5035C29B12D}"/>
              </a:ext>
            </a:extLst>
          </p:cNvPr>
          <p:cNvSpPr txBox="1"/>
          <p:nvPr/>
        </p:nvSpPr>
        <p:spPr>
          <a:xfrm>
            <a:off x="1418437" y="4902644"/>
            <a:ext cx="2190098" cy="954107"/>
          </a:xfrm>
          <a:prstGeom prst="rect">
            <a:avLst/>
          </a:prstGeom>
          <a:noFill/>
          <a:ln w="12700">
            <a:solidFill>
              <a:schemeClr val="tx1"/>
            </a:solidFill>
          </a:ln>
        </p:spPr>
        <p:txBody>
          <a:bodyPr wrap="square" rtlCol="0">
            <a:spAutoFit/>
          </a:bodyPr>
          <a:lstStyle/>
          <a:p>
            <a:r>
              <a:rPr lang="en-GB" sz="1400" i="1">
                <a:solidFill>
                  <a:srgbClr val="15812E"/>
                </a:solidFill>
              </a:rPr>
              <a:t>The introductory interview is used to determine the format that best fits the participant’s preferences</a:t>
            </a:r>
            <a:endParaRPr lang="nb-NO" sz="1400" i="1">
              <a:solidFill>
                <a:srgbClr val="15812E"/>
              </a:solidFill>
            </a:endParaRPr>
          </a:p>
        </p:txBody>
      </p:sp>
    </p:spTree>
    <p:extLst>
      <p:ext uri="{BB962C8B-B14F-4D97-AF65-F5344CB8AC3E}">
        <p14:creationId xmlns:p14="http://schemas.microsoft.com/office/powerpoint/2010/main" val="4258050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469E4A7-2451-5FF3-56C7-866F4981AB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DE931-4D78-B50F-B380-5F1B75551626}"/>
              </a:ext>
            </a:extLst>
          </p:cNvPr>
          <p:cNvSpPr txBox="1">
            <a:spLocks/>
          </p:cNvSpPr>
          <p:nvPr/>
        </p:nvSpPr>
        <p:spPr>
          <a:xfrm>
            <a:off x="838200" y="365126"/>
            <a:ext cx="1051560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Step 3: Preparation – Patient diary (Excel) </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D238E11A-BF9C-036B-D7D8-804EB274C939}"/>
              </a:ext>
            </a:extLst>
          </p:cNvPr>
          <p:cNvSpPr txBox="1">
            <a:spLocks/>
          </p:cNvSpPr>
          <p:nvPr/>
        </p:nvSpPr>
        <p:spPr>
          <a:xfrm>
            <a:off x="838199" y="1414329"/>
            <a:ext cx="8301341" cy="28542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8150" indent="-438150" eaLnBrk="0" fontAlgn="base" hangingPunct="0">
              <a:lnSpc>
                <a:spcPct val="100000"/>
              </a:lnSpc>
              <a:spcBef>
                <a:spcPct val="0"/>
              </a:spcBef>
              <a:spcAft>
                <a:spcPct val="0"/>
              </a:spcAft>
              <a:buFontTx/>
              <a:buChar char="•"/>
            </a:pPr>
            <a:r>
              <a:rPr lang="en-US" sz="2200" dirty="0"/>
              <a:t>This is an excerpt from an Excel template (in Norwegian). </a:t>
            </a:r>
          </a:p>
          <a:p>
            <a:pPr marL="438150" indent="-438150" eaLnBrk="0" fontAlgn="base" hangingPunct="0">
              <a:lnSpc>
                <a:spcPct val="100000"/>
              </a:lnSpc>
              <a:spcBef>
                <a:spcPct val="0"/>
              </a:spcBef>
              <a:spcAft>
                <a:spcPct val="0"/>
              </a:spcAft>
              <a:buFontTx/>
              <a:buChar char="•"/>
            </a:pPr>
            <a:r>
              <a:rPr lang="en-US" sz="2200" dirty="0"/>
              <a:t>We add a few example lines and indicate where they should start their logging</a:t>
            </a:r>
          </a:p>
          <a:p>
            <a:pPr marL="438150" indent="-438150" eaLnBrk="0" fontAlgn="base" hangingPunct="0">
              <a:lnSpc>
                <a:spcPct val="100000"/>
              </a:lnSpc>
              <a:spcBef>
                <a:spcPct val="0"/>
              </a:spcBef>
              <a:spcAft>
                <a:spcPct val="0"/>
              </a:spcAft>
              <a:buFontTx/>
              <a:buChar char="•"/>
            </a:pPr>
            <a:endParaRPr lang="en-US" sz="1800" dirty="0"/>
          </a:p>
          <a:p>
            <a:pPr marL="438150" indent="-438150" eaLnBrk="0" fontAlgn="base" hangingPunct="0">
              <a:lnSpc>
                <a:spcPct val="100000"/>
              </a:lnSpc>
              <a:spcBef>
                <a:spcPct val="0"/>
              </a:spcBef>
              <a:spcAft>
                <a:spcPct val="0"/>
              </a:spcAft>
              <a:buFontTx/>
              <a:buChar char="•"/>
            </a:pPr>
            <a:endParaRPr lang="en-US" sz="2200"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4A15BF6-1114-CCCC-85A3-763F95882D22}"/>
              </a:ext>
            </a:extLst>
          </p:cNvPr>
          <p:cNvPicPr>
            <a:picLocks noChangeAspect="1"/>
          </p:cNvPicPr>
          <p:nvPr/>
        </p:nvPicPr>
        <p:blipFill>
          <a:blip r:embed="rId3"/>
          <a:stretch>
            <a:fillRect/>
          </a:stretch>
        </p:blipFill>
        <p:spPr>
          <a:xfrm>
            <a:off x="658799" y="2689130"/>
            <a:ext cx="10955960" cy="2505885"/>
          </a:xfrm>
          <a:prstGeom prst="rect">
            <a:avLst/>
          </a:prstGeom>
        </p:spPr>
      </p:pic>
      <p:sp>
        <p:nvSpPr>
          <p:cNvPr id="7" name="TextBox 6">
            <a:extLst>
              <a:ext uri="{FF2B5EF4-FFF2-40B4-BE49-F238E27FC236}">
                <a16:creationId xmlns:a16="http://schemas.microsoft.com/office/drawing/2014/main" id="{59426467-AFFA-8857-A3F1-BC378DC3ADF7}"/>
              </a:ext>
            </a:extLst>
          </p:cNvPr>
          <p:cNvSpPr txBox="1"/>
          <p:nvPr/>
        </p:nvSpPr>
        <p:spPr>
          <a:xfrm>
            <a:off x="9425013" y="1290146"/>
            <a:ext cx="2190098" cy="954107"/>
          </a:xfrm>
          <a:prstGeom prst="rect">
            <a:avLst/>
          </a:prstGeom>
          <a:noFill/>
          <a:ln w="12700">
            <a:solidFill>
              <a:schemeClr val="tx1"/>
            </a:solidFill>
          </a:ln>
        </p:spPr>
        <p:txBody>
          <a:bodyPr wrap="square" rtlCol="0">
            <a:spAutoFit/>
          </a:bodyPr>
          <a:lstStyle/>
          <a:p>
            <a:r>
              <a:rPr lang="en-GB" sz="1400" i="1">
                <a:solidFill>
                  <a:srgbClr val="15812E"/>
                </a:solidFill>
              </a:rPr>
              <a:t>The introductory interview is used to determine the format that best fits the participant’s preferences</a:t>
            </a:r>
            <a:endParaRPr lang="nb-NO" sz="1400" i="1">
              <a:solidFill>
                <a:srgbClr val="15812E"/>
              </a:solidFill>
            </a:endParaRPr>
          </a:p>
        </p:txBody>
      </p:sp>
    </p:spTree>
    <p:extLst>
      <p:ext uri="{BB962C8B-B14F-4D97-AF65-F5344CB8AC3E}">
        <p14:creationId xmlns:p14="http://schemas.microsoft.com/office/powerpoint/2010/main" val="175595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6104754-12C3-AE20-88C6-E200514D8E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51DEC7-8C79-693D-B839-0466F1D7B4B1}"/>
              </a:ext>
            </a:extLst>
          </p:cNvPr>
          <p:cNvSpPr txBox="1">
            <a:spLocks/>
          </p:cNvSpPr>
          <p:nvPr/>
        </p:nvSpPr>
        <p:spPr>
          <a:xfrm>
            <a:off x="838200" y="365126"/>
            <a:ext cx="1088663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4000" dirty="0">
                <a:solidFill>
                  <a:srgbClr val="15812E"/>
                </a:solidFill>
              </a:rPr>
              <a:t>Step 3: Preparation – interview guide (follow-up)</a:t>
            </a:r>
            <a:endParaRPr kumimoji="0" lang="nb-NO"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Content Placeholder 2">
            <a:extLst>
              <a:ext uri="{FF2B5EF4-FFF2-40B4-BE49-F238E27FC236}">
                <a16:creationId xmlns:a16="http://schemas.microsoft.com/office/drawing/2014/main" id="{74918513-2703-7E8D-E336-63046E86566D}"/>
              </a:ext>
            </a:extLst>
          </p:cNvPr>
          <p:cNvSpPr txBox="1">
            <a:spLocks/>
          </p:cNvSpPr>
          <p:nvPr/>
        </p:nvSpPr>
        <p:spPr>
          <a:xfrm>
            <a:off x="838198" y="1414329"/>
            <a:ext cx="10878148" cy="510121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r>
              <a:rPr lang="en-GB" sz="2400" dirty="0">
                <a:ea typeface="+mn-lt"/>
                <a:cs typeface="+mn-lt"/>
              </a:rPr>
              <a:t>Suggested </a:t>
            </a:r>
            <a:r>
              <a:rPr lang="en-GB" sz="2400" b="1" dirty="0">
                <a:ea typeface="+mn-lt"/>
                <a:cs typeface="+mn-lt"/>
              </a:rPr>
              <a:t>follow-up interview</a:t>
            </a:r>
            <a:r>
              <a:rPr lang="en-GB" sz="2400" dirty="0">
                <a:ea typeface="+mn-lt"/>
                <a:cs typeface="+mn-lt"/>
              </a:rPr>
              <a:t> structure focused on diary review and continuity. </a:t>
            </a:r>
            <a:endParaRPr lang="en-GB" sz="2400" dirty="0">
              <a:ea typeface="Calibri" panose="020F0502020204030204"/>
              <a:cs typeface="Calibri" panose="020F0502020204030204"/>
            </a:endParaRPr>
          </a:p>
          <a:p>
            <a:pPr marL="0" indent="0" eaLnBrk="0" fontAlgn="base" hangingPunct="0">
              <a:lnSpc>
                <a:spcPct val="100000"/>
              </a:lnSpc>
              <a:spcBef>
                <a:spcPct val="0"/>
              </a:spcBef>
              <a:spcAft>
                <a:spcPct val="0"/>
              </a:spcAft>
              <a:buNone/>
            </a:pPr>
            <a:r>
              <a:rPr lang="en-GB" sz="2400" dirty="0">
                <a:ea typeface="+mn-lt"/>
                <a:cs typeface="+mn-lt"/>
              </a:rPr>
              <a:t>1.   Introduction</a:t>
            </a:r>
            <a:endParaRPr lang="en-GB" sz="2400" dirty="0">
              <a:ea typeface="Calibri"/>
              <a:cs typeface="Calibri"/>
            </a:endParaRPr>
          </a:p>
          <a:p>
            <a:pPr lvl="1" eaLnBrk="0" fontAlgn="base" hangingPunct="0">
              <a:lnSpc>
                <a:spcPct val="100000"/>
              </a:lnSpc>
              <a:spcBef>
                <a:spcPct val="0"/>
              </a:spcBef>
              <a:spcAft>
                <a:spcPct val="0"/>
              </a:spcAft>
            </a:pPr>
            <a:r>
              <a:rPr lang="en-GB" sz="1900" dirty="0">
                <a:ea typeface="+mn-lt"/>
                <a:cs typeface="+mn-lt"/>
              </a:rPr>
              <a:t>Explain that the purpose of this session is to review what has happened since the last interview.</a:t>
            </a:r>
          </a:p>
          <a:p>
            <a:pPr marL="0" indent="0" eaLnBrk="0" fontAlgn="base" hangingPunct="0">
              <a:lnSpc>
                <a:spcPct val="100000"/>
              </a:lnSpc>
              <a:spcBef>
                <a:spcPct val="0"/>
              </a:spcBef>
              <a:spcAft>
                <a:spcPct val="0"/>
              </a:spcAft>
              <a:buNone/>
            </a:pPr>
            <a:r>
              <a:rPr lang="en-GB" sz="2400" dirty="0">
                <a:ea typeface="+mn-lt"/>
                <a:cs typeface="+mn-lt"/>
              </a:rPr>
              <a:t>2.   Follow-up on the patient’s situation</a:t>
            </a:r>
          </a:p>
          <a:p>
            <a:pPr lvl="1">
              <a:lnSpc>
                <a:spcPct val="100000"/>
              </a:lnSpc>
              <a:spcBef>
                <a:spcPct val="0"/>
              </a:spcBef>
              <a:spcAft>
                <a:spcPct val="0"/>
              </a:spcAft>
            </a:pPr>
            <a:r>
              <a:rPr lang="en-GB" sz="1900" dirty="0">
                <a:ea typeface="+mn-lt"/>
                <a:cs typeface="+mn-lt"/>
              </a:rPr>
              <a:t>How have things been since we last spoke?</a:t>
            </a:r>
          </a:p>
          <a:p>
            <a:pPr lvl="1">
              <a:lnSpc>
                <a:spcPct val="100000"/>
              </a:lnSpc>
              <a:spcBef>
                <a:spcPct val="0"/>
              </a:spcBef>
              <a:spcAft>
                <a:spcPct val="0"/>
              </a:spcAft>
            </a:pPr>
            <a:r>
              <a:rPr lang="en-GB" sz="1900" dirty="0">
                <a:ea typeface="+mn-lt"/>
                <a:cs typeface="+mn-lt"/>
              </a:rPr>
              <a:t>Has anything important happened in your patient journey?</a:t>
            </a:r>
          </a:p>
          <a:p>
            <a:pPr marL="0" indent="0">
              <a:lnSpc>
                <a:spcPct val="100000"/>
              </a:lnSpc>
              <a:spcBef>
                <a:spcPct val="0"/>
              </a:spcBef>
              <a:spcAft>
                <a:spcPct val="0"/>
              </a:spcAft>
              <a:buNone/>
            </a:pPr>
            <a:r>
              <a:rPr lang="en-GB" sz="2400" dirty="0">
                <a:ea typeface="+mn-lt"/>
                <a:cs typeface="+mn-lt"/>
              </a:rPr>
              <a:t>3.   Review of diary entries</a:t>
            </a:r>
            <a:endParaRPr lang="en-GB" sz="2400" dirty="0">
              <a:ea typeface="Calibri"/>
              <a:cs typeface="Calibri"/>
            </a:endParaRPr>
          </a:p>
          <a:p>
            <a:pPr lvl="1"/>
            <a:r>
              <a:rPr lang="en-GB" sz="1900" dirty="0">
                <a:ea typeface="+mn-lt"/>
                <a:cs typeface="+mn-lt"/>
              </a:rPr>
              <a:t>Go through the diary together to clarify unclear or missing details.</a:t>
            </a:r>
          </a:p>
          <a:p>
            <a:pPr lvl="1"/>
            <a:r>
              <a:rPr lang="en-GB" sz="1900" dirty="0">
                <a:ea typeface="+mn-lt"/>
                <a:cs typeface="+mn-lt"/>
              </a:rPr>
              <a:t>Ask follow-up questions about touchpoints.</a:t>
            </a:r>
          </a:p>
          <a:p>
            <a:pPr marL="0" indent="0" eaLnBrk="0" fontAlgn="base" hangingPunct="0">
              <a:lnSpc>
                <a:spcPct val="100000"/>
              </a:lnSpc>
              <a:spcBef>
                <a:spcPct val="0"/>
              </a:spcBef>
              <a:spcAft>
                <a:spcPct val="0"/>
              </a:spcAft>
              <a:buNone/>
            </a:pPr>
            <a:r>
              <a:rPr lang="en-GB" sz="2400" dirty="0"/>
              <a:t>4.    Next steps</a:t>
            </a:r>
            <a:endParaRPr lang="en-GB" sz="2400" dirty="0">
              <a:ea typeface="Calibri"/>
              <a:cs typeface="Calibri"/>
            </a:endParaRPr>
          </a:p>
          <a:p>
            <a:pPr lvl="1"/>
            <a:r>
              <a:rPr lang="en-GB" sz="1900" dirty="0">
                <a:ea typeface="+mn-lt"/>
                <a:cs typeface="+mn-lt"/>
              </a:rPr>
              <a:t>Remind them to continue filling out the diary.</a:t>
            </a:r>
            <a:endParaRPr lang="en-GB" sz="1900" dirty="0">
              <a:ea typeface="Calibri"/>
              <a:cs typeface="Calibri"/>
            </a:endParaRPr>
          </a:p>
          <a:p>
            <a:pPr lvl="1" eaLnBrk="0" fontAlgn="base" hangingPunct="0">
              <a:lnSpc>
                <a:spcPct val="100000"/>
              </a:lnSpc>
              <a:spcBef>
                <a:spcPct val="0"/>
              </a:spcBef>
              <a:spcAft>
                <a:spcPct val="0"/>
              </a:spcAft>
            </a:pPr>
            <a:r>
              <a:rPr lang="en-GB" sz="1900" dirty="0">
                <a:ea typeface="+mn-lt"/>
                <a:cs typeface="+mn-lt"/>
              </a:rPr>
              <a:t>Agree on the next submission deadline and follow-up routine.</a:t>
            </a:r>
            <a:endParaRPr lang="en-GB" sz="1900" dirty="0">
              <a:ea typeface="Calibri"/>
              <a:cs typeface="Calibri"/>
            </a:endParaRPr>
          </a:p>
          <a:p>
            <a:pPr marL="0" indent="0">
              <a:buNone/>
            </a:pPr>
            <a:endParaRPr lang="en-GB">
              <a:ea typeface="Calibri" panose="020F0502020204030204"/>
              <a:cs typeface="Calibri" panose="020F0502020204030204"/>
            </a:endParaRPr>
          </a:p>
        </p:txBody>
      </p:sp>
      <p:sp>
        <p:nvSpPr>
          <p:cNvPr id="6" name="TextBox 5">
            <a:extLst>
              <a:ext uri="{FF2B5EF4-FFF2-40B4-BE49-F238E27FC236}">
                <a16:creationId xmlns:a16="http://schemas.microsoft.com/office/drawing/2014/main" id="{6DEEE94F-F398-7917-4BCD-CC1A294D1226}"/>
              </a:ext>
            </a:extLst>
          </p:cNvPr>
          <p:cNvSpPr txBox="1"/>
          <p:nvPr/>
        </p:nvSpPr>
        <p:spPr>
          <a:xfrm>
            <a:off x="8984196" y="4609613"/>
            <a:ext cx="2018380" cy="738664"/>
          </a:xfrm>
          <a:prstGeom prst="rect">
            <a:avLst/>
          </a:prstGeom>
          <a:noFill/>
          <a:ln w="12700">
            <a:solidFill>
              <a:schemeClr val="tx1"/>
            </a:solidFill>
          </a:ln>
        </p:spPr>
        <p:txBody>
          <a:bodyPr wrap="square" lIns="91440" tIns="45720" rIns="91440" bIns="45720" rtlCol="0" anchor="t">
            <a:spAutoFit/>
          </a:bodyPr>
          <a:lstStyle/>
          <a:p>
            <a:r>
              <a:rPr lang="en-GB" sz="1400" i="1">
                <a:solidFill>
                  <a:srgbClr val="15812E"/>
                </a:solidFill>
                <a:ea typeface="+mn-lt"/>
                <a:cs typeface="+mn-lt"/>
              </a:rPr>
              <a:t>Recommended for longer or more complex patient journeys.</a:t>
            </a:r>
            <a:endParaRPr lang="en-US"/>
          </a:p>
        </p:txBody>
      </p:sp>
    </p:spTree>
    <p:extLst>
      <p:ext uri="{BB962C8B-B14F-4D97-AF65-F5344CB8AC3E}">
        <p14:creationId xmlns:p14="http://schemas.microsoft.com/office/powerpoint/2010/main" val="2919287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3F6C1CA-1922-A176-5559-C2F7C0BF83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AF4333-E189-9F86-8323-FFE3DC7C5391}"/>
              </a:ext>
            </a:extLst>
          </p:cNvPr>
          <p:cNvSpPr txBox="1">
            <a:spLocks/>
          </p:cNvSpPr>
          <p:nvPr/>
        </p:nvSpPr>
        <p:spPr>
          <a:xfrm>
            <a:off x="838200" y="365126"/>
            <a:ext cx="1088663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4000" dirty="0">
                <a:solidFill>
                  <a:srgbClr val="15812E"/>
                </a:solidFill>
              </a:rPr>
              <a:t>Step 3: Preparation – interview guide (debrief)</a:t>
            </a:r>
            <a:endParaRPr kumimoji="0" lang="nb-NO"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Content Placeholder 2">
            <a:extLst>
              <a:ext uri="{FF2B5EF4-FFF2-40B4-BE49-F238E27FC236}">
                <a16:creationId xmlns:a16="http://schemas.microsoft.com/office/drawing/2014/main" id="{256F5C7B-B97C-2BEC-8420-12CA22193D70}"/>
              </a:ext>
            </a:extLst>
          </p:cNvPr>
          <p:cNvSpPr txBox="1">
            <a:spLocks/>
          </p:cNvSpPr>
          <p:nvPr/>
        </p:nvSpPr>
        <p:spPr>
          <a:xfrm>
            <a:off x="838199" y="1414329"/>
            <a:ext cx="10591801" cy="4730097"/>
          </a:xfrm>
          <a:prstGeom prst="rect">
            <a:avLst/>
          </a:prstGeom>
        </p:spPr>
        <p:txBody>
          <a:bodyPr lIns="91440" tIns="45720" rIns="91440" bIns="4572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r>
              <a:rPr lang="en-GB" sz="2400" dirty="0">
                <a:ea typeface="+mn-lt"/>
                <a:cs typeface="+mn-lt"/>
              </a:rPr>
              <a:t>Suggested </a:t>
            </a:r>
            <a:r>
              <a:rPr lang="en-GB" sz="2400" b="1" dirty="0">
                <a:ea typeface="+mn-lt"/>
                <a:cs typeface="+mn-lt"/>
              </a:rPr>
              <a:t>debrief interview</a:t>
            </a:r>
            <a:r>
              <a:rPr lang="en-GB" sz="2400" dirty="0">
                <a:ea typeface="+mn-lt"/>
                <a:cs typeface="+mn-lt"/>
              </a:rPr>
              <a:t> structure focused on the full patient journey to ensure completeness of data while reflecting on communication, coordination, and overall experience.</a:t>
            </a:r>
            <a:endParaRPr lang="en-US" dirty="0">
              <a:ea typeface="+mn-lt"/>
              <a:cs typeface="+mn-lt"/>
            </a:endParaRPr>
          </a:p>
          <a:p>
            <a:pPr marL="457200" indent="-457200" eaLnBrk="0" fontAlgn="base" hangingPunct="0">
              <a:lnSpc>
                <a:spcPct val="100000"/>
              </a:lnSpc>
              <a:spcBef>
                <a:spcPct val="0"/>
              </a:spcBef>
              <a:spcAft>
                <a:spcPct val="0"/>
              </a:spcAft>
              <a:buAutoNum type="arabicPeriod"/>
            </a:pPr>
            <a:r>
              <a:rPr lang="en-GB" sz="2400" dirty="0">
                <a:ea typeface="+mn-lt"/>
                <a:cs typeface="+mn-lt"/>
              </a:rPr>
              <a:t>Introduction</a:t>
            </a:r>
            <a:endParaRPr lang="en-GB" sz="2400" dirty="0">
              <a:ea typeface="Calibri"/>
              <a:cs typeface="Calibri"/>
            </a:endParaRPr>
          </a:p>
          <a:p>
            <a:pPr marL="895350" lvl="1" indent="-438150">
              <a:lnSpc>
                <a:spcPct val="100000"/>
              </a:lnSpc>
              <a:spcBef>
                <a:spcPct val="0"/>
              </a:spcBef>
              <a:spcAft>
                <a:spcPct val="0"/>
              </a:spcAft>
            </a:pPr>
            <a:r>
              <a:rPr lang="en-GB" sz="2000" dirty="0">
                <a:ea typeface="+mn-lt"/>
                <a:cs typeface="+mn-lt"/>
              </a:rPr>
              <a:t>Clarify that the goal is to review their journey and discuss overall impressions.</a:t>
            </a:r>
            <a:endParaRPr lang="en-GB" dirty="0">
              <a:ea typeface="+mn-lt"/>
              <a:cs typeface="+mn-lt"/>
            </a:endParaRPr>
          </a:p>
          <a:p>
            <a:pPr marL="457200" indent="-457200">
              <a:lnSpc>
                <a:spcPct val="80000"/>
              </a:lnSpc>
              <a:buAutoNum type="arabicPeriod"/>
            </a:pPr>
            <a:r>
              <a:rPr lang="en-GB" sz="2400" dirty="0">
                <a:ea typeface="+mn-lt"/>
                <a:cs typeface="+mn-lt"/>
              </a:rPr>
              <a:t>Diary review: confirm that all touchpoints are covered and clarify missing details.</a:t>
            </a:r>
          </a:p>
          <a:p>
            <a:pPr marL="457200" indent="-457200">
              <a:lnSpc>
                <a:spcPct val="80000"/>
              </a:lnSpc>
              <a:buAutoNum type="arabicPeriod"/>
            </a:pPr>
            <a:r>
              <a:rPr lang="en-GB" sz="2400" dirty="0">
                <a:ea typeface="+mn-lt"/>
                <a:cs typeface="+mn-lt"/>
              </a:rPr>
              <a:t>Communication and coordination:</a:t>
            </a:r>
            <a:endParaRPr lang="en-GB" dirty="0">
              <a:ea typeface="Calibri" panose="020F0502020204030204"/>
              <a:cs typeface="Calibri" panose="020F0502020204030204"/>
            </a:endParaRPr>
          </a:p>
          <a:p>
            <a:pPr marL="895350" lvl="1" indent="-438150">
              <a:lnSpc>
                <a:spcPct val="80000"/>
              </a:lnSpc>
              <a:spcBef>
                <a:spcPct val="0"/>
              </a:spcBef>
              <a:spcAft>
                <a:spcPct val="0"/>
              </a:spcAft>
            </a:pPr>
            <a:r>
              <a:rPr lang="en-GB" sz="2000" dirty="0">
                <a:ea typeface="+mn-lt"/>
                <a:cs typeface="+mn-lt"/>
              </a:rPr>
              <a:t>How was communication with different actors?</a:t>
            </a:r>
          </a:p>
          <a:p>
            <a:pPr marL="895350" lvl="1" indent="-438150">
              <a:lnSpc>
                <a:spcPct val="100000"/>
              </a:lnSpc>
              <a:spcBef>
                <a:spcPct val="0"/>
              </a:spcBef>
              <a:spcAft>
                <a:spcPct val="0"/>
              </a:spcAft>
            </a:pPr>
            <a:r>
              <a:rPr lang="en-GB" sz="2000" dirty="0">
                <a:ea typeface="+mn-lt"/>
                <a:cs typeface="+mn-lt"/>
              </a:rPr>
              <a:t>Examples of good and poor information flow.</a:t>
            </a:r>
            <a:endParaRPr lang="en-GB" dirty="0">
              <a:ea typeface="Calibri"/>
              <a:cs typeface="Calibri"/>
            </a:endParaRPr>
          </a:p>
          <a:p>
            <a:pPr marL="342900" indent="-342900">
              <a:lnSpc>
                <a:spcPct val="100000"/>
              </a:lnSpc>
              <a:spcBef>
                <a:spcPct val="0"/>
              </a:spcBef>
              <a:spcAft>
                <a:spcPct val="0"/>
              </a:spcAft>
              <a:buAutoNum type="arabicPeriod"/>
            </a:pPr>
            <a:r>
              <a:rPr lang="en-GB" sz="2600" dirty="0">
                <a:ea typeface="+mn-lt"/>
                <a:cs typeface="+mn-lt"/>
              </a:rPr>
              <a:t>  Reflection on the overall journey:</a:t>
            </a:r>
            <a:endParaRPr lang="en-GB" sz="2600" dirty="0">
              <a:ea typeface="Calibri" panose="020F0502020204030204"/>
              <a:cs typeface="Calibri" panose="020F0502020204030204"/>
            </a:endParaRPr>
          </a:p>
          <a:p>
            <a:pPr marL="895350" lvl="1" indent="-438150"/>
            <a:r>
              <a:rPr lang="en-GB" sz="2100" dirty="0">
                <a:ea typeface="+mn-lt"/>
                <a:cs typeface="+mn-lt"/>
              </a:rPr>
              <a:t>How do they perceive the number of touchpoints?</a:t>
            </a:r>
          </a:p>
          <a:p>
            <a:pPr marL="895350" lvl="1" indent="-438150"/>
            <a:r>
              <a:rPr lang="en-GB" sz="2100" dirty="0">
                <a:ea typeface="+mn-lt"/>
                <a:cs typeface="+mn-lt"/>
              </a:rPr>
              <a:t>How has it been to participate in the study?</a:t>
            </a:r>
            <a:endParaRPr lang="en-GB" sz="2100" dirty="0">
              <a:ea typeface="Calibri"/>
              <a:cs typeface="Calibri"/>
            </a:endParaRPr>
          </a:p>
          <a:p>
            <a:pPr marL="0" indent="0">
              <a:buNone/>
            </a:pPr>
            <a:r>
              <a:rPr lang="en-GB" sz="2600" dirty="0">
                <a:ea typeface="+mn-lt"/>
                <a:cs typeface="+mn-lt"/>
              </a:rPr>
              <a:t>5.   Role of next of kin (if relevant).</a:t>
            </a:r>
            <a:endParaRPr lang="en-GB" sz="2600" dirty="0">
              <a:ea typeface="Calibri" panose="020F0502020204030204"/>
              <a:cs typeface="Calibri" panose="020F0502020204030204"/>
            </a:endParaRPr>
          </a:p>
          <a:p>
            <a:pPr marL="0" indent="0">
              <a:buNone/>
            </a:pPr>
            <a:r>
              <a:rPr lang="en-GB" sz="2600" dirty="0">
                <a:ea typeface="+mn-lt"/>
                <a:cs typeface="+mn-lt"/>
              </a:rPr>
              <a:t>6.   Improvement suggestions:</a:t>
            </a:r>
            <a:endParaRPr lang="en-GB" sz="2600" dirty="0">
              <a:ea typeface="Calibri" panose="020F0502020204030204"/>
              <a:cs typeface="Calibri" panose="020F0502020204030204"/>
            </a:endParaRPr>
          </a:p>
          <a:p>
            <a:pPr marL="800100" lvl="1" indent="-342900"/>
            <a:r>
              <a:rPr lang="en-GB" sz="2000" dirty="0">
                <a:ea typeface="+mn-lt"/>
                <a:cs typeface="+mn-lt"/>
              </a:rPr>
              <a:t>What could have made interactions with healthcare easier?</a:t>
            </a:r>
            <a:endParaRPr lang="en-GB" sz="2000" dirty="0">
              <a:ea typeface="Calibri"/>
              <a:cs typeface="Calibri"/>
            </a:endParaRPr>
          </a:p>
          <a:p>
            <a:pPr marL="0" indent="0">
              <a:buNone/>
            </a:pPr>
            <a:endParaRPr lang="en-GB" dirty="0">
              <a:ea typeface="+mn-lt"/>
              <a:cs typeface="+mn-lt"/>
            </a:endParaRPr>
          </a:p>
        </p:txBody>
      </p:sp>
      <p:pic>
        <p:nvPicPr>
          <p:cNvPr id="3" name="Graphic 2" descr="List outline">
            <a:extLst>
              <a:ext uri="{FF2B5EF4-FFF2-40B4-BE49-F238E27FC236}">
                <a16:creationId xmlns:a16="http://schemas.microsoft.com/office/drawing/2014/main" id="{396FD18D-6AED-1A92-C650-21E5DA9D92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52830" y="227574"/>
            <a:ext cx="972000" cy="972000"/>
          </a:xfrm>
          <a:prstGeom prst="rect">
            <a:avLst/>
          </a:prstGeom>
        </p:spPr>
      </p:pic>
    </p:spTree>
    <p:extLst>
      <p:ext uri="{BB962C8B-B14F-4D97-AF65-F5344CB8AC3E}">
        <p14:creationId xmlns:p14="http://schemas.microsoft.com/office/powerpoint/2010/main" val="3468495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FF1B5AA-CF3C-5026-BA02-37D3AD2A1C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7C41D-54DA-3039-9150-A3A1A84265E0}"/>
              </a:ext>
            </a:extLst>
          </p:cNvPr>
          <p:cNvSpPr txBox="1">
            <a:spLocks/>
          </p:cNvSpPr>
          <p:nvPr/>
        </p:nvSpPr>
        <p:spPr>
          <a:xfrm>
            <a:off x="838200" y="365126"/>
            <a:ext cx="1088663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4000" dirty="0">
                <a:solidFill>
                  <a:srgbClr val="15812E"/>
                </a:solidFill>
              </a:rPr>
              <a:t>Step 3: Preparation – interview guide (next-of-kin)</a:t>
            </a:r>
            <a:endParaRPr kumimoji="0" lang="nb-NO"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Content Placeholder 2">
            <a:extLst>
              <a:ext uri="{FF2B5EF4-FFF2-40B4-BE49-F238E27FC236}">
                <a16:creationId xmlns:a16="http://schemas.microsoft.com/office/drawing/2014/main" id="{E621414E-C678-C141-1BC7-960B6303C39F}"/>
              </a:ext>
            </a:extLst>
          </p:cNvPr>
          <p:cNvSpPr txBox="1">
            <a:spLocks/>
          </p:cNvSpPr>
          <p:nvPr/>
        </p:nvSpPr>
        <p:spPr>
          <a:xfrm>
            <a:off x="838199" y="1414329"/>
            <a:ext cx="8395532" cy="3913974"/>
          </a:xfrm>
          <a:prstGeom prst="rect">
            <a:avLst/>
          </a:prstGeom>
        </p:spPr>
        <p:txBody>
          <a:bodyPr lIns="91440" tIns="45720" rIns="91440" bIns="4572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r>
              <a:rPr lang="en-GB" sz="2400" dirty="0">
                <a:ea typeface="+mn-lt"/>
                <a:cs typeface="+mn-lt"/>
              </a:rPr>
              <a:t>Suggested </a:t>
            </a:r>
            <a:r>
              <a:rPr lang="en-GB" sz="2500" b="1" dirty="0">
                <a:ea typeface="+mn-lt"/>
                <a:cs typeface="+mn-lt"/>
              </a:rPr>
              <a:t>next-of-kin</a:t>
            </a:r>
            <a:r>
              <a:rPr lang="en-GB" sz="2400" dirty="0">
                <a:ea typeface="+mn-lt"/>
                <a:cs typeface="+mn-lt"/>
              </a:rPr>
              <a:t> </a:t>
            </a:r>
            <a:r>
              <a:rPr lang="en-GB" sz="2400" b="1" dirty="0">
                <a:ea typeface="+mn-lt"/>
                <a:cs typeface="+mn-lt"/>
              </a:rPr>
              <a:t>interview</a:t>
            </a:r>
            <a:r>
              <a:rPr lang="en-GB" sz="2400" dirty="0">
                <a:ea typeface="+mn-lt"/>
                <a:cs typeface="+mn-lt"/>
              </a:rPr>
              <a:t> structure to understand their involvement and experiences with communication, coordination, and information flow in the patient journey</a:t>
            </a:r>
            <a:endParaRPr lang="en-US" dirty="0">
              <a:ea typeface="+mn-lt"/>
              <a:cs typeface="+mn-lt"/>
            </a:endParaRPr>
          </a:p>
          <a:p>
            <a:pPr marL="0" indent="0" eaLnBrk="0" fontAlgn="base" hangingPunct="0">
              <a:lnSpc>
                <a:spcPct val="100000"/>
              </a:lnSpc>
              <a:spcBef>
                <a:spcPct val="0"/>
              </a:spcBef>
              <a:spcAft>
                <a:spcPct val="0"/>
              </a:spcAft>
              <a:buNone/>
            </a:pPr>
            <a:r>
              <a:rPr lang="en-GB" sz="2400" dirty="0">
                <a:ea typeface="+mn-lt"/>
                <a:cs typeface="+mn-lt"/>
              </a:rPr>
              <a:t>1.   Introduction</a:t>
            </a:r>
            <a:endParaRPr lang="en-GB" sz="2400" dirty="0">
              <a:ea typeface="Calibri"/>
              <a:cs typeface="Calibri"/>
            </a:endParaRPr>
          </a:p>
          <a:p>
            <a:pPr marL="685800" eaLnBrk="0" fontAlgn="base" hangingPunct="0">
              <a:spcBef>
                <a:spcPts val="500"/>
              </a:spcBef>
            </a:pPr>
            <a:r>
              <a:rPr lang="en-GB" sz="2000" dirty="0">
                <a:ea typeface="+mn-lt"/>
                <a:cs typeface="+mn-lt"/>
              </a:rPr>
              <a:t>Briefly explain the study purpose.</a:t>
            </a:r>
          </a:p>
          <a:p>
            <a:pPr lvl="1"/>
            <a:r>
              <a:rPr lang="en-GB" sz="2000" dirty="0">
                <a:ea typeface="+mn-lt"/>
                <a:cs typeface="+mn-lt"/>
              </a:rPr>
              <a:t>Clarify what is meant by </a:t>
            </a:r>
            <a:r>
              <a:rPr lang="en-GB" sz="2000" i="1" dirty="0">
                <a:ea typeface="+mn-lt"/>
                <a:cs typeface="+mn-lt"/>
              </a:rPr>
              <a:t>patient journey</a:t>
            </a:r>
            <a:r>
              <a:rPr lang="en-GB" sz="2000" dirty="0">
                <a:ea typeface="+mn-lt"/>
                <a:cs typeface="+mn-lt"/>
              </a:rPr>
              <a:t> </a:t>
            </a:r>
            <a:endParaRPr lang="en-GB" dirty="0">
              <a:ea typeface="+mn-lt"/>
              <a:cs typeface="+mn-lt"/>
            </a:endParaRPr>
          </a:p>
          <a:p>
            <a:pPr marL="0" indent="0">
              <a:buNone/>
            </a:pPr>
            <a:r>
              <a:rPr lang="en-GB" sz="2600" dirty="0">
                <a:ea typeface="+mn-lt"/>
                <a:cs typeface="+mn-lt"/>
              </a:rPr>
              <a:t>2</a:t>
            </a:r>
            <a:r>
              <a:rPr lang="en-GB" sz="2400" dirty="0">
                <a:ea typeface="+mn-lt"/>
                <a:cs typeface="+mn-lt"/>
              </a:rPr>
              <a:t>.   Background: short introduction to family and work situation.</a:t>
            </a:r>
            <a:endParaRPr lang="en-GB" dirty="0">
              <a:ea typeface="Calibri"/>
              <a:cs typeface="Calibri"/>
            </a:endParaRPr>
          </a:p>
          <a:p>
            <a:pPr marL="0" indent="0">
              <a:buNone/>
            </a:pPr>
            <a:r>
              <a:rPr lang="en-GB" sz="2400" dirty="0">
                <a:ea typeface="+mn-lt"/>
                <a:cs typeface="+mn-lt"/>
              </a:rPr>
              <a:t>3.   Role in the patient journey: degree and type of involvement.</a:t>
            </a:r>
            <a:endParaRPr lang="en-GB" dirty="0">
              <a:ea typeface="+mn-lt"/>
              <a:cs typeface="+mn-lt"/>
            </a:endParaRPr>
          </a:p>
          <a:p>
            <a:pPr marL="0" indent="0">
              <a:buNone/>
            </a:pPr>
            <a:r>
              <a:rPr lang="en-GB" sz="2400" dirty="0">
                <a:ea typeface="+mn-lt"/>
                <a:cs typeface="+mn-lt"/>
              </a:rPr>
              <a:t>4.   Experience with communication and information flow:</a:t>
            </a:r>
          </a:p>
          <a:p>
            <a:pPr marL="800100" lvl="1" indent="-342900"/>
            <a:r>
              <a:rPr lang="en-GB" sz="2000" dirty="0">
                <a:ea typeface="+mn-lt"/>
                <a:cs typeface="+mn-lt"/>
              </a:rPr>
              <a:t>How have they experienced being next of kin?</a:t>
            </a:r>
          </a:p>
          <a:p>
            <a:pPr marL="800100" lvl="1" indent="-342900"/>
            <a:r>
              <a:rPr lang="en-GB" sz="2000" dirty="0">
                <a:ea typeface="+mn-lt"/>
                <a:cs typeface="+mn-lt"/>
              </a:rPr>
              <a:t>Do they feel adequately informed?</a:t>
            </a:r>
          </a:p>
          <a:p>
            <a:pPr marL="800100" lvl="1" indent="-342900"/>
            <a:r>
              <a:rPr lang="en-GB" sz="2000" dirty="0">
                <a:ea typeface="+mn-lt"/>
                <a:cs typeface="+mn-lt"/>
              </a:rPr>
              <a:t>Any examples of good or poor communication?</a:t>
            </a:r>
          </a:p>
          <a:p>
            <a:pPr marL="0" indent="0">
              <a:buNone/>
            </a:pPr>
            <a:endParaRPr lang="en-GB" dirty="0">
              <a:ea typeface="Calibri"/>
              <a:cs typeface="Calibri"/>
            </a:endParaRPr>
          </a:p>
          <a:p>
            <a:pPr lvl="1">
              <a:lnSpc>
                <a:spcPct val="100000"/>
              </a:lnSpc>
              <a:spcBef>
                <a:spcPct val="0"/>
              </a:spcBef>
              <a:spcAft>
                <a:spcPct val="0"/>
              </a:spcAft>
            </a:pPr>
            <a:endParaRPr lang="en-GB" sz="2000" dirty="0">
              <a:ea typeface="Calibri" panose="020F0502020204030204"/>
              <a:cs typeface="Calibri" panose="020F0502020204030204"/>
            </a:endParaRPr>
          </a:p>
          <a:p>
            <a:pPr marL="685800" marR="0" lvl="1" indent="-228600" algn="l" defTabSz="914400" rtl="0" eaLnBrk="1" fontAlgn="auto" latinLnBrk="0" hangingPunct="1">
              <a:lnSpc>
                <a:spcPct val="90000"/>
              </a:lnSpc>
              <a:spcBef>
                <a:spcPts val="500"/>
              </a:spcBef>
              <a:spcAft>
                <a:spcPts val="0"/>
              </a:spcAft>
              <a:buClrTx/>
              <a:buSzTx/>
              <a:tabLst/>
              <a:defRPr/>
            </a:pPr>
            <a:endParaRPr lang="en-GB" sz="24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FC1C8BB-FF96-262F-7546-605BF074FA05}"/>
              </a:ext>
            </a:extLst>
          </p:cNvPr>
          <p:cNvSpPr txBox="1"/>
          <p:nvPr/>
        </p:nvSpPr>
        <p:spPr>
          <a:xfrm>
            <a:off x="9407654" y="1516055"/>
            <a:ext cx="2190098" cy="1384995"/>
          </a:xfrm>
          <a:prstGeom prst="rect">
            <a:avLst/>
          </a:prstGeom>
          <a:noFill/>
          <a:ln w="12700">
            <a:solidFill>
              <a:schemeClr val="tx1"/>
            </a:solidFill>
          </a:ln>
        </p:spPr>
        <p:txBody>
          <a:bodyPr wrap="square" lIns="91440" tIns="45720" rIns="91440" bIns="45720" rtlCol="0" anchor="t">
            <a:spAutoFit/>
          </a:bodyPr>
          <a:lstStyle/>
          <a:p>
            <a:r>
              <a:rPr lang="en-GB" sz="1400" dirty="0">
                <a:solidFill>
                  <a:srgbClr val="15812E"/>
                </a:solidFill>
                <a:ea typeface="+mn-lt"/>
                <a:cs typeface="+mn-lt"/>
              </a:rPr>
              <a:t>Sometimes it can be beneficial to involve next of kin in the study. In such cases, this must be part of the study design and based on mutual consent.</a:t>
            </a:r>
            <a:endParaRPr lang="en-GB" sz="1400" i="1" dirty="0">
              <a:solidFill>
                <a:srgbClr val="15812E"/>
              </a:solidFill>
              <a:ea typeface="Calibri"/>
              <a:cs typeface="Calibri"/>
            </a:endParaRPr>
          </a:p>
        </p:txBody>
      </p:sp>
    </p:spTree>
    <p:extLst>
      <p:ext uri="{BB962C8B-B14F-4D97-AF65-F5344CB8AC3E}">
        <p14:creationId xmlns:p14="http://schemas.microsoft.com/office/powerpoint/2010/main" val="5543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302FA4-364C-3E38-EBEA-BC5A1E10F5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CA1EB-22F9-D734-70BA-75CE6A3B5B30}"/>
              </a:ext>
            </a:extLst>
          </p:cNvPr>
          <p:cNvSpPr txBox="1">
            <a:spLocks/>
          </p:cNvSpPr>
          <p:nvPr/>
        </p:nvSpPr>
        <p:spPr>
          <a:xfrm>
            <a:off x="838200" y="365126"/>
            <a:ext cx="1051560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Step 4: Data collection</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0B09DF03-4C64-5382-9E27-805FE55639F3}"/>
              </a:ext>
            </a:extLst>
          </p:cNvPr>
          <p:cNvSpPr txBox="1">
            <a:spLocks/>
          </p:cNvSpPr>
          <p:nvPr/>
        </p:nvSpPr>
        <p:spPr>
          <a:xfrm>
            <a:off x="838201" y="1414329"/>
            <a:ext cx="9903864" cy="3811424"/>
          </a:xfrm>
          <a:prstGeom prst="rect">
            <a:avLst/>
          </a:prstGeom>
        </p:spPr>
        <p:txBody>
          <a:bodyPr lIns="91440" tIns="45720" rIns="91440" bIns="4572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dirty="0">
                <a:solidFill>
                  <a:prstClr val="black"/>
                </a:solidFill>
                <a:ea typeface="+mn-lt"/>
                <a:cs typeface="+mn-lt"/>
              </a:rPr>
              <a:t>The purpose of the data collection is </a:t>
            </a:r>
            <a:r>
              <a:rPr lang="en-GB" b="1" dirty="0">
                <a:solidFill>
                  <a:prstClr val="black"/>
                </a:solidFill>
                <a:ea typeface="+mn-lt"/>
                <a:cs typeface="+mn-lt"/>
              </a:rPr>
              <a:t>chronological documentation of touchpoints </a:t>
            </a:r>
            <a:r>
              <a:rPr lang="en-GB" dirty="0">
                <a:solidFill>
                  <a:prstClr val="black"/>
                </a:solidFill>
                <a:ea typeface="+mn-lt"/>
                <a:cs typeface="+mn-lt"/>
              </a:rPr>
              <a:t>to capture how patients experience and navigate their healthcare journeys in real time.</a:t>
            </a:r>
            <a:endParaRPr lang="en-GB" dirty="0">
              <a:solidFill>
                <a:prstClr val="black"/>
              </a:solidFill>
              <a:ea typeface="Calibri"/>
              <a:cs typeface="Calibri"/>
            </a:endParaRPr>
          </a:p>
          <a:p>
            <a:pPr marL="514350" indent="-514350">
              <a:buAutoNum type="arabicPeriod"/>
              <a:defRPr/>
            </a:pPr>
            <a:r>
              <a:rPr lang="en-GB" b="1" dirty="0">
                <a:solidFill>
                  <a:prstClr val="black"/>
                </a:solidFill>
                <a:ea typeface="+mn-lt"/>
                <a:cs typeface="+mn-lt"/>
              </a:rPr>
              <a:t>Start interview:</a:t>
            </a:r>
            <a:r>
              <a:rPr lang="en-GB" dirty="0">
                <a:solidFill>
                  <a:prstClr val="black"/>
                </a:solidFill>
                <a:ea typeface="+mn-lt"/>
                <a:cs typeface="+mn-lt"/>
              </a:rPr>
              <a:t> detailed overview of patient history to date and introduction to the diary.</a:t>
            </a:r>
            <a:endParaRPr lang="en-GB" dirty="0">
              <a:solidFill>
                <a:prstClr val="black"/>
              </a:solidFill>
              <a:latin typeface="Calibri" panose="020F0502020204030204"/>
              <a:ea typeface="Calibri" panose="020F0502020204030204"/>
              <a:cs typeface="Calibri" panose="020F0502020204030204"/>
            </a:endParaRPr>
          </a:p>
          <a:p>
            <a:pPr marL="514350" indent="-514350">
              <a:buAutoNum type="arabicPeriod"/>
              <a:defRPr/>
            </a:pPr>
            <a:r>
              <a:rPr lang="en-GB" b="1" dirty="0">
                <a:solidFill>
                  <a:prstClr val="black"/>
                </a:solidFill>
                <a:ea typeface="+mn-lt"/>
                <a:cs typeface="+mn-lt"/>
              </a:rPr>
              <a:t>Diary phase (2–4 months):</a:t>
            </a:r>
            <a:r>
              <a:rPr lang="en-GB" dirty="0">
                <a:solidFill>
                  <a:prstClr val="black"/>
                </a:solidFill>
                <a:ea typeface="+mn-lt"/>
                <a:cs typeface="+mn-lt"/>
              </a:rPr>
              <a:t> patients log every contact or activity related to their illness - who they interacted with, communication channel, and their associated experience.</a:t>
            </a:r>
            <a:endParaRPr lang="en-GB" dirty="0">
              <a:solidFill>
                <a:prstClr val="black"/>
              </a:solidFill>
              <a:ea typeface="Calibri" panose="020F0502020204030204"/>
              <a:cs typeface="Calibri" panose="020F0502020204030204"/>
            </a:endParaRPr>
          </a:p>
          <a:p>
            <a:pPr marL="514350" indent="-514350">
              <a:buAutoNum type="arabicPeriod"/>
              <a:defRPr/>
            </a:pPr>
            <a:r>
              <a:rPr lang="en-GB" b="1" dirty="0">
                <a:solidFill>
                  <a:prstClr val="black"/>
                </a:solidFill>
                <a:ea typeface="+mn-lt"/>
                <a:cs typeface="+mn-lt"/>
              </a:rPr>
              <a:t>Follow-up/debrief interviews:</a:t>
            </a:r>
            <a:r>
              <a:rPr lang="en-GB" dirty="0">
                <a:solidFill>
                  <a:prstClr val="black"/>
                </a:solidFill>
                <a:ea typeface="+mn-lt"/>
                <a:cs typeface="+mn-lt"/>
              </a:rPr>
              <a:t> chronological review of touchpoints, clarification of any missing or unclear touchpoints.</a:t>
            </a:r>
            <a:endParaRPr lang="en-GB" dirty="0">
              <a:solidFill>
                <a:prstClr val="black"/>
              </a:solidFill>
              <a:ea typeface="Calibri" panose="020F0502020204030204"/>
              <a:cs typeface="Calibri" panose="020F0502020204030204"/>
            </a:endParaRPr>
          </a:p>
          <a:p>
            <a:pPr marL="514350" indent="-514350">
              <a:buAutoNum type="arabicPeriod"/>
              <a:defRPr/>
            </a:pPr>
            <a:r>
              <a:rPr lang="en-GB" dirty="0">
                <a:solidFill>
                  <a:prstClr val="black"/>
                </a:solidFill>
                <a:ea typeface="+mn-lt"/>
                <a:cs typeface="+mn-lt"/>
              </a:rPr>
              <a:t>If part of the study: </a:t>
            </a:r>
            <a:r>
              <a:rPr lang="en-GB" b="1" dirty="0">
                <a:solidFill>
                  <a:prstClr val="black"/>
                </a:solidFill>
                <a:ea typeface="+mn-lt"/>
                <a:cs typeface="+mn-lt"/>
              </a:rPr>
              <a:t>supplementary perspectives:</a:t>
            </a:r>
            <a:r>
              <a:rPr lang="en-GB" dirty="0">
                <a:solidFill>
                  <a:prstClr val="black"/>
                </a:solidFill>
                <a:ea typeface="+mn-lt"/>
                <a:cs typeface="+mn-lt"/>
              </a:rPr>
              <a:t> next-of-kin, clinicians</a:t>
            </a:r>
            <a:endParaRPr lang="en-GB"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R="0" indent="-228600" algn="l" defTabSz="914400" rtl="0" eaLnBrk="1" fontAlgn="auto" latinLnBrk="0" hangingPunct="1">
              <a:lnSpc>
                <a:spcPct val="90000"/>
              </a:lnSpc>
              <a:spcAft>
                <a:spcPts val="0"/>
              </a:spcAft>
              <a:buClrTx/>
              <a:buSzTx/>
              <a:buAutoNum type="arabicPeriod"/>
              <a:tabLst/>
              <a:defRPr/>
            </a:pPr>
            <a:endParaRPr lang="en-GB"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R="0" indent="-228600" algn="l" defTabSz="914400" rtl="0" eaLnBrk="1" fontAlgn="auto" latinLnBrk="0" hangingPunct="1">
              <a:lnSpc>
                <a:spcPct val="90000"/>
              </a:lnSpc>
              <a:spcAft>
                <a:spcPts val="0"/>
              </a:spcAft>
              <a:buClrTx/>
              <a:buSzTx/>
              <a:buAutoNum type="arabicPeriod"/>
              <a:tabLst/>
              <a:defRPr/>
            </a:pPr>
            <a:endParaRPr lang="en-GB" sz="24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R="0" lvl="1" algn="l" defTabSz="914400" rtl="0" eaLnBrk="1" fontAlgn="auto" latinLnBrk="0" hangingPunct="1">
              <a:lnSpc>
                <a:spcPct val="90000"/>
              </a:lnSpc>
              <a:spcAft>
                <a:spcPts val="0"/>
              </a:spcAft>
              <a:buClrTx/>
              <a:buSzTx/>
              <a:buFont typeface="Arial" panose="020B0604020202020204" pitchFamily="34" charset="0"/>
              <a:buChar char="•"/>
              <a:tabLst/>
              <a:defRPr/>
            </a:pPr>
            <a:endParaRPr lang="en-GB"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lvl="1">
              <a:defRPr/>
            </a:pPr>
            <a:endParaRPr lang="en-GB" dirty="0">
              <a:solidFill>
                <a:prstClr val="black"/>
              </a:solidFill>
              <a:latin typeface="Calibri" panose="020F0502020204030204"/>
              <a:ea typeface="Calibri" panose="020F0502020204030204"/>
              <a:cs typeface="Calibri" panose="020F0502020204030204"/>
            </a:endParaRPr>
          </a:p>
          <a:p>
            <a:pPr marL="0" indent="0">
              <a:buNone/>
              <a:defRPr/>
            </a:pPr>
            <a:endParaRPr lang="en-GB" dirty="0">
              <a:solidFill>
                <a:prstClr val="black"/>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1944893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34386F-0DF6-0E99-F3EF-643B66E87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F330F-EF65-3DC9-6BAB-03A46ED00E36}"/>
              </a:ext>
            </a:extLst>
          </p:cNvPr>
          <p:cNvSpPr txBox="1">
            <a:spLocks/>
          </p:cNvSpPr>
          <p:nvPr/>
        </p:nvSpPr>
        <p:spPr>
          <a:xfrm>
            <a:off x="838200" y="365126"/>
            <a:ext cx="1051560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dirty="0">
                <a:solidFill>
                  <a:srgbClr val="15812E"/>
                </a:solidFill>
              </a:rPr>
              <a:t>Step 5: Data analysis </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26635D0D-A2DB-84D9-18E7-0B6E3E66DA08}"/>
              </a:ext>
            </a:extLst>
          </p:cNvPr>
          <p:cNvSpPr txBox="1">
            <a:spLocks/>
          </p:cNvSpPr>
          <p:nvPr/>
        </p:nvSpPr>
        <p:spPr>
          <a:xfrm>
            <a:off x="838200" y="1414329"/>
            <a:ext cx="9878225" cy="3730239"/>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2400" dirty="0">
                <a:solidFill>
                  <a:prstClr val="black"/>
                </a:solidFill>
                <a:ea typeface="+mn-lt"/>
                <a:cs typeface="+mn-lt"/>
              </a:rPr>
              <a:t>The purpose of the data analysis is to transform the patient diary and  interview data into visual models of real patient journeys.</a:t>
            </a:r>
            <a:endParaRPr lang="en-US" sz="2400" dirty="0">
              <a:solidFill>
                <a:prstClr val="black"/>
              </a:solidFill>
            </a:endParaRPr>
          </a:p>
          <a:p>
            <a:pPr>
              <a:defRPr/>
            </a:pPr>
            <a:r>
              <a:rPr lang="en-GB" sz="2400" dirty="0">
                <a:solidFill>
                  <a:prstClr val="black"/>
                </a:solidFill>
                <a:ea typeface="+mn-lt"/>
                <a:cs typeface="+mn-lt"/>
              </a:rPr>
              <a:t>Touchpoints from each patient are </a:t>
            </a:r>
            <a:r>
              <a:rPr lang="en-GB" sz="2400" b="1" dirty="0">
                <a:solidFill>
                  <a:prstClr val="black"/>
                </a:solidFill>
                <a:ea typeface="+mn-lt"/>
                <a:cs typeface="+mn-lt"/>
              </a:rPr>
              <a:t>extracted and sorted chronologically</a:t>
            </a:r>
            <a:r>
              <a:rPr lang="en-GB" sz="2400" dirty="0">
                <a:solidFill>
                  <a:prstClr val="black"/>
                </a:solidFill>
                <a:ea typeface="+mn-lt"/>
                <a:cs typeface="+mn-lt"/>
              </a:rPr>
              <a:t> in Excel.</a:t>
            </a:r>
            <a:endParaRPr lang="en-GB" sz="2400" dirty="0">
              <a:solidFill>
                <a:prstClr val="black"/>
              </a:solidFill>
              <a:ea typeface="Calibri"/>
              <a:cs typeface="Calibri"/>
            </a:endParaRPr>
          </a:p>
          <a:p>
            <a:pPr>
              <a:defRPr/>
            </a:pPr>
            <a:r>
              <a:rPr lang="en-GB" sz="2400" dirty="0">
                <a:solidFill>
                  <a:prstClr val="black"/>
                </a:solidFill>
                <a:ea typeface="+mn-lt"/>
                <a:cs typeface="+mn-lt"/>
              </a:rPr>
              <a:t>Each entry included: date, time, communication channel, initiating and receiving actor, explanation, patient experience, rating of experience.</a:t>
            </a:r>
            <a:endParaRPr lang="en-GB" sz="2400" dirty="0">
              <a:solidFill>
                <a:prstClr val="black"/>
              </a:solidFill>
            </a:endParaRPr>
          </a:p>
          <a:p>
            <a:pPr>
              <a:defRPr/>
            </a:pPr>
            <a:r>
              <a:rPr lang="en-GB" sz="2400" dirty="0">
                <a:solidFill>
                  <a:prstClr val="black"/>
                </a:solidFill>
                <a:ea typeface="+mn-lt"/>
                <a:cs typeface="+mn-lt"/>
              </a:rPr>
              <a:t>The structured dataset enable identification of </a:t>
            </a:r>
            <a:r>
              <a:rPr lang="en-GB" sz="2400" b="1" dirty="0">
                <a:solidFill>
                  <a:prstClr val="black"/>
                </a:solidFill>
                <a:ea typeface="+mn-lt"/>
                <a:cs typeface="+mn-lt"/>
              </a:rPr>
              <a:t>sequence, timing, and communication patterns</a:t>
            </a:r>
            <a:r>
              <a:rPr lang="en-GB" sz="2400" dirty="0">
                <a:solidFill>
                  <a:prstClr val="black"/>
                </a:solidFill>
                <a:ea typeface="+mn-lt"/>
                <a:cs typeface="+mn-lt"/>
              </a:rPr>
              <a:t> across actors.</a:t>
            </a:r>
            <a:endParaRPr lang="en-GB" sz="2400" dirty="0">
              <a:solidFill>
                <a:prstClr val="black"/>
              </a:solidFill>
            </a:endParaRPr>
          </a:p>
          <a:p>
            <a:pPr>
              <a:defRPr/>
            </a:pPr>
            <a:r>
              <a:rPr lang="en-GB" sz="2400" dirty="0">
                <a:solidFill>
                  <a:prstClr val="black"/>
                </a:solidFill>
                <a:ea typeface="+mn-lt"/>
                <a:cs typeface="+mn-lt"/>
              </a:rPr>
              <a:t>Using the Excel table as a foundation, </a:t>
            </a:r>
            <a:r>
              <a:rPr lang="en-GB" sz="2400" b="1" dirty="0">
                <a:solidFill>
                  <a:prstClr val="black"/>
                </a:solidFill>
                <a:ea typeface="+mn-lt"/>
                <a:cs typeface="+mn-lt"/>
              </a:rPr>
              <a:t>CJML diagrams</a:t>
            </a:r>
            <a:r>
              <a:rPr lang="en-GB" sz="2400" dirty="0">
                <a:solidFill>
                  <a:prstClr val="black"/>
                </a:solidFill>
                <a:ea typeface="+mn-lt"/>
                <a:cs typeface="+mn-lt"/>
              </a:rPr>
              <a:t> are created to visualize interactions, handovers, and patient experiences over time.</a:t>
            </a:r>
            <a:endParaRPr lang="en-GB" sz="2400" dirty="0">
              <a:solidFill>
                <a:prstClr val="black"/>
              </a:solidFill>
            </a:endParaRPr>
          </a:p>
          <a:p>
            <a:pPr lvl="0">
              <a:defRPr/>
            </a:pPr>
            <a:endParaRPr lang="en-GB" dirty="0">
              <a:solidFill>
                <a:prstClr val="black"/>
              </a:solidFill>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4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R="0" lvl="1" indent="-228600" algn="l" defTabSz="914400" rtl="0" eaLnBrk="1" fontAlgn="auto" latinLnBrk="0" hangingPunct="1">
              <a:lnSpc>
                <a:spcPct val="90000"/>
              </a:lnSpc>
              <a:spcAft>
                <a:spcPts val="0"/>
              </a:spcAft>
              <a:buClrTx/>
              <a:buSzTx/>
              <a:buFont typeface="Arial" panose="020B0604020202020204" pitchFamily="34" charset="0"/>
              <a:buChar char="•"/>
              <a:tabLst/>
              <a:defRPr/>
            </a:pPr>
            <a:endParaRPr lang="en-GB" sz="24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indent="0" algn="l" defTabSz="914400" rtl="0" eaLnBrk="1" fontAlgn="auto" latinLnBrk="0" hangingPunct="1">
              <a:lnSpc>
                <a:spcPct val="90000"/>
              </a:lnSpc>
              <a:spcAft>
                <a:spcPts val="0"/>
              </a:spcAft>
              <a:buClrTx/>
              <a:buSzTx/>
              <a:buNone/>
              <a:tabLst/>
              <a:defRPr/>
            </a:pPr>
            <a:endParaRPr lang="en-GB"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253532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BC337E-DE57-8B80-0B93-9A8C47E0B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AEAAA4-994E-7B43-DA57-8C86F59F577D}"/>
              </a:ext>
            </a:extLst>
          </p:cNvPr>
          <p:cNvSpPr txBox="1">
            <a:spLocks/>
          </p:cNvSpPr>
          <p:nvPr/>
        </p:nvSpPr>
        <p:spPr>
          <a:xfrm>
            <a:off x="838200" y="365126"/>
            <a:ext cx="1051560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dirty="0">
                <a:solidFill>
                  <a:srgbClr val="15812E"/>
                </a:solidFill>
              </a:rPr>
              <a:t>Step 5: Data analysis – example</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pSp>
        <p:nvGrpSpPr>
          <p:cNvPr id="123" name="Gruppe 2">
            <a:extLst>
              <a:ext uri="{FF2B5EF4-FFF2-40B4-BE49-F238E27FC236}">
                <a16:creationId xmlns:a16="http://schemas.microsoft.com/office/drawing/2014/main" id="{596EAE59-F8C8-45D6-7451-164D356AB74F}"/>
              </a:ext>
            </a:extLst>
          </p:cNvPr>
          <p:cNvGrpSpPr/>
          <p:nvPr/>
        </p:nvGrpSpPr>
        <p:grpSpPr>
          <a:xfrm>
            <a:off x="763629" y="5320058"/>
            <a:ext cx="10664129" cy="1125845"/>
            <a:chOff x="689673" y="4904456"/>
            <a:chExt cx="12656757" cy="1155425"/>
          </a:xfrm>
        </p:grpSpPr>
        <p:pic>
          <p:nvPicPr>
            <p:cNvPr id="116" name="Bilde 4">
              <a:extLst>
                <a:ext uri="{FF2B5EF4-FFF2-40B4-BE49-F238E27FC236}">
                  <a16:creationId xmlns:a16="http://schemas.microsoft.com/office/drawing/2014/main" id="{5C9B761D-9537-8AF2-7C5C-50F0316EC6AB}"/>
                </a:ext>
              </a:extLst>
            </p:cNvPr>
            <p:cNvPicPr>
              <a:picLocks noChangeAspect="1"/>
            </p:cNvPicPr>
            <p:nvPr/>
          </p:nvPicPr>
          <p:blipFill>
            <a:blip r:embed="rId2"/>
            <a:stretch>
              <a:fillRect/>
            </a:stretch>
          </p:blipFill>
          <p:spPr>
            <a:xfrm>
              <a:off x="11316474" y="4905630"/>
              <a:ext cx="2029956" cy="1147370"/>
            </a:xfrm>
            <a:prstGeom prst="rect">
              <a:avLst/>
            </a:prstGeom>
          </p:spPr>
        </p:pic>
        <p:pic>
          <p:nvPicPr>
            <p:cNvPr id="117" name="Bilde 5">
              <a:extLst>
                <a:ext uri="{FF2B5EF4-FFF2-40B4-BE49-F238E27FC236}">
                  <a16:creationId xmlns:a16="http://schemas.microsoft.com/office/drawing/2014/main" id="{9D98AD0B-2991-6676-E242-922E37A01E59}"/>
                </a:ext>
              </a:extLst>
            </p:cNvPr>
            <p:cNvPicPr>
              <a:picLocks noChangeAspect="1"/>
            </p:cNvPicPr>
            <p:nvPr/>
          </p:nvPicPr>
          <p:blipFill>
            <a:blip r:embed="rId3"/>
            <a:srcRect r="3867"/>
            <a:stretch>
              <a:fillRect/>
            </a:stretch>
          </p:blipFill>
          <p:spPr>
            <a:xfrm>
              <a:off x="9524140" y="4906309"/>
              <a:ext cx="1962008" cy="1153572"/>
            </a:xfrm>
            <a:prstGeom prst="rect">
              <a:avLst/>
            </a:prstGeom>
          </p:spPr>
        </p:pic>
        <p:pic>
          <p:nvPicPr>
            <p:cNvPr id="118" name="Bilde 6">
              <a:extLst>
                <a:ext uri="{FF2B5EF4-FFF2-40B4-BE49-F238E27FC236}">
                  <a16:creationId xmlns:a16="http://schemas.microsoft.com/office/drawing/2014/main" id="{9544252B-71D7-060A-0BCA-4EBA9D4F34A8}"/>
                </a:ext>
              </a:extLst>
            </p:cNvPr>
            <p:cNvPicPr>
              <a:picLocks noChangeAspect="1"/>
            </p:cNvPicPr>
            <p:nvPr/>
          </p:nvPicPr>
          <p:blipFill>
            <a:blip r:embed="rId4"/>
            <a:srcRect r="3260"/>
            <a:stretch>
              <a:fillRect/>
            </a:stretch>
          </p:blipFill>
          <p:spPr>
            <a:xfrm>
              <a:off x="7747777" y="4905956"/>
              <a:ext cx="1962008" cy="1146340"/>
            </a:xfrm>
            <a:prstGeom prst="rect">
              <a:avLst/>
            </a:prstGeom>
          </p:spPr>
        </p:pic>
        <p:pic>
          <p:nvPicPr>
            <p:cNvPr id="119" name="Bilde 7">
              <a:extLst>
                <a:ext uri="{FF2B5EF4-FFF2-40B4-BE49-F238E27FC236}">
                  <a16:creationId xmlns:a16="http://schemas.microsoft.com/office/drawing/2014/main" id="{88C04120-2E5D-0F7E-3F92-B4DB1CBF70C5}"/>
                </a:ext>
              </a:extLst>
            </p:cNvPr>
            <p:cNvPicPr>
              <a:picLocks noChangeAspect="1"/>
            </p:cNvPicPr>
            <p:nvPr/>
          </p:nvPicPr>
          <p:blipFill>
            <a:blip r:embed="rId5"/>
            <a:srcRect r="4820"/>
            <a:stretch>
              <a:fillRect/>
            </a:stretch>
          </p:blipFill>
          <p:spPr>
            <a:xfrm>
              <a:off x="5969993" y="4904456"/>
              <a:ext cx="1935418" cy="1149340"/>
            </a:xfrm>
            <a:prstGeom prst="rect">
              <a:avLst/>
            </a:prstGeom>
          </p:spPr>
        </p:pic>
        <p:pic>
          <p:nvPicPr>
            <p:cNvPr id="120" name="Bilde 8">
              <a:extLst>
                <a:ext uri="{FF2B5EF4-FFF2-40B4-BE49-F238E27FC236}">
                  <a16:creationId xmlns:a16="http://schemas.microsoft.com/office/drawing/2014/main" id="{58F7D959-966E-81DF-DE2B-CC5E85001E17}"/>
                </a:ext>
              </a:extLst>
            </p:cNvPr>
            <p:cNvPicPr>
              <a:picLocks noChangeAspect="1"/>
            </p:cNvPicPr>
            <p:nvPr/>
          </p:nvPicPr>
          <p:blipFill>
            <a:blip r:embed="rId6"/>
            <a:srcRect r="4849"/>
            <a:stretch>
              <a:fillRect/>
            </a:stretch>
          </p:blipFill>
          <p:spPr>
            <a:xfrm>
              <a:off x="4199101" y="4906015"/>
              <a:ext cx="1935418" cy="1149686"/>
            </a:xfrm>
            <a:prstGeom prst="rect">
              <a:avLst/>
            </a:prstGeom>
          </p:spPr>
        </p:pic>
        <p:pic>
          <p:nvPicPr>
            <p:cNvPr id="121" name="Bilde 9">
              <a:extLst>
                <a:ext uri="{FF2B5EF4-FFF2-40B4-BE49-F238E27FC236}">
                  <a16:creationId xmlns:a16="http://schemas.microsoft.com/office/drawing/2014/main" id="{8932AB85-5167-5A92-773E-0E0EB6056D12}"/>
                </a:ext>
              </a:extLst>
            </p:cNvPr>
            <p:cNvPicPr>
              <a:picLocks noChangeAspect="1"/>
            </p:cNvPicPr>
            <p:nvPr/>
          </p:nvPicPr>
          <p:blipFill>
            <a:blip r:embed="rId7"/>
            <a:srcRect r="7060"/>
            <a:stretch>
              <a:fillRect/>
            </a:stretch>
          </p:blipFill>
          <p:spPr>
            <a:xfrm>
              <a:off x="2466862" y="4908430"/>
              <a:ext cx="1889873" cy="1149340"/>
            </a:xfrm>
            <a:prstGeom prst="rect">
              <a:avLst/>
            </a:prstGeom>
          </p:spPr>
        </p:pic>
        <p:pic>
          <p:nvPicPr>
            <p:cNvPr id="122" name="Bilde 10">
              <a:extLst>
                <a:ext uri="{FF2B5EF4-FFF2-40B4-BE49-F238E27FC236}">
                  <a16:creationId xmlns:a16="http://schemas.microsoft.com/office/drawing/2014/main" id="{499F370A-AD3A-7E0C-F8BB-13721E9FA8FD}"/>
                </a:ext>
              </a:extLst>
            </p:cNvPr>
            <p:cNvPicPr>
              <a:picLocks noChangeAspect="1"/>
            </p:cNvPicPr>
            <p:nvPr/>
          </p:nvPicPr>
          <p:blipFill>
            <a:blip r:embed="rId8"/>
            <a:srcRect r="4821"/>
            <a:stretch>
              <a:fillRect/>
            </a:stretch>
          </p:blipFill>
          <p:spPr>
            <a:xfrm>
              <a:off x="689673" y="4908430"/>
              <a:ext cx="1935418" cy="1149346"/>
            </a:xfrm>
            <a:prstGeom prst="rect">
              <a:avLst/>
            </a:prstGeom>
          </p:spPr>
        </p:pic>
      </p:grpSp>
      <p:sp>
        <p:nvSpPr>
          <p:cNvPr id="125" name="TextBox 44">
            <a:extLst>
              <a:ext uri="{FF2B5EF4-FFF2-40B4-BE49-F238E27FC236}">
                <a16:creationId xmlns:a16="http://schemas.microsoft.com/office/drawing/2014/main" id="{F1326604-CFAB-102E-1181-31D68F81CB35}"/>
              </a:ext>
            </a:extLst>
          </p:cNvPr>
          <p:cNvSpPr txBox="1"/>
          <p:nvPr/>
        </p:nvSpPr>
        <p:spPr>
          <a:xfrm>
            <a:off x="581629" y="4958127"/>
            <a:ext cx="10772171" cy="307777"/>
          </a:xfrm>
          <a:prstGeom prst="rect">
            <a:avLst/>
          </a:prstGeom>
          <a:noFill/>
        </p:spPr>
        <p:txBody>
          <a:bodyPr wrap="square" rtlCol="0">
            <a:spAutoFit/>
          </a:bodyPr>
          <a:lstStyle/>
          <a:p>
            <a:r>
              <a:rPr lang="en-US" sz="1400" b="1" dirty="0">
                <a:solidFill>
                  <a:srgbClr val="15812E"/>
                </a:solidFill>
              </a:rPr>
              <a:t>A kidney cancer journey illustrated using CJML: More detail can be found in Case study 1. </a:t>
            </a:r>
          </a:p>
        </p:txBody>
      </p:sp>
      <p:sp>
        <p:nvSpPr>
          <p:cNvPr id="9" name="Rectangle: Rounded Corners 23" descr="wewqe">
            <a:extLst>
              <a:ext uri="{FF2B5EF4-FFF2-40B4-BE49-F238E27FC236}">
                <a16:creationId xmlns:a16="http://schemas.microsoft.com/office/drawing/2014/main" id="{ED3FBF67-3475-7EFF-9DA1-AE14E10E4306}"/>
              </a:ext>
            </a:extLst>
          </p:cNvPr>
          <p:cNvSpPr/>
          <p:nvPr/>
        </p:nvSpPr>
        <p:spPr>
          <a:xfrm>
            <a:off x="581629" y="4958127"/>
            <a:ext cx="11028130" cy="1369187"/>
          </a:xfrm>
          <a:prstGeom prst="roundRect">
            <a:avLst>
              <a:gd name="adj" fmla="val 7408"/>
            </a:avLst>
          </a:prstGeom>
          <a:noFill/>
          <a:ln w="19050" cap="flat" cmpd="sng" algn="ctr">
            <a:solidFill>
              <a:srgbClr val="15812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0147D021-218C-0343-0240-3053A0DC0FA5}"/>
              </a:ext>
            </a:extLst>
          </p:cNvPr>
          <p:cNvSpPr txBox="1">
            <a:spLocks/>
          </p:cNvSpPr>
          <p:nvPr/>
        </p:nvSpPr>
        <p:spPr>
          <a:xfrm>
            <a:off x="838200" y="1414330"/>
            <a:ext cx="9878225" cy="2837203"/>
          </a:xfrm>
          <a:prstGeom prst="rect">
            <a:avLst/>
          </a:prstGeom>
        </p:spPr>
        <p:txBody>
          <a:bodyPr lIns="91440" tIns="45720" rIns="91440" bIns="4572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2400" dirty="0">
                <a:solidFill>
                  <a:prstClr val="black"/>
                </a:solidFill>
                <a:ea typeface="+mn-lt"/>
                <a:cs typeface="+mn-lt"/>
              </a:rPr>
              <a:t>Patient journeys are complex and often contain numerous deviation from the corresponding patient pathway. </a:t>
            </a:r>
          </a:p>
          <a:p>
            <a:pPr>
              <a:defRPr/>
            </a:pPr>
            <a:r>
              <a:rPr lang="en-GB" sz="2400" dirty="0">
                <a:solidFill>
                  <a:prstClr val="black"/>
                </a:solidFill>
                <a:ea typeface="+mn-lt"/>
                <a:cs typeface="+mn-lt"/>
              </a:rPr>
              <a:t>Patients interact with a wide range of actors throughout their journey. In addition to healthcare providers, these may include clinical support services, digital health systems, patient organizations, employers, welfare agencies, and insurance companies.</a:t>
            </a:r>
          </a:p>
          <a:p>
            <a:pPr>
              <a:defRPr/>
            </a:pPr>
            <a:r>
              <a:rPr lang="en-GB" sz="2400" dirty="0">
                <a:solidFill>
                  <a:prstClr val="black"/>
                </a:solidFill>
                <a:ea typeface="+mn-lt"/>
                <a:cs typeface="+mn-lt"/>
              </a:rPr>
              <a:t>In one of our studies, the number of actors per patient ranged from 5 to 16, with touchpoint frequency varying from 1 to 4 per week.</a:t>
            </a:r>
          </a:p>
          <a:p>
            <a:pPr>
              <a:defRPr/>
            </a:pPr>
            <a:r>
              <a:rPr lang="en-GB" sz="2400" dirty="0">
                <a:solidFill>
                  <a:prstClr val="black"/>
                </a:solidFill>
                <a:ea typeface="+mn-lt"/>
                <a:cs typeface="+mn-lt"/>
              </a:rPr>
              <a:t>Patients describe actors at different levels of granularity — from broad categories such as “hospital” to specific roles like “physiotherapist in the neurology department.”</a:t>
            </a:r>
          </a:p>
          <a:p>
            <a:pPr>
              <a:defRPr/>
            </a:pPr>
            <a:r>
              <a:rPr lang="en-GB" sz="2400" dirty="0">
                <a:solidFill>
                  <a:prstClr val="black"/>
                </a:solidFill>
                <a:ea typeface="+mn-lt"/>
                <a:cs typeface="+mn-lt"/>
              </a:rPr>
              <a:t>CJML-diagrams can be made using templates (</a:t>
            </a:r>
            <a:r>
              <a:rPr lang="en-GB" sz="2400" dirty="0" err="1">
                <a:solidFill>
                  <a:prstClr val="black"/>
                </a:solidFill>
                <a:ea typeface="+mn-lt"/>
                <a:cs typeface="+mn-lt"/>
              </a:rPr>
              <a:t>powerpoint</a:t>
            </a:r>
            <a:r>
              <a:rPr lang="en-GB" sz="2400" dirty="0">
                <a:solidFill>
                  <a:prstClr val="black"/>
                </a:solidFill>
                <a:ea typeface="+mn-lt"/>
                <a:cs typeface="+mn-lt"/>
              </a:rPr>
              <a:t>) or graphical tools.</a:t>
            </a:r>
            <a:endParaRPr lang="en-GB" sz="24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indent="0" algn="l" defTabSz="914400" rtl="0" eaLnBrk="1" fontAlgn="auto" latinLnBrk="0" hangingPunct="1">
              <a:lnSpc>
                <a:spcPct val="90000"/>
              </a:lnSpc>
              <a:spcAft>
                <a:spcPts val="0"/>
              </a:spcAft>
              <a:buClrTx/>
              <a:buSzTx/>
              <a:buNone/>
              <a:tabLst/>
              <a:defRPr/>
            </a:pPr>
            <a:endParaRPr lang="en-GB"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2385228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0FC324-D35B-6319-897B-748058C9CF91}"/>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B9AD936A-52E9-3F63-6A44-E4F5C729C533}"/>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a:ln>
                  <a:noFill/>
                </a:ln>
                <a:solidFill>
                  <a:srgbClr val="15812E"/>
                </a:solidFill>
                <a:effectLst/>
                <a:uLnTx/>
                <a:uFillTx/>
                <a:latin typeface="Calibri Light" panose="020F0302020204030204"/>
                <a:ea typeface="+mj-ea"/>
                <a:cs typeface="+mj-cs"/>
              </a:rPr>
              <a:t>Lessons learned</a:t>
            </a:r>
            <a:endParaRPr kumimoji="0" lang="nb-NO" sz="4800" b="0" i="0" u="none" strike="noStrike" kern="1200" cap="none" spc="0" normalizeH="0" baseline="0" noProof="0">
              <a:ln>
                <a:noFill/>
              </a:ln>
              <a:solidFill>
                <a:srgbClr val="15812E"/>
              </a:solidFill>
              <a:effectLst/>
              <a:uLnTx/>
              <a:uFillTx/>
              <a:latin typeface="Calibri Light" panose="020F0302020204030204"/>
              <a:ea typeface="+mj-ea"/>
              <a:cs typeface="+mj-cs"/>
            </a:endParaRPr>
          </a:p>
        </p:txBody>
      </p:sp>
      <p:sp>
        <p:nvSpPr>
          <p:cNvPr id="3" name="Content Placeholder 4">
            <a:extLst>
              <a:ext uri="{FF2B5EF4-FFF2-40B4-BE49-F238E27FC236}">
                <a16:creationId xmlns:a16="http://schemas.microsoft.com/office/drawing/2014/main" id="{EBF942E3-2185-F7A1-E61B-B885DE8EA187}"/>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green text on a black background&#10;&#10;AI-generated content may be incorrect.">
            <a:extLst>
              <a:ext uri="{FF2B5EF4-FFF2-40B4-BE49-F238E27FC236}">
                <a16:creationId xmlns:a16="http://schemas.microsoft.com/office/drawing/2014/main" id="{B0434BEA-2431-EE25-5B9B-70D4EBB085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29128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72BE4A-7E59-1529-D1F6-C2474CA7C8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FF286-5DC9-C1A0-626F-862596A79542}"/>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Lessons learned</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6E2C6DFB-1509-549D-BBF2-2A1CE3656E3D}"/>
              </a:ext>
            </a:extLst>
          </p:cNvPr>
          <p:cNvSpPr txBox="1">
            <a:spLocks/>
          </p:cNvSpPr>
          <p:nvPr/>
        </p:nvSpPr>
        <p:spPr>
          <a:xfrm>
            <a:off x="838200" y="1414329"/>
            <a:ext cx="9891045" cy="4762634"/>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2200" dirty="0"/>
              <a:t>Longitudinal data collection places high demands on participants over time. Regular follow-up and motivation are essential to sustain engagement and reduce drop-out.</a:t>
            </a:r>
            <a:endParaRPr lang="en-US" sz="2200" dirty="0"/>
          </a:p>
          <a:p>
            <a:pPr>
              <a:defRPr/>
            </a:pPr>
            <a:r>
              <a:rPr lang="en-GB" sz="2200" dirty="0">
                <a:solidFill>
                  <a:prstClr val="black"/>
                </a:solidFill>
                <a:ea typeface="+mn-lt"/>
                <a:cs typeface="+mn-lt"/>
              </a:rPr>
              <a:t>Patients may at times be hospitalized or undergoing treatment, which can temporarily limit their participation and reduce data completeness</a:t>
            </a:r>
            <a:endParaRPr lang="en-GB" sz="2200" dirty="0"/>
          </a:p>
          <a:p>
            <a:pPr>
              <a:defRPr/>
            </a:pPr>
            <a:r>
              <a:rPr lang="en-GB" sz="2200" dirty="0">
                <a:solidFill>
                  <a:prstClr val="black"/>
                </a:solidFill>
                <a:ea typeface="+mn-lt"/>
                <a:cs typeface="+mn-lt"/>
              </a:rPr>
              <a:t>Including next-of-kin in the study improves data quality and completeness.</a:t>
            </a:r>
            <a:endParaRPr lang="en-GB" sz="2200" dirty="0"/>
          </a:p>
          <a:p>
            <a:pPr>
              <a:defRPr/>
            </a:pPr>
            <a:r>
              <a:rPr lang="en-GB" sz="2200" dirty="0">
                <a:solidFill>
                  <a:prstClr val="black"/>
                </a:solidFill>
                <a:ea typeface="+mn-lt"/>
                <a:cs typeface="+mn-lt"/>
              </a:rPr>
              <a:t>Diaries: Most participants preferred electronic formats (Word or Excel), though some used paper. Excel diaries were efficient for logging and analysis but required clear guidance for consistent input.</a:t>
            </a:r>
          </a:p>
          <a:p>
            <a:pPr lvl="0">
              <a:defRPr/>
            </a:pPr>
            <a:endParaRPr lang="en-GB" dirty="0">
              <a:solidFill>
                <a:prstClr val="black"/>
              </a:solidFill>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7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A3C864D5-99D8-8617-70A1-3DF66DBCEF28}"/>
              </a:ext>
            </a:extLst>
          </p:cNvPr>
          <p:cNvSpPr txBox="1">
            <a:spLocks/>
          </p:cNvSpPr>
          <p:nvPr/>
        </p:nvSpPr>
        <p:spPr>
          <a:xfrm>
            <a:off x="972252" y="1453943"/>
            <a:ext cx="4641570"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About the method</a:t>
            </a:r>
          </a:p>
          <a:p>
            <a:r>
              <a:rPr lang="en-GB" sz="2000"/>
              <a:t>Step-by-step guide</a:t>
            </a:r>
          </a:p>
          <a:p>
            <a:r>
              <a:rPr lang="en-GB" sz="2000"/>
              <a:t>Lessons learned</a:t>
            </a:r>
          </a:p>
          <a:p>
            <a:r>
              <a:rPr lang="en-GB" sz="2000"/>
              <a:t>More information</a:t>
            </a:r>
          </a:p>
        </p:txBody>
      </p:sp>
      <p:pic>
        <p:nvPicPr>
          <p:cNvPr id="13" name="Picture 12" descr="Logo UiO - NIFRO">
            <a:extLst>
              <a:ext uri="{FF2B5EF4-FFF2-40B4-BE49-F238E27FC236}">
                <a16:creationId xmlns:a16="http://schemas.microsoft.com/office/drawing/2014/main" id="{2E36FCA5-517E-FB1C-B5B3-6FBEC2829A7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99984" y="6053636"/>
            <a:ext cx="1342191" cy="58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alto-universitetets tekniska högskola – Wikipedia">
            <a:extLst>
              <a:ext uri="{FF2B5EF4-FFF2-40B4-BE49-F238E27FC236}">
                <a16:creationId xmlns:a16="http://schemas.microsoft.com/office/drawing/2014/main" id="{671D2AF3-950F-3E36-782D-E031EF3070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69676" y="5903270"/>
            <a:ext cx="1104094" cy="8832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SINTEF logo-blue-PNG (002) - Sinpro">
            <a:extLst>
              <a:ext uri="{FF2B5EF4-FFF2-40B4-BE49-F238E27FC236}">
                <a16:creationId xmlns:a16="http://schemas.microsoft.com/office/drawing/2014/main" id="{967F50DC-6AC0-C03A-8E11-DD2C4B56893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73792" y="6053636"/>
            <a:ext cx="2626794" cy="5825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B25A432A-7387-5344-E2A7-879538C6B056}"/>
              </a:ext>
            </a:extLst>
          </p:cNvPr>
          <p:cNvSpPr txBox="1">
            <a:spLocks/>
          </p:cNvSpPr>
          <p:nvPr/>
        </p:nvSpPr>
        <p:spPr>
          <a:xfrm>
            <a:off x="6353800" y="630544"/>
            <a:ext cx="413093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a:t>About</a:t>
            </a:r>
            <a:endParaRPr lang="nb-NO" sz="4000" b="0"/>
          </a:p>
        </p:txBody>
      </p:sp>
      <p:sp>
        <p:nvSpPr>
          <p:cNvPr id="18" name="Content Placeholder 4">
            <a:extLst>
              <a:ext uri="{FF2B5EF4-FFF2-40B4-BE49-F238E27FC236}">
                <a16:creationId xmlns:a16="http://schemas.microsoft.com/office/drawing/2014/main" id="{B9AF8891-86AC-0A1A-CC76-0E99C4AFD889}"/>
              </a:ext>
            </a:extLst>
          </p:cNvPr>
          <p:cNvSpPr txBox="1">
            <a:spLocks/>
          </p:cNvSpPr>
          <p:nvPr/>
        </p:nvSpPr>
        <p:spPr>
          <a:xfrm>
            <a:off x="6353799" y="1453943"/>
            <a:ext cx="5175055"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a:t>This document is part of the Pathway Toolbox </a:t>
            </a:r>
            <a:r>
              <a:rPr lang="en-GB" sz="2000">
                <a:hlinkClick r:id="rId5"/>
              </a:rPr>
              <a:t>www.cjml.no/health</a:t>
            </a:r>
            <a:endParaRPr lang="en-GB" sz="2000"/>
          </a:p>
          <a:p>
            <a:pPr marL="0" indent="0">
              <a:buNone/>
            </a:pPr>
            <a:r>
              <a:rPr lang="en-GB" sz="2000"/>
              <a:t>Developed within the Pathway research project (2021–2025) </a:t>
            </a:r>
          </a:p>
          <a:p>
            <a:pPr marL="0" indent="0">
              <a:buNone/>
            </a:pPr>
            <a:r>
              <a:rPr lang="en-GB" sz="2000" b="1"/>
              <a:t>Project partners: </a:t>
            </a:r>
          </a:p>
          <a:p>
            <a:pPr marL="0" indent="0">
              <a:lnSpc>
                <a:spcPct val="100000"/>
              </a:lnSpc>
              <a:spcBef>
                <a:spcPts val="200"/>
              </a:spcBef>
              <a:buNone/>
            </a:pPr>
            <a:r>
              <a:rPr lang="en-GB" sz="2000"/>
              <a:t>SINTEF Digital, Norway</a:t>
            </a:r>
          </a:p>
          <a:p>
            <a:pPr marL="0" indent="0">
              <a:lnSpc>
                <a:spcPct val="100000"/>
              </a:lnSpc>
              <a:spcBef>
                <a:spcPts val="200"/>
              </a:spcBef>
              <a:buNone/>
            </a:pPr>
            <a:r>
              <a:rPr lang="en-GB" sz="2000"/>
              <a:t>University of Oslo, Norway</a:t>
            </a:r>
          </a:p>
          <a:p>
            <a:pPr marL="0" indent="0">
              <a:lnSpc>
                <a:spcPct val="100000"/>
              </a:lnSpc>
              <a:spcBef>
                <a:spcPts val="200"/>
              </a:spcBef>
              <a:buNone/>
            </a:pPr>
            <a:r>
              <a:rPr lang="en-GB" sz="2000"/>
              <a:t>Aalto University, Finland</a:t>
            </a:r>
          </a:p>
          <a:p>
            <a:pPr marL="0" indent="0">
              <a:buNone/>
            </a:pPr>
            <a:endParaRPr lang="en-GB" sz="2000"/>
          </a:p>
          <a:p>
            <a:pPr marL="0" indent="0">
              <a:buNone/>
            </a:pPr>
            <a:r>
              <a:rPr lang="en-GB" sz="2000" b="1"/>
              <a:t>Funded by:</a:t>
            </a:r>
          </a:p>
          <a:p>
            <a:pPr marL="0" indent="0">
              <a:buNone/>
            </a:pPr>
            <a:r>
              <a:rPr lang="en-GB" sz="2000"/>
              <a:t>The Research Council of Norway</a:t>
            </a:r>
          </a:p>
        </p:txBody>
      </p:sp>
      <p:sp>
        <p:nvSpPr>
          <p:cNvPr id="20" name="Text Placeholder 2">
            <a:extLst>
              <a:ext uri="{FF2B5EF4-FFF2-40B4-BE49-F238E27FC236}">
                <a16:creationId xmlns:a16="http://schemas.microsoft.com/office/drawing/2014/main" id="{992D5DBE-F197-D6A8-5D05-6EFB80242C87}"/>
              </a:ext>
            </a:extLst>
          </p:cNvPr>
          <p:cNvSpPr txBox="1">
            <a:spLocks/>
          </p:cNvSpPr>
          <p:nvPr/>
        </p:nvSpPr>
        <p:spPr>
          <a:xfrm>
            <a:off x="845105" y="630544"/>
            <a:ext cx="386383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a:t>Content</a:t>
            </a:r>
            <a:endParaRPr lang="nb-NO" sz="4000" b="0"/>
          </a:p>
        </p:txBody>
      </p:sp>
      <p:sp>
        <p:nvSpPr>
          <p:cNvPr id="27" name="Rectangle 26">
            <a:extLst>
              <a:ext uri="{FF2B5EF4-FFF2-40B4-BE49-F238E27FC236}">
                <a16:creationId xmlns:a16="http://schemas.microsoft.com/office/drawing/2014/main" id="{1925D740-42FD-EF1F-D1FE-A03319828A8C}"/>
              </a:ext>
            </a:extLst>
          </p:cNvPr>
          <p:cNvSpPr/>
          <p:nvPr/>
        </p:nvSpPr>
        <p:spPr>
          <a:xfrm>
            <a:off x="5754504" y="0"/>
            <a:ext cx="107913" cy="6858000"/>
          </a:xfrm>
          <a:prstGeom prst="rect">
            <a:avLst/>
          </a:prstGeom>
          <a:solidFill>
            <a:srgbClr val="2AA963"/>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b-NO"/>
          </a:p>
        </p:txBody>
      </p:sp>
      <p:pic>
        <p:nvPicPr>
          <p:cNvPr id="28" name="Picture 27" descr="A green text on a black background&#10;&#10;AI-generated content may be incorrect.">
            <a:extLst>
              <a:ext uri="{FF2B5EF4-FFF2-40B4-BE49-F238E27FC236}">
                <a16:creationId xmlns:a16="http://schemas.microsoft.com/office/drawing/2014/main" id="{6508E4F2-62C4-2161-3E6D-8BF9FEF238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4750" y="5848652"/>
            <a:ext cx="3099981" cy="992510"/>
          </a:xfrm>
          <a:prstGeom prst="rect">
            <a:avLst/>
          </a:prstGeom>
        </p:spPr>
      </p:pic>
    </p:spTree>
    <p:extLst>
      <p:ext uri="{BB962C8B-B14F-4D97-AF65-F5344CB8AC3E}">
        <p14:creationId xmlns:p14="http://schemas.microsoft.com/office/powerpoint/2010/main" val="1590024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9899B8A-C655-825C-8A84-D619DD9DC044}"/>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5822C766-DD50-429F-0394-CD10F57CBEC5}"/>
              </a:ext>
            </a:extLst>
          </p:cNvPr>
          <p:cNvSpPr txBox="1">
            <a:spLocks/>
          </p:cNvSpPr>
          <p:nvPr/>
        </p:nvSpPr>
        <p:spPr>
          <a:xfrm>
            <a:off x="838200" y="2463800"/>
            <a:ext cx="5663268"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a:ln>
                  <a:noFill/>
                </a:ln>
                <a:solidFill>
                  <a:srgbClr val="15812E"/>
                </a:solidFill>
                <a:effectLst/>
                <a:uLnTx/>
                <a:uFillTx/>
                <a:latin typeface="Calibri Light" panose="020F0302020204030204"/>
                <a:ea typeface="+mj-ea"/>
                <a:cs typeface="+mj-cs"/>
              </a:rPr>
              <a:t>More information</a:t>
            </a:r>
            <a:endParaRPr kumimoji="0" lang="nb-NO" sz="4800" b="0" i="0" u="none" strike="noStrike" kern="1200" cap="none" spc="0" normalizeH="0" baseline="0" noProof="0">
              <a:ln>
                <a:noFill/>
              </a:ln>
              <a:solidFill>
                <a:srgbClr val="15812E"/>
              </a:solidFill>
              <a:effectLst/>
              <a:uLnTx/>
              <a:uFillTx/>
              <a:latin typeface="Calibri Light" panose="020F0302020204030204"/>
              <a:ea typeface="+mj-ea"/>
              <a:cs typeface="+mj-cs"/>
            </a:endParaRPr>
          </a:p>
        </p:txBody>
      </p:sp>
      <p:sp>
        <p:nvSpPr>
          <p:cNvPr id="3" name="Content Placeholder 4">
            <a:extLst>
              <a:ext uri="{FF2B5EF4-FFF2-40B4-BE49-F238E27FC236}">
                <a16:creationId xmlns:a16="http://schemas.microsoft.com/office/drawing/2014/main" id="{86BC227F-DD19-72C9-34C3-20806B57AE76}"/>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solidFill>
                  <a:prstClr val="black"/>
                </a:solidFill>
              </a:rPr>
              <a:t>Key takeaways</a:t>
            </a:r>
          </a:p>
          <a:p>
            <a:pPr lvl="0"/>
            <a:r>
              <a:rPr lang="en-GB" sz="2400">
                <a:solidFill>
                  <a:prstClr val="black"/>
                </a:solidFill>
              </a:rPr>
              <a:t>Relevant publications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green text on a black background&#10;&#10;AI-generated content may be incorrect.">
            <a:extLst>
              <a:ext uri="{FF2B5EF4-FFF2-40B4-BE49-F238E27FC236}">
                <a16:creationId xmlns:a16="http://schemas.microsoft.com/office/drawing/2014/main" id="{062AAD4B-A90F-6C6B-E22B-A93D554C11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3670803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205956D-FEE3-987D-1616-CED121503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20C8FE-3547-D2B1-EE24-54F0D17EF919}"/>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a:solidFill>
                  <a:srgbClr val="15812E"/>
                </a:solidFill>
              </a:rPr>
              <a:t>Key takeaways</a:t>
            </a:r>
            <a:endParaRPr kumimoji="0" lang="nb-NO" sz="44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F45D47B6-2A38-8062-A33E-66652A443ABD}"/>
              </a:ext>
            </a:extLst>
          </p:cNvPr>
          <p:cNvSpPr txBox="1">
            <a:spLocks/>
          </p:cNvSpPr>
          <p:nvPr/>
        </p:nvSpPr>
        <p:spPr>
          <a:xfrm>
            <a:off x="838200" y="1414329"/>
            <a:ext cx="10032050" cy="4762634"/>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2200" dirty="0">
                <a:solidFill>
                  <a:prstClr val="black"/>
                </a:solidFill>
                <a:ea typeface="+mn-lt"/>
                <a:cs typeface="+mn-lt"/>
              </a:rPr>
              <a:t>This method provides deep insights into patient journeys — how patients navigate the healthcare system and the experiences associated with it.</a:t>
            </a:r>
          </a:p>
          <a:p>
            <a:pPr>
              <a:defRPr/>
            </a:pPr>
            <a:r>
              <a:rPr lang="en-GB" sz="2200" dirty="0">
                <a:solidFill>
                  <a:prstClr val="black"/>
                </a:solidFill>
                <a:ea typeface="+mn-lt"/>
                <a:cs typeface="+mn-lt"/>
              </a:rPr>
              <a:t>It is resource-intensive but highly effective in uncovering coordination challenges, service gaps, and deviations from expected care pathways.</a:t>
            </a:r>
          </a:p>
          <a:p>
            <a:pPr>
              <a:defRPr/>
            </a:pPr>
            <a:r>
              <a:rPr lang="en-GB" sz="2200" dirty="0">
                <a:solidFill>
                  <a:prstClr val="black"/>
                </a:solidFill>
                <a:ea typeface="+mn-lt"/>
                <a:cs typeface="+mn-lt"/>
              </a:rPr>
              <a:t>CJML diagrams provide a simple and transparent way to communicate patient journeys to stakeholders from different </a:t>
            </a:r>
            <a:r>
              <a:rPr lang="en-GB" sz="2200">
                <a:solidFill>
                  <a:prstClr val="black"/>
                </a:solidFill>
                <a:ea typeface="+mn-lt"/>
                <a:cs typeface="+mn-lt"/>
              </a:rPr>
              <a:t>professional backgrounds.</a:t>
            </a:r>
            <a:endParaRPr lang="en-GB" sz="2200" dirty="0">
              <a:solidFill>
                <a:prstClr val="black"/>
              </a:solidFill>
              <a:ea typeface="+mn-lt"/>
              <a:cs typeface="+mn-lt"/>
            </a:endParaRPr>
          </a:p>
          <a:p>
            <a:pPr>
              <a:defRPr/>
            </a:pPr>
            <a:endParaRPr lang="en-GB" sz="2400" dirty="0">
              <a:solidFill>
                <a:prstClr val="black"/>
              </a:solidFill>
              <a:ea typeface="Calibri"/>
              <a:cs typeface="Calibri"/>
            </a:endParaRPr>
          </a:p>
          <a:p>
            <a:pPr marR="0" lvl="1" indent="-228600" algn="l" defTabSz="914400" rtl="0" eaLnBrk="1" fontAlgn="auto" latinLnBrk="0" hangingPunct="1">
              <a:lnSpc>
                <a:spcPct val="90000"/>
              </a:lnSpc>
              <a:spcAft>
                <a:spcPts val="0"/>
              </a:spcAft>
              <a:buClrTx/>
              <a:buSzTx/>
              <a:buFont typeface="Arial" panose="020B0604020202020204" pitchFamily="34" charset="0"/>
              <a:buChar char="•"/>
              <a:tabLst/>
              <a:defRPr/>
            </a:pPr>
            <a:endParaRPr lang="en-GB" sz="24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indent="0" algn="l" defTabSz="914400" rtl="0" eaLnBrk="1" fontAlgn="auto" latinLnBrk="0" hangingPunct="1">
              <a:lnSpc>
                <a:spcPct val="90000"/>
              </a:lnSpc>
              <a:spcAft>
                <a:spcPts val="0"/>
              </a:spcAft>
              <a:buClrTx/>
              <a:buSzTx/>
              <a:buNone/>
              <a:tabLst/>
              <a:defRPr/>
            </a:pPr>
            <a:endParaRPr lang="en-GB"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1527017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2271BA3-16E7-4DA6-E212-62E8F6E1C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7F9AA-8441-7A70-D422-24BB0CA3E207}"/>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a:solidFill>
                  <a:srgbClr val="15812E"/>
                </a:solidFill>
              </a:rPr>
              <a:t>Relevant publications</a:t>
            </a:r>
            <a:endParaRPr kumimoji="0" lang="nb-NO" sz="44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A67FA14D-A0B2-3FF0-76CA-77E562CB898A}"/>
              </a:ext>
            </a:extLst>
          </p:cNvPr>
          <p:cNvSpPr txBox="1">
            <a:spLocks/>
          </p:cNvSpPr>
          <p:nvPr/>
        </p:nvSpPr>
        <p:spPr>
          <a:xfrm>
            <a:off x="838200" y="1414329"/>
            <a:ext cx="10515600" cy="476263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a:solidFill>
                  <a:prstClr val="black"/>
                </a:solidFill>
              </a:rPr>
              <a:t>Patient Journey Analysis builds on the Customer Journey Analysis method, originally introduced in two foundational papers. These publications provide detailed methodological guidance, although they were developed in non-healthcare contexts:</a:t>
            </a:r>
          </a:p>
          <a:p>
            <a:pPr marL="358775" indent="-179388">
              <a:defRPr/>
            </a:pPr>
            <a:r>
              <a:rPr lang="en-GB"/>
              <a:t>Halvorsrud, R., Kvale, K., &amp; Følstad, A. (2016). Improving service quality through customer journey analysis. Journal of service theory and practice, 26(6), 840-867.</a:t>
            </a:r>
          </a:p>
          <a:p>
            <a:pPr marL="358775" indent="-179388">
              <a:defRPr/>
            </a:pPr>
            <a:r>
              <a:rPr lang="en-GB"/>
              <a:t>Halvorsrud, R., &amp; Kvale, K. (2017). Strengthening customer relationships through customer journey analysis. In </a:t>
            </a:r>
            <a:r>
              <a:rPr lang="en-GB" i="1"/>
              <a:t>Innovating for trust</a:t>
            </a:r>
            <a:r>
              <a:rPr lang="en-GB"/>
              <a:t> (pp. 183-200). Edward Elgar Publishing.</a:t>
            </a:r>
            <a:endParaRPr lang="en-GB">
              <a:solidFill>
                <a:prstClr val="black"/>
              </a:solidFill>
            </a:endParaRPr>
          </a:p>
          <a:p>
            <a:pPr marL="0" lvl="0" indent="0">
              <a:buNone/>
              <a:defRPr/>
            </a:pPr>
            <a:endParaRPr lang="en-GB">
              <a:solidFill>
                <a:prstClr val="black"/>
              </a:solidFill>
            </a:endParaRPr>
          </a:p>
          <a:p>
            <a:pPr marL="0" lvl="0" indent="0">
              <a:buNone/>
              <a:defRPr/>
            </a:pPr>
            <a:r>
              <a:rPr lang="en-GB">
                <a:solidFill>
                  <a:prstClr val="black"/>
                </a:solidFill>
              </a:rPr>
              <a:t>The following papers describe Patient Journey Analysis in a healthcare context:</a:t>
            </a:r>
          </a:p>
          <a:p>
            <a:pPr marL="358775" indent="-179388">
              <a:defRPr/>
            </a:pPr>
            <a:r>
              <a:rPr lang="en-GB">
                <a:solidFill>
                  <a:prstClr val="black"/>
                </a:solidFill>
              </a:rPr>
              <a:t>Larsen, A. G., Halvorsrud, R., Berg, R. E., &amp; Vesinurm, M. (2024, May). Dual-Perspective </a:t>
            </a:r>
            <a:r>
              <a:rPr lang="en-GB" err="1">
                <a:solidFill>
                  <a:prstClr val="black"/>
                </a:solidFill>
              </a:rPr>
              <a:t>Modeling</a:t>
            </a:r>
            <a:r>
              <a:rPr lang="en-GB">
                <a:solidFill>
                  <a:prstClr val="black"/>
                </a:solidFill>
              </a:rPr>
              <a:t> of Patient Pathways: A Case Study on Kidney Cancer. In Nordic Conference on Digital Health and Wireless Solutions​ (pp. 51-68). Cham: Springer Nature Switzerland.</a:t>
            </a:r>
          </a:p>
          <a:p>
            <a:pPr marL="358775" indent="-179388">
              <a:defRPr/>
            </a:pPr>
            <a:r>
              <a:rPr lang="en-GB">
                <a:solidFill>
                  <a:prstClr val="black"/>
                </a:solidFill>
              </a:rPr>
              <a:t>Halvorsrud, R., Røhne, M., Celius, E. G., Moen, S. M., &amp; Strisland, F. (2019, November). Application of Patient Journey Methodology to Explore Needs for Digital Support. In Proceedings of the 17th Scandinavian Conference on Health Informatics (Vol. 12, p. 13).</a:t>
            </a:r>
          </a:p>
          <a:p>
            <a:pPr marL="358775" lvl="0" indent="-179388">
              <a:defRPr/>
            </a:pPr>
            <a:endParaRPr lang="en-GB">
              <a:solidFill>
                <a:prstClr val="black"/>
              </a:solidFill>
            </a:endParaRPr>
          </a:p>
          <a:p>
            <a:pPr marL="0" lvl="0" indent="0">
              <a:buNone/>
              <a:defRPr/>
            </a:pPr>
            <a:endParaRPr lang="en-GB">
              <a:solidFill>
                <a:prstClr val="black"/>
              </a:solidFill>
            </a:endParaRPr>
          </a:p>
          <a:p>
            <a:pPr marL="0" lvl="0" indent="0">
              <a:buNone/>
              <a:defRPr/>
            </a:pPr>
            <a:endParaRPr lang="en-US" sz="220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25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A050A93-4AB9-FA01-D27B-9295215B3AF1}"/>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C35A310-7AEB-9920-B111-683A0D2BA0F9}"/>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a:solidFill>
                  <a:srgbClr val="15812E"/>
                </a:solidFill>
              </a:rPr>
              <a:t>About the method</a:t>
            </a:r>
            <a:endParaRPr lang="nb-NO" sz="4800">
              <a:solidFill>
                <a:srgbClr val="15812E"/>
              </a:solidFill>
            </a:endParaRPr>
          </a:p>
        </p:txBody>
      </p:sp>
      <p:sp>
        <p:nvSpPr>
          <p:cNvPr id="3" name="Content Placeholder 4">
            <a:extLst>
              <a:ext uri="{FF2B5EF4-FFF2-40B4-BE49-F238E27FC236}">
                <a16:creationId xmlns:a16="http://schemas.microsoft.com/office/drawing/2014/main" id="{DAFC8978-0103-B48E-9016-7856628B76A3}"/>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Purpose </a:t>
            </a:r>
          </a:p>
          <a:p>
            <a:r>
              <a:rPr lang="en-GB" sz="2400"/>
              <a:t>Context and adaptations</a:t>
            </a:r>
          </a:p>
          <a:p>
            <a:endParaRPr lang="nb-NO"/>
          </a:p>
        </p:txBody>
      </p:sp>
      <p:pic>
        <p:nvPicPr>
          <p:cNvPr id="5" name="Picture 4" descr="A green text on a black background&#10;&#10;AI-generated content may be incorrect.">
            <a:extLst>
              <a:ext uri="{FF2B5EF4-FFF2-40B4-BE49-F238E27FC236}">
                <a16:creationId xmlns:a16="http://schemas.microsoft.com/office/drawing/2014/main" id="{BB92AB99-EEE4-5CB6-6C5A-C6BEA39638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6061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B0B088-5A06-6914-1BB1-5FE36C00B9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E1AC5-1399-F5A6-14F2-0B521EE33DBE}"/>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rgbClr val="15812E"/>
                </a:solidFill>
                <a:effectLst/>
                <a:uLnTx/>
                <a:uFillTx/>
                <a:latin typeface="Calibri Light" panose="020F0302020204030204"/>
                <a:ea typeface="+mj-ea"/>
                <a:cs typeface="+mj-cs"/>
              </a:rPr>
              <a:t>Purpose</a:t>
            </a:r>
            <a:endParaRPr kumimoji="0" lang="nb-NO" sz="44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5138D140-7030-A322-5137-B9795B5A8E2F}"/>
              </a:ext>
            </a:extLst>
          </p:cNvPr>
          <p:cNvSpPr txBox="1">
            <a:spLocks/>
          </p:cNvSpPr>
          <p:nvPr/>
        </p:nvSpPr>
        <p:spPr>
          <a:xfrm>
            <a:off x="838200" y="1414329"/>
            <a:ext cx="10515600" cy="476263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a:solidFill>
                  <a:prstClr val="black"/>
                </a:solidFill>
              </a:rPr>
              <a:t>Patient journey analysis is a method for understanding how individual patients interact with the healthcare system over time.</a:t>
            </a:r>
          </a:p>
          <a:p>
            <a:pPr lvl="0">
              <a:defRPr/>
            </a:pPr>
            <a:r>
              <a:rPr lang="en-GB">
                <a:solidFill>
                  <a:prstClr val="black"/>
                </a:solidFill>
              </a:rPr>
              <a:t>It captures both what happened — the sequence of events and interactions — and how these events were experienced by the patient, combining objective facts with subjective perceptions.</a:t>
            </a:r>
          </a:p>
          <a:p>
            <a:pPr lvl="0">
              <a:defRPr/>
            </a:pPr>
            <a:r>
              <a:rPr lang="en-GB">
                <a:solidFill>
                  <a:prstClr val="black"/>
                </a:solidFill>
              </a:rPr>
              <a:t>A patient journey is typically divided into logical units called touchpoints, representing all interactions the patient has with different actors throughout their care experience.</a:t>
            </a:r>
          </a:p>
          <a:p>
            <a:pPr lvl="0">
              <a:defRPr/>
            </a:pPr>
            <a:r>
              <a:rPr lang="en-GB">
                <a:solidFill>
                  <a:prstClr val="black"/>
                </a:solidFill>
              </a:rPr>
              <a:t>The patient journey includes all steps involving different actors — such as GPs, hospitals, municipal care, and digital services — and often crosses organisational boundaries.</a:t>
            </a:r>
          </a:p>
          <a:p>
            <a:pPr lvl="0">
              <a:defRPr/>
            </a:pPr>
            <a:r>
              <a:rPr lang="en-GB">
                <a:solidFill>
                  <a:prstClr val="black"/>
                </a:solidFill>
              </a:rPr>
              <a:t>The formal name of the method is Customer Journey Analysis</a:t>
            </a:r>
          </a:p>
          <a:p>
            <a:pPr lvl="0">
              <a:defRPr/>
            </a:pPr>
            <a:r>
              <a:rPr lang="en-GB">
                <a:solidFill>
                  <a:prstClr val="black"/>
                </a:solidFill>
              </a:rPr>
              <a:t>The patient journey is modelled and visualized using the Customer Journey </a:t>
            </a:r>
            <a:r>
              <a:rPr lang="en-GB" err="1">
                <a:solidFill>
                  <a:prstClr val="black"/>
                </a:solidFill>
              </a:rPr>
              <a:t>Modeling</a:t>
            </a:r>
            <a:r>
              <a:rPr lang="en-GB">
                <a:solidFill>
                  <a:prstClr val="black"/>
                </a:solidFill>
              </a:rPr>
              <a:t> Language (CJML).</a:t>
            </a:r>
          </a:p>
          <a:p>
            <a:pPr marL="0" lvl="0" indent="0">
              <a:buNone/>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82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E29CC9A-8AC4-659B-7B55-7A796502DA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E3436-FA76-89DD-5EB3-DF4CCA593A70}"/>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rgbClr val="15812E"/>
                </a:solidFill>
                <a:effectLst/>
                <a:uLnTx/>
                <a:uFillTx/>
                <a:latin typeface="Calibri Light" panose="020F0302020204030204"/>
                <a:ea typeface="+mj-ea"/>
                <a:cs typeface="+mj-cs"/>
              </a:rPr>
              <a:t>Context and adaptions</a:t>
            </a:r>
            <a:endParaRPr kumimoji="0" lang="nb-NO" sz="44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5D964C9C-DB34-F25E-835A-896496F736FD}"/>
              </a:ext>
            </a:extLst>
          </p:cNvPr>
          <p:cNvSpPr txBox="1">
            <a:spLocks/>
          </p:cNvSpPr>
          <p:nvPr/>
        </p:nvSpPr>
        <p:spPr>
          <a:xfrm>
            <a:off x="838200" y="1414329"/>
            <a:ext cx="10515600" cy="3730239"/>
          </a:xfrm>
          <a:prstGeom prst="rect">
            <a:avLst/>
          </a:prstGeom>
        </p:spPr>
        <p:txBody>
          <a:bodyPr lIns="91440" tIns="45720" rIns="91440" bIns="4572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Key information</a:t>
            </a:r>
          </a:p>
          <a:p>
            <a:pPr lvl="1">
              <a:defRPr/>
            </a:pPr>
            <a:r>
              <a:rPr lang="en-GB">
                <a:solidFill>
                  <a:prstClr val="black"/>
                </a:solidFill>
              </a:rPr>
              <a:t>This method description is based on experiences from multiple studies conducted in the period  2016–2025</a:t>
            </a:r>
          </a:p>
          <a:p>
            <a:pPr lvl="1">
              <a:defRPr/>
            </a:pPr>
            <a:r>
              <a:rPr lang="en-GB">
                <a:solidFill>
                  <a:prstClr val="black"/>
                </a:solidFill>
              </a:rPr>
              <a:t>The formal name of the method is Patient Journey Analysis (PJA)</a:t>
            </a:r>
          </a:p>
          <a:p>
            <a:pPr lvl="1">
              <a:defRPr/>
            </a:pPr>
            <a:r>
              <a:rPr lang="en-GB">
                <a:solidFill>
                  <a:prstClr val="black"/>
                </a:solidFill>
              </a:rPr>
              <a:t>Participants: Patients  </a:t>
            </a:r>
          </a:p>
          <a:p>
            <a:pPr lvl="1">
              <a:defRPr/>
            </a:pPr>
            <a:r>
              <a:rPr lang="en-GB">
                <a:solidFill>
                  <a:prstClr val="black"/>
                </a:solidFill>
              </a:rPr>
              <a:t>Study period: From weeks to months</a:t>
            </a:r>
          </a:p>
          <a:p>
            <a:pPr lvl="1">
              <a:defRPr/>
            </a:pPr>
            <a:r>
              <a:rPr lang="en-GB">
                <a:solidFill>
                  <a:prstClr val="black"/>
                </a:solidFill>
              </a:rPr>
              <a:t>Recruitment: Through patient organizations and healthcare organizations involved in treatment</a:t>
            </a:r>
          </a:p>
          <a:p>
            <a:pPr lvl="1">
              <a:defRPr/>
            </a:pPr>
            <a:r>
              <a:rPr kumimoji="0" lang="en-GB" b="0" i="0" u="none" strike="noStrike" kern="1200" cap="none" spc="0" normalizeH="0" baseline="0" noProof="0">
                <a:ln>
                  <a:noFill/>
                </a:ln>
                <a:solidFill>
                  <a:prstClr val="black"/>
                </a:solidFill>
                <a:effectLst/>
                <a:uLnTx/>
                <a:uFillTx/>
                <a:latin typeface="Calibri" panose="020F0502020204030204"/>
                <a:ea typeface="+mn-ea"/>
                <a:cs typeface="+mn-cs"/>
              </a:rPr>
              <a:t>Ethical consideration: </a:t>
            </a:r>
            <a:r>
              <a:rPr lang="en-GB">
                <a:solidFill>
                  <a:prstClr val="black"/>
                </a:solidFill>
              </a:rPr>
              <a:t>Participation in the study was voluntary and based on written, informed consent.</a:t>
            </a:r>
            <a:endParaRPr kumimoji="0" lang="en-GB"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Data collection method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a:solidFill>
                  <a:prstClr val="black"/>
                </a:solidFill>
                <a:latin typeface="Calibri" panose="020F0502020204030204"/>
              </a:rPr>
              <a:t>Introductory interview</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a:solidFill>
                  <a:prstClr val="black"/>
                </a:solidFill>
                <a:latin typeface="Calibri" panose="020F0502020204030204"/>
              </a:rPr>
              <a:t>Diary study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Follow-up interview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Results</a:t>
            </a:r>
          </a:p>
          <a:p>
            <a:pPr lvl="1">
              <a:defRPr/>
            </a:pPr>
            <a:r>
              <a:rPr lang="en-GB">
                <a:solidFill>
                  <a:prstClr val="black"/>
                </a:solidFill>
              </a:rPr>
              <a:t>Detailed description of individual patient experiences over time</a:t>
            </a:r>
          </a:p>
          <a:p>
            <a:pPr lvl="1">
              <a:defRPr/>
            </a:pPr>
            <a:r>
              <a:rPr lang="en-GB">
                <a:solidFill>
                  <a:prstClr val="black"/>
                </a:solidFill>
              </a:rPr>
              <a:t>Diagrams/models of the patient journeys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Method adapted by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Ragnhild Halvorsrud and</a:t>
            </a:r>
            <a:r>
              <a:rPr lang="en-GB">
                <a:solidFill>
                  <a:prstClr val="black"/>
                </a:solidFill>
                <a:latin typeface="Calibri" panose="020F0502020204030204"/>
              </a:rPr>
              <a:t> Anna G. Larsena</a:t>
            </a: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C474706B-F765-54C5-BE20-3C3B085FA8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804" y="5169694"/>
            <a:ext cx="5181717" cy="1229964"/>
          </a:xfrm>
          <a:prstGeom prst="rect">
            <a:avLst/>
          </a:prstGeom>
        </p:spPr>
      </p:pic>
    </p:spTree>
    <p:extLst>
      <p:ext uri="{BB962C8B-B14F-4D97-AF65-F5344CB8AC3E}">
        <p14:creationId xmlns:p14="http://schemas.microsoft.com/office/powerpoint/2010/main" val="429091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36FD78B-93DC-C7AE-335B-F8901DAF58A0}"/>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942F4D6C-C292-03D3-EBEF-DA37F1B9CCA2}"/>
              </a:ext>
            </a:extLst>
          </p:cNvPr>
          <p:cNvSpPr txBox="1">
            <a:spLocks/>
          </p:cNvSpPr>
          <p:nvPr/>
        </p:nvSpPr>
        <p:spPr>
          <a:xfrm>
            <a:off x="1034041" y="2452743"/>
            <a:ext cx="6915150" cy="8184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a:solidFill>
                  <a:srgbClr val="15812E"/>
                </a:solidFill>
              </a:rPr>
              <a:t>Step-by-step guide</a:t>
            </a:r>
          </a:p>
        </p:txBody>
      </p:sp>
      <p:sp>
        <p:nvSpPr>
          <p:cNvPr id="3" name="Content Placeholder 4">
            <a:extLst>
              <a:ext uri="{FF2B5EF4-FFF2-40B4-BE49-F238E27FC236}">
                <a16:creationId xmlns:a16="http://schemas.microsoft.com/office/drawing/2014/main" id="{CE6BB20B-1ED3-212D-F2A5-0466D007C517}"/>
              </a:ext>
            </a:extLst>
          </p:cNvPr>
          <p:cNvSpPr txBox="1">
            <a:spLocks/>
          </p:cNvSpPr>
          <p:nvPr/>
        </p:nvSpPr>
        <p:spPr>
          <a:xfrm>
            <a:off x="1034041" y="3376247"/>
            <a:ext cx="6307285"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t>  </a:t>
            </a:r>
            <a:endParaRPr lang="en-GB" sz="2400">
              <a:highlight>
                <a:srgbClr val="FFFF00"/>
              </a:highlight>
            </a:endParaRPr>
          </a:p>
        </p:txBody>
      </p:sp>
      <p:pic>
        <p:nvPicPr>
          <p:cNvPr id="4" name="Picture 3" descr="A green text on a black background&#10;&#10;AI-generated content may be incorrect.">
            <a:extLst>
              <a:ext uri="{FF2B5EF4-FFF2-40B4-BE49-F238E27FC236}">
                <a16:creationId xmlns:a16="http://schemas.microsoft.com/office/drawing/2014/main" id="{670C3B0A-8E6C-B2D1-4030-DBF55A0BD4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9261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72BE4A-7E59-1529-D1F6-C2474CA7C8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FF286-5DC9-C1A0-626F-862596A79542}"/>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a:solidFill>
                  <a:srgbClr val="15812E"/>
                </a:solidFill>
              </a:rPr>
              <a:t>Step 1: Define scope and focus</a:t>
            </a:r>
            <a:endParaRPr lang="nb-NO" sz="8800">
              <a:solidFill>
                <a:prstClr val="black"/>
              </a:solidFill>
            </a:endParaRPr>
          </a:p>
        </p:txBody>
      </p:sp>
      <p:sp>
        <p:nvSpPr>
          <p:cNvPr id="3" name="Content Placeholder 2">
            <a:extLst>
              <a:ext uri="{FF2B5EF4-FFF2-40B4-BE49-F238E27FC236}">
                <a16:creationId xmlns:a16="http://schemas.microsoft.com/office/drawing/2014/main" id="{6E2C6DFB-1509-549D-BBF2-2A1CE3656E3D}"/>
              </a:ext>
            </a:extLst>
          </p:cNvPr>
          <p:cNvSpPr txBox="1">
            <a:spLocks/>
          </p:cNvSpPr>
          <p:nvPr/>
        </p:nvSpPr>
        <p:spPr>
          <a:xfrm>
            <a:off x="838200" y="1414329"/>
            <a:ext cx="10164510" cy="47626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t>Define the Objective: </a:t>
            </a:r>
            <a:r>
              <a:rPr lang="en-GB" sz="1800" dirty="0"/>
              <a:t>Clarify what you want to learn from the analysis. This includes identifying the specific patient pathway to be studied and setting clear boundaries for what is (and isn’t) included.</a:t>
            </a:r>
          </a:p>
          <a:p>
            <a:r>
              <a:rPr lang="en-GB" sz="1800" b="1" dirty="0"/>
              <a:t>Identify the Underlying Problem: </a:t>
            </a:r>
            <a:r>
              <a:rPr lang="en-GB" sz="1800" dirty="0"/>
              <a:t>Start with the reason for the analysis — such as lack of insight, poor patient-reported experience measures, long waiting times, or inefficiencies in coordination and information flow.</a:t>
            </a:r>
          </a:p>
          <a:p>
            <a:r>
              <a:rPr lang="en-GB" sz="1800" b="1" dirty="0"/>
              <a:t>Involve Key Stakeholders: </a:t>
            </a:r>
            <a:r>
              <a:rPr lang="en-GB" sz="1800" dirty="0"/>
              <a:t>Engage representatives from all parts of the patient’s journey and try to learn as much as possible about the corresponding patient pathway. Representatives may be clinicians, care coordinators, administrative staff, and IT/digital support roles. </a:t>
            </a:r>
          </a:p>
          <a:p>
            <a:r>
              <a:rPr lang="en-GB" sz="1800" b="1" dirty="0"/>
              <a:t>Explore Pathway Variants: </a:t>
            </a:r>
            <a:r>
              <a:rPr lang="en-GB" sz="1800" dirty="0"/>
              <a:t>Recognize that patients may follow different routes through the system. For example, some are referred by their general practitioner, others may be referred from a hospital unit. </a:t>
            </a:r>
          </a:p>
          <a:p>
            <a:r>
              <a:rPr lang="en-GB" sz="1800" b="1" dirty="0"/>
              <a:t>Determine the Scope: </a:t>
            </a:r>
            <a:r>
              <a:rPr lang="en-GB" sz="1800" dirty="0"/>
              <a:t>Narrow the analysis by selecting a target patient group, a particular entry point (e.g., referral from primary care), or a specific care setting (e.g., outpatient rehabilitation).</a:t>
            </a:r>
          </a:p>
          <a:p>
            <a:r>
              <a:rPr lang="en-GB" sz="1800" b="1" dirty="0"/>
              <a:t>Define Start and End Points: </a:t>
            </a:r>
            <a:r>
              <a:rPr lang="en-GB" sz="1800" dirty="0"/>
              <a:t>Set concrete boundaries for the journey. For example, the pathway may start with a GP referral and end 30 days after discharge, or span from diagnosis to the end of follow-up care.</a:t>
            </a:r>
            <a:endParaRPr kumimoji="0" lang="en-GB" sz="1800" b="0" i="0" u="none" strike="noStrike" kern="1200" cap="none" spc="0" normalizeH="0" baseline="0" noProof="0" dirty="0">
              <a:ln>
                <a:noFill/>
              </a:ln>
              <a:solidFill>
                <a:prstClr val="black"/>
              </a:solidFill>
              <a:effectLst/>
              <a:uLnTx/>
              <a:uFillTx/>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fikk 3" descr="Blink med heldekkende fyll">
            <a:extLst>
              <a:ext uri="{FF2B5EF4-FFF2-40B4-BE49-F238E27FC236}">
                <a16:creationId xmlns:a16="http://schemas.microsoft.com/office/drawing/2014/main" id="{0A3926BD-1508-BF8E-1DE9-FAAB420332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26324" y="242990"/>
            <a:ext cx="1281241" cy="1281241"/>
          </a:xfrm>
          <a:prstGeom prst="rect">
            <a:avLst/>
          </a:prstGeom>
        </p:spPr>
      </p:pic>
    </p:spTree>
    <p:extLst>
      <p:ext uri="{BB962C8B-B14F-4D97-AF65-F5344CB8AC3E}">
        <p14:creationId xmlns:p14="http://schemas.microsoft.com/office/powerpoint/2010/main" val="3082478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9CA114D-257F-0752-1ED6-292C3768C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8181B-0E3A-F99A-2586-2251261BDA90}"/>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a:solidFill>
                  <a:srgbClr val="15812E"/>
                </a:solidFill>
              </a:rPr>
              <a:t>Step 2: Prepare recruitment and procedures</a:t>
            </a:r>
          </a:p>
        </p:txBody>
      </p:sp>
      <p:sp>
        <p:nvSpPr>
          <p:cNvPr id="3" name="Content Placeholder 2">
            <a:extLst>
              <a:ext uri="{FF2B5EF4-FFF2-40B4-BE49-F238E27FC236}">
                <a16:creationId xmlns:a16="http://schemas.microsoft.com/office/drawing/2014/main" id="{F19B118D-4BE4-C592-BFA7-605EDD8909F1}"/>
              </a:ext>
            </a:extLst>
          </p:cNvPr>
          <p:cNvSpPr txBox="1">
            <a:spLocks/>
          </p:cNvSpPr>
          <p:nvPr/>
        </p:nvSpPr>
        <p:spPr>
          <a:xfrm>
            <a:off x="838199" y="1414329"/>
            <a:ext cx="9380518" cy="466418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8150" indent="-438150" eaLnBrk="0" fontAlgn="base" hangingPunct="0">
              <a:lnSpc>
                <a:spcPct val="100000"/>
              </a:lnSpc>
              <a:spcBef>
                <a:spcPct val="0"/>
              </a:spcBef>
              <a:spcAft>
                <a:spcPct val="0"/>
              </a:spcAft>
              <a:buFontTx/>
              <a:buChar char="•"/>
            </a:pPr>
            <a:r>
              <a:rPr lang="en-GB" sz="2400" b="1" dirty="0"/>
              <a:t>Plan for ethical approval: </a:t>
            </a:r>
            <a:r>
              <a:rPr lang="en-GB" sz="2400" dirty="0"/>
              <a:t>Prepare all necessary documentation related to informed consent, data handling, and approval by ethics committees.</a:t>
            </a:r>
          </a:p>
          <a:p>
            <a:pPr marL="438150" indent="-438150" eaLnBrk="0" fontAlgn="base" hangingPunct="0">
              <a:lnSpc>
                <a:spcPct val="100000"/>
              </a:lnSpc>
              <a:spcBef>
                <a:spcPct val="0"/>
              </a:spcBef>
              <a:spcAft>
                <a:spcPct val="0"/>
              </a:spcAft>
              <a:buFontTx/>
              <a:buChar char="•"/>
            </a:pPr>
            <a:r>
              <a:rPr lang="en-GB" sz="2400" b="1" dirty="0"/>
              <a:t>Define recruitment channels</a:t>
            </a:r>
            <a:r>
              <a:rPr lang="en-GB" sz="2400" dirty="0"/>
              <a:t>: Plan how to reach the relevant patient group — for example, through collaborating hospitals or patient organisations.</a:t>
            </a:r>
          </a:p>
          <a:p>
            <a:pPr marL="438150" indent="-438150" eaLnBrk="0" fontAlgn="base" hangingPunct="0">
              <a:lnSpc>
                <a:spcPct val="100000"/>
              </a:lnSpc>
              <a:spcBef>
                <a:spcPct val="0"/>
              </a:spcBef>
              <a:spcAft>
                <a:spcPct val="0"/>
              </a:spcAft>
              <a:buFontTx/>
              <a:buChar char="•"/>
            </a:pPr>
            <a:r>
              <a:rPr lang="en-GB" sz="2400" b="1" dirty="0"/>
              <a:t>Align with journey phase: </a:t>
            </a:r>
            <a:r>
              <a:rPr lang="en-GB" sz="2400" dirty="0"/>
              <a:t>Recruit participants who are in the relevant phase of their patient journey, depending on the scope of the study. Keep in mind that some journeys span months or even years.</a:t>
            </a:r>
          </a:p>
          <a:p>
            <a:pPr marL="438150" indent="-438150" eaLnBrk="0" fontAlgn="base" hangingPunct="0">
              <a:lnSpc>
                <a:spcPct val="100000"/>
              </a:lnSpc>
              <a:spcBef>
                <a:spcPct val="0"/>
              </a:spcBef>
              <a:spcAft>
                <a:spcPct val="0"/>
              </a:spcAft>
              <a:buFontTx/>
              <a:buChar char="•"/>
            </a:pPr>
            <a:r>
              <a:rPr lang="en-GB" sz="2400" b="1" dirty="0"/>
              <a:t>Consider incentives or compensation</a:t>
            </a:r>
            <a:r>
              <a:rPr lang="en-GB" sz="2400" dirty="0"/>
              <a:t>: Assess whether participants should be offered remuneration, and ensure this is handled transparently and fairly.</a:t>
            </a:r>
          </a:p>
          <a:p>
            <a:pPr marL="438150" indent="-438150" eaLnBrk="0" fontAlgn="base" hangingPunct="0">
              <a:lnSpc>
                <a:spcPct val="100000"/>
              </a:lnSpc>
              <a:spcBef>
                <a:spcPct val="0"/>
              </a:spcBef>
              <a:spcAft>
                <a:spcPct val="0"/>
              </a:spcAft>
              <a:buFontTx/>
              <a:buChar char="•"/>
            </a:pPr>
            <a:r>
              <a:rPr lang="en-GB" sz="2400" b="1" dirty="0">
                <a:solidFill>
                  <a:prstClr val="black"/>
                </a:solidFill>
              </a:rPr>
              <a:t>Procedure: </a:t>
            </a:r>
            <a:r>
              <a:rPr lang="en-GB" sz="2400" dirty="0">
                <a:solidFill>
                  <a:prstClr val="black"/>
                </a:solidFill>
              </a:rPr>
              <a:t>For shorter studies (3–6 weeks), an introductory interview, a diary phase, and a final debriefing interview are usually sufficient. For longer studies, it may be useful to include brief follow-up interviews during the diary period to maintain engagement and data quality.</a:t>
            </a:r>
            <a:endParaRPr lang="en-US" sz="1800" dirty="0"/>
          </a:p>
          <a:p>
            <a:pPr marL="438150" indent="-438150" eaLnBrk="0" fontAlgn="base" hangingPunct="0">
              <a:lnSpc>
                <a:spcPct val="100000"/>
              </a:lnSpc>
              <a:spcBef>
                <a:spcPct val="0"/>
              </a:spcBef>
              <a:spcAft>
                <a:spcPct val="0"/>
              </a:spcAft>
              <a:buFontTx/>
              <a:buChar char="•"/>
            </a:pPr>
            <a:endParaRPr lang="en-US" sz="2200"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Shape&#10;&#10;Description automatically generated with medium confidence">
            <a:extLst>
              <a:ext uri="{FF2B5EF4-FFF2-40B4-BE49-F238E27FC236}">
                <a16:creationId xmlns:a16="http://schemas.microsoft.com/office/drawing/2014/main" id="{AB45AC52-838B-FE9F-6B64-DADA8688DD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62556" y="1252329"/>
            <a:ext cx="245397" cy="324000"/>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479FD7B4-AEFC-3F11-0507-7DB38A90BD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92321" y="1252329"/>
            <a:ext cx="245397" cy="324000"/>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8D45232D-E7EC-C5CB-26D8-A4CF698E74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22086" y="1252329"/>
            <a:ext cx="245397" cy="324000"/>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56D1C13D-4C9B-431A-56E3-96CECF63FD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51851" y="1252329"/>
            <a:ext cx="245397" cy="324000"/>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6A4A4DF3-2700-7758-F73A-0F8FC35284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77797" y="1645064"/>
            <a:ext cx="245397" cy="3240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3FB63476-4519-C0D9-9FCC-9177F2D9B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7562" y="1645064"/>
            <a:ext cx="245397" cy="324000"/>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6E1109D5-1C7F-303A-4477-B6E40C679A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37327" y="1645064"/>
            <a:ext cx="245397" cy="3240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A0286955-684F-FCCC-5B32-DB5ED7BB4D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67092" y="1645064"/>
            <a:ext cx="245397" cy="324000"/>
          </a:xfrm>
          <a:prstGeom prst="rect">
            <a:avLst/>
          </a:prstGeom>
        </p:spPr>
      </p:pic>
    </p:spTree>
    <p:extLst>
      <p:ext uri="{BB962C8B-B14F-4D97-AF65-F5344CB8AC3E}">
        <p14:creationId xmlns:p14="http://schemas.microsoft.com/office/powerpoint/2010/main" val="1900268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05E0846-9F73-4879-908E-35DB85A8E2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3D5C91-4A19-51E7-9592-28545F22EB1C}"/>
              </a:ext>
            </a:extLst>
          </p:cNvPr>
          <p:cNvSpPr txBox="1">
            <a:spLocks/>
          </p:cNvSpPr>
          <p:nvPr/>
        </p:nvSpPr>
        <p:spPr>
          <a:xfrm>
            <a:off x="838200" y="365126"/>
            <a:ext cx="1051560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Step 3: Preparation – interview guide (start)</a:t>
            </a:r>
          </a:p>
        </p:txBody>
      </p:sp>
      <p:sp>
        <p:nvSpPr>
          <p:cNvPr id="3" name="Content Placeholder 2">
            <a:extLst>
              <a:ext uri="{FF2B5EF4-FFF2-40B4-BE49-F238E27FC236}">
                <a16:creationId xmlns:a16="http://schemas.microsoft.com/office/drawing/2014/main" id="{1ACD23D4-3E66-B149-DEB2-848744AABC3C}"/>
              </a:ext>
            </a:extLst>
          </p:cNvPr>
          <p:cNvSpPr txBox="1">
            <a:spLocks/>
          </p:cNvSpPr>
          <p:nvPr/>
        </p:nvSpPr>
        <p:spPr>
          <a:xfrm>
            <a:off x="838198" y="1414329"/>
            <a:ext cx="10900559" cy="4664182"/>
          </a:xfrm>
          <a:prstGeom prst="rect">
            <a:avLst/>
          </a:prstGeom>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en-GB" sz="2400" dirty="0"/>
              <a:t>Suggested </a:t>
            </a:r>
            <a:r>
              <a:rPr lang="en-GB" sz="2400" b="1" dirty="0"/>
              <a:t>start interview</a:t>
            </a:r>
            <a:r>
              <a:rPr lang="en-GB" sz="2400" dirty="0"/>
              <a:t> guide, structured into main themes.</a:t>
            </a:r>
            <a:endParaRPr lang="en-US" dirty="0"/>
          </a:p>
          <a:p>
            <a:pPr marL="457200" indent="-457200" eaLnBrk="0" fontAlgn="base" hangingPunct="0">
              <a:lnSpc>
                <a:spcPct val="100000"/>
              </a:lnSpc>
              <a:spcBef>
                <a:spcPct val="0"/>
              </a:spcBef>
              <a:spcAft>
                <a:spcPct val="0"/>
              </a:spcAft>
              <a:buFont typeface="+mj-lt"/>
              <a:buAutoNum type="arabicPeriod"/>
            </a:pPr>
            <a:r>
              <a:rPr lang="en-GB" sz="2400" dirty="0"/>
              <a:t>Introduction to the interview</a:t>
            </a:r>
            <a:endParaRPr lang="en-GB" sz="2400" dirty="0">
              <a:ea typeface="Calibri"/>
              <a:cs typeface="Calibri"/>
            </a:endParaRPr>
          </a:p>
          <a:p>
            <a:pPr marL="895350" lvl="1" indent="-438150">
              <a:lnSpc>
                <a:spcPct val="100000"/>
              </a:lnSpc>
              <a:spcBef>
                <a:spcPct val="0"/>
              </a:spcBef>
              <a:spcAft>
                <a:spcPct val="0"/>
              </a:spcAft>
              <a:buFontTx/>
              <a:buChar char="•"/>
            </a:pPr>
            <a:r>
              <a:rPr lang="en-GB" sz="2000" dirty="0">
                <a:ea typeface="+mn-lt"/>
                <a:cs typeface="+mn-lt"/>
              </a:rPr>
              <a:t>Briefly explain the purpose of the project</a:t>
            </a:r>
            <a:endParaRPr lang="en-GB" dirty="0"/>
          </a:p>
          <a:p>
            <a:pPr marL="895350" lvl="1" indent="-438150">
              <a:lnSpc>
                <a:spcPct val="100000"/>
              </a:lnSpc>
              <a:spcBef>
                <a:spcPct val="0"/>
              </a:spcBef>
              <a:spcAft>
                <a:spcPct val="0"/>
              </a:spcAft>
              <a:buFontTx/>
              <a:buChar char="•"/>
            </a:pPr>
            <a:r>
              <a:rPr lang="en-GB" sz="2000" dirty="0">
                <a:ea typeface="+mn-lt"/>
                <a:cs typeface="+mn-lt"/>
              </a:rPr>
              <a:t>Clarify terms you use (actors, patient journey, touchpoints)</a:t>
            </a:r>
            <a:endParaRPr lang="en-GB" dirty="0"/>
          </a:p>
          <a:p>
            <a:pPr marL="895350" lvl="1" indent="-438150">
              <a:lnSpc>
                <a:spcPct val="100000"/>
              </a:lnSpc>
              <a:spcBef>
                <a:spcPct val="0"/>
              </a:spcBef>
              <a:spcAft>
                <a:spcPct val="0"/>
              </a:spcAft>
              <a:buFontTx/>
              <a:buChar char="•"/>
            </a:pPr>
            <a:r>
              <a:rPr lang="en-GB" sz="2000" dirty="0">
                <a:ea typeface="+mn-lt"/>
                <a:cs typeface="+mn-lt"/>
              </a:rPr>
              <a:t>Emphasize that the study focuses on the patient's own experiences and perspectives</a:t>
            </a:r>
            <a:endParaRPr lang="en-GB" dirty="0"/>
          </a:p>
          <a:p>
            <a:pPr marL="895350" lvl="1" indent="-438150">
              <a:lnSpc>
                <a:spcPct val="100000"/>
              </a:lnSpc>
              <a:spcBef>
                <a:spcPct val="0"/>
              </a:spcBef>
              <a:spcAft>
                <a:spcPct val="0"/>
              </a:spcAft>
              <a:buFontTx/>
              <a:buChar char="•"/>
            </a:pPr>
            <a:r>
              <a:rPr lang="en-GB" sz="2000" dirty="0">
                <a:ea typeface="+mn-lt"/>
                <a:cs typeface="+mn-lt"/>
              </a:rPr>
              <a:t>Clarify that you are especially interested in communication, information flow, and coordination — not clinical aspects such as pain, treatment, or medication.</a:t>
            </a:r>
            <a:endParaRPr lang="en-GB" dirty="0"/>
          </a:p>
          <a:p>
            <a:pPr marL="457200" indent="-457200" eaLnBrk="0" fontAlgn="base" hangingPunct="0">
              <a:lnSpc>
                <a:spcPct val="100000"/>
              </a:lnSpc>
              <a:spcBef>
                <a:spcPct val="0"/>
              </a:spcBef>
              <a:spcAft>
                <a:spcPct val="0"/>
              </a:spcAft>
              <a:buFont typeface="+mj-lt"/>
              <a:buAutoNum type="arabicPeriod"/>
            </a:pPr>
            <a:r>
              <a:rPr lang="en-GB" sz="2400" dirty="0"/>
              <a:t>Background information about the patient</a:t>
            </a:r>
            <a:endParaRPr lang="en-GB" sz="2400" dirty="0">
              <a:ea typeface="Calibri"/>
              <a:cs typeface="Calibri"/>
            </a:endParaRPr>
          </a:p>
          <a:p>
            <a:pPr marL="457200" indent="-457200" eaLnBrk="0" fontAlgn="base" hangingPunct="0">
              <a:lnSpc>
                <a:spcPct val="100000"/>
              </a:lnSpc>
              <a:spcBef>
                <a:spcPct val="0"/>
              </a:spcBef>
              <a:spcAft>
                <a:spcPct val="0"/>
              </a:spcAft>
              <a:buFont typeface="+mj-lt"/>
              <a:buAutoNum type="arabicPeriod"/>
            </a:pPr>
            <a:r>
              <a:rPr lang="en-GB" sz="2400" dirty="0"/>
              <a:t>Introduction to the illness</a:t>
            </a:r>
            <a:endParaRPr lang="en-GB" sz="2400" dirty="0">
              <a:ea typeface="Calibri"/>
              <a:cs typeface="Calibri"/>
            </a:endParaRPr>
          </a:p>
          <a:p>
            <a:pPr lvl="1" eaLnBrk="0" fontAlgn="base" hangingPunct="0">
              <a:lnSpc>
                <a:spcPct val="100000"/>
              </a:lnSpc>
              <a:spcBef>
                <a:spcPct val="0"/>
              </a:spcBef>
              <a:spcAft>
                <a:spcPct val="0"/>
              </a:spcAft>
            </a:pPr>
            <a:r>
              <a:rPr lang="en-GB" sz="2000" dirty="0"/>
              <a:t>What has happened so far? (first overview, then detailed touchpoints)</a:t>
            </a:r>
            <a:endParaRPr lang="en-GB" sz="2000" dirty="0">
              <a:ea typeface="Calibri"/>
              <a:cs typeface="Calibri"/>
            </a:endParaRPr>
          </a:p>
          <a:p>
            <a:pPr lvl="1" eaLnBrk="0" fontAlgn="base" hangingPunct="0">
              <a:lnSpc>
                <a:spcPct val="100000"/>
              </a:lnSpc>
              <a:spcBef>
                <a:spcPct val="0"/>
              </a:spcBef>
              <a:spcAft>
                <a:spcPct val="0"/>
              </a:spcAft>
            </a:pPr>
            <a:r>
              <a:rPr lang="en-GB" sz="2000" dirty="0"/>
              <a:t>How has the communication been experienced?</a:t>
            </a:r>
            <a:endParaRPr lang="en-GB" sz="2000" dirty="0">
              <a:ea typeface="Calibri"/>
              <a:cs typeface="Calibri"/>
            </a:endParaRPr>
          </a:p>
          <a:p>
            <a:pPr marL="457200" indent="-457200" eaLnBrk="0" fontAlgn="base" hangingPunct="0">
              <a:lnSpc>
                <a:spcPct val="100000"/>
              </a:lnSpc>
              <a:spcBef>
                <a:spcPct val="0"/>
              </a:spcBef>
              <a:spcAft>
                <a:spcPct val="0"/>
              </a:spcAft>
              <a:buFont typeface="+mj-lt"/>
              <a:buAutoNum type="arabicPeriod"/>
            </a:pPr>
            <a:r>
              <a:rPr lang="en-GB" sz="2400" dirty="0"/>
              <a:t>Agree with participants on the preferred diary format, and ensure clear instructions for how to use it.</a:t>
            </a:r>
          </a:p>
          <a:p>
            <a:pPr marL="457200" indent="-457200" eaLnBrk="0" fontAlgn="base" hangingPunct="0">
              <a:lnSpc>
                <a:spcPct val="100000"/>
              </a:lnSpc>
              <a:spcBef>
                <a:spcPct val="0"/>
              </a:spcBef>
              <a:spcAft>
                <a:spcPct val="0"/>
              </a:spcAft>
              <a:buFont typeface="+mj-lt"/>
              <a:buAutoNum type="arabicPeriod"/>
            </a:pPr>
            <a:r>
              <a:rPr lang="en-GB" sz="2400" dirty="0"/>
              <a:t>Next steps</a:t>
            </a:r>
            <a:endParaRPr lang="en-GB" sz="2400" dirty="0">
              <a:ea typeface="Calibri"/>
              <a:cs typeface="Calibri"/>
            </a:endParaRPr>
          </a:p>
          <a:p>
            <a:pPr lvl="1" eaLnBrk="0" fontAlgn="base" hangingPunct="0">
              <a:lnSpc>
                <a:spcPct val="100000"/>
              </a:lnSpc>
              <a:spcBef>
                <a:spcPct val="0"/>
              </a:spcBef>
              <a:spcAft>
                <a:spcPct val="0"/>
              </a:spcAft>
            </a:pPr>
            <a:r>
              <a:rPr lang="en-GB" sz="2000" dirty="0"/>
              <a:t>Explain what will happen next</a:t>
            </a:r>
            <a:endParaRPr lang="en-GB" sz="2000" dirty="0">
              <a:ea typeface="Calibri"/>
              <a:cs typeface="Calibri"/>
            </a:endParaRPr>
          </a:p>
          <a:p>
            <a:pPr lvl="1" eaLnBrk="0" fontAlgn="base" hangingPunct="0">
              <a:lnSpc>
                <a:spcPct val="100000"/>
              </a:lnSpc>
              <a:spcBef>
                <a:spcPct val="0"/>
              </a:spcBef>
              <a:spcAft>
                <a:spcPct val="0"/>
              </a:spcAft>
            </a:pPr>
            <a:r>
              <a:rPr lang="en-GB" sz="2000" dirty="0"/>
              <a:t>Agree on routine for follow-up for long lasting diary studies</a:t>
            </a:r>
            <a:endParaRPr lang="en-US" sz="2000"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phic 3" descr="List outline">
            <a:extLst>
              <a:ext uri="{FF2B5EF4-FFF2-40B4-BE49-F238E27FC236}">
                <a16:creationId xmlns:a16="http://schemas.microsoft.com/office/drawing/2014/main" id="{8D6D4EFA-EB98-E51D-0343-82A3137D76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52830" y="227574"/>
            <a:ext cx="972000" cy="972000"/>
          </a:xfrm>
          <a:prstGeom prst="rect">
            <a:avLst/>
          </a:prstGeom>
        </p:spPr>
      </p:pic>
    </p:spTree>
    <p:extLst>
      <p:ext uri="{BB962C8B-B14F-4D97-AF65-F5344CB8AC3E}">
        <p14:creationId xmlns:p14="http://schemas.microsoft.com/office/powerpoint/2010/main" val="2323784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tailEnd type="triangle"/>
        </a:ln>
      </a:spPr>
      <a:bodyPr/>
      <a:lstStyle/>
      <a:style>
        <a:lnRef idx="1">
          <a:schemeClr val="dk1"/>
        </a:lnRef>
        <a:fillRef idx="0">
          <a:schemeClr val="dk1"/>
        </a:fillRef>
        <a:effectRef idx="0">
          <a:schemeClr val="dk1"/>
        </a:effectRef>
        <a:fontRef idx="minor">
          <a:schemeClr val="tx1"/>
        </a:fontRef>
      </a:style>
    </a:lnDef>
    <a:txDef>
      <a:spPr>
        <a:noFill/>
        <a:ln w="12700">
          <a:solidFill>
            <a:schemeClr val="tx1"/>
          </a:solidFill>
        </a:ln>
      </a:spPr>
      <a:bodyPr wrap="square" rtlCol="0">
        <a:spAutoFit/>
      </a:bodyPr>
      <a:lstStyle>
        <a:defPPr algn="l">
          <a:defRPr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3.xml><?xml version="1.0" encoding="utf-8"?>
<a:theme xmlns:a="http://schemas.openxmlformats.org/drawingml/2006/main" name="1_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neric document" ma:contentTypeID="0x01010031B82B69D2361148B4D8F7EC156802130800760C9E1DDD1489429E1D84225F39AF65" ma:contentTypeVersion="54" ma:contentTypeDescription="Create a new document." ma:contentTypeScope="" ma:versionID="0d7103435dfe0e8f875301f6eec2395a">
  <xsd:schema xmlns:xsd="http://www.w3.org/2001/XMLSchema" xmlns:xs="http://www.w3.org/2001/XMLSchema" xmlns:p="http://schemas.microsoft.com/office/2006/metadata/properties" xmlns:ns2="8bbd4995-53b7-43e2-b62f-10947586ac31" xmlns:ns3="3ba0c5c5-7e56-42de-b0e7-a4e1f6d603bb" xmlns:ns4="e17d68e7-3aed-405b-8ea4-7d85968b9974" targetNamespace="http://schemas.microsoft.com/office/2006/metadata/properties" ma:root="true" ma:fieldsID="0e4cd608ca614af976097329f3a34207" ns2:_="" ns3:_="" ns4:_="">
    <xsd:import namespace="8bbd4995-53b7-43e2-b62f-10947586ac31"/>
    <xsd:import namespace="3ba0c5c5-7e56-42de-b0e7-a4e1f6d603bb"/>
    <xsd:import namespace="e17d68e7-3aed-405b-8ea4-7d85968b9974"/>
    <xsd:element name="properties">
      <xsd:complexType>
        <xsd:sequence>
          <xsd:element name="documentManagement">
            <xsd:complexType>
              <xsd:all>
                <xsd:element ref="ns2:CorpWorkflowStatus" minOccurs="0"/>
                <xsd:element ref="ns2:CorpSiteSubTitle" minOccurs="0"/>
                <xsd:element ref="ns2:CorpSiteAccess" minOccurs="0"/>
                <xsd:element ref="ns2:CorpSiteClassification" minOccurs="0"/>
                <xsd:element ref="ns2:CorpSiteTags" minOccurs="0"/>
                <xsd:element ref="ns2:CorpSiteReportNumber" minOccurs="0"/>
                <xsd:element ref="ns2:CorpSiteISBN" minOccurs="0"/>
                <xsd:element ref="ns2:CorpSiteMainAuthors" minOccurs="0"/>
                <xsd:element ref="ns2:CorpSiteCoAuthors" minOccurs="0"/>
                <xsd:element ref="ns2:CorpSiteRecipientCompany" minOccurs="0"/>
                <xsd:element ref="ns2:CorpSiteRecipientPerson" minOccurs="0"/>
                <xsd:element ref="ns2:CorpSiteOurRef" minOccurs="0"/>
                <xsd:element ref="ns2:CorpSiteZipAddress" minOccurs="0"/>
                <xsd:element ref="ns2:CorpSiteZipContact" minOccurs="0"/>
                <xsd:element ref="ns2:CorpSiteVATNumber" minOccurs="0"/>
                <xsd:element ref="ns2:CorpSiteInstituteEmail" minOccurs="0"/>
                <xsd:element ref="ns2:CorpDocPageClassificationNbNo" minOccurs="0"/>
                <xsd:element ref="ns2:CorpDocClassificationEnUs" minOccurs="0"/>
                <xsd:element ref="ns2:CorpDocPageClassificationEnUs" minOccurs="0"/>
                <xsd:element ref="ns2:CorpDocClassificationNbNo" minOccurs="0"/>
                <xsd:element ref="ns2:CorpSiteInstituteEnUs" minOccurs="0"/>
                <xsd:element ref="ns2:CorpSiteInstitutePhone" minOccurs="0"/>
                <xsd:element ref="ns2:CorpSiteDocLanguage" minOccurs="0"/>
                <xsd:element ref="ns2:CorpDocInstitute" minOccurs="0"/>
                <xsd:element ref="ns2:CorpDocVersion" minOccurs="0"/>
                <xsd:element ref="ns2:CorpSiteDocumentAuthor" minOccurs="0"/>
                <xsd:element ref="ns2:CorpSiteProjectQA" minOccurs="0"/>
                <xsd:element ref="ns2:CorpSiteProjectOwner" minOccurs="0"/>
                <xsd:element ref="ns2:CorpSiteProjectLeader" minOccurs="0"/>
                <xsd:element ref="ns2:ArchiveStatus" minOccurs="0"/>
                <xsd:element ref="ns2:CorpWorkflowFeedback" minOccurs="0"/>
                <xsd:element ref="ns2:CorpSiteProjectNumber" minOccurs="0"/>
                <xsd:element ref="ns2:CorpSiteProjectName"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lcf76f155ced4ddcb4097134ff3c332f" minOccurs="0"/>
                <xsd:element ref="ns4:TaxCatchAll" minOccurs="0"/>
                <xsd:element ref="ns3:MediaServiceObjectDetectorVersions" minOccurs="0"/>
                <xsd:element ref="ns3:MediaServiceSearchProperties" minOccurs="0"/>
                <xsd:element ref="ns3:MediaServiceLocation" minOccurs="0"/>
                <xsd:element ref="ns2:CorpWorkflowApproval" minOccurs="0"/>
                <xsd:element ref="ns2:CorpDocumen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d4995-53b7-43e2-b62f-10947586ac31" elementFormDefault="qualified">
    <xsd:import namespace="http://schemas.microsoft.com/office/2006/documentManagement/types"/>
    <xsd:import namespace="http://schemas.microsoft.com/office/infopath/2007/PartnerControls"/>
    <xsd:element name="CorpWorkflowStatus" ma:index="2" nillable="true" ma:displayName="Workflow Status" ma:internalName="CorpWorkflowStatus">
      <xsd:simpleType>
        <xsd:restriction base="dms:Text">
          <xsd:maxLength value="255"/>
        </xsd:restriction>
      </xsd:simpleType>
    </xsd:element>
    <xsd:element name="CorpSiteSubTitle" ma:index="3" nillable="true" ma:displayName="Sub Title" ma:internalName="CorpSiteSubTitle">
      <xsd:simpleType>
        <xsd:restriction base="dms:Text">
          <xsd:maxLength value="255"/>
        </xsd:restriction>
      </xsd:simpleType>
    </xsd:element>
    <xsd:element name="CorpSiteAccess" ma:index="4" nillable="true" ma:displayName="Access level" ma:default="Kun navngitte medlemmer" ma:format="Dropdown" ma:internalName="CorpSiteAccess">
      <xsd:simpleType>
        <xsd:restriction base="dms:Choice">
          <xsd:enumeration value="Kun navngitte medlemmer"/>
          <xsd:enumeration value="SINTEF"/>
          <xsd:enumeration value="Institutt"/>
          <xsd:enumeration value="Avdeling"/>
          <xsd:maxLength value="255"/>
        </xsd:restriction>
      </xsd:simpleType>
    </xsd:element>
    <xsd:element name="CorpSiteClassification" ma:index="5" nillable="true" ma:displayName="Classification" ma:default="Åpen" ma:internalName="CorpSiteClassification">
      <xsd:simpleType>
        <xsd:restriction base="dms:Choice">
          <xsd:enumeration value="Åpen"/>
          <xsd:enumeration value="Fortrolig"/>
          <xsd:enumeration value="Strengt fortrolig"/>
          <xsd:maxLength value="255"/>
        </xsd:restriction>
      </xsd:simpleType>
    </xsd:element>
    <xsd:element name="CorpSiteTags" ma:index="6" nillable="true" ma:displayName="Tags" ma:internalName="CorpSiteTags">
      <xsd:simpleType>
        <xsd:restriction base="dms:Text">
          <xsd:maxLength value="255"/>
        </xsd:restriction>
      </xsd:simpleType>
    </xsd:element>
    <xsd:element name="CorpSiteReportNumber" ma:index="7" nillable="true" ma:displayName="Report Number" ma:internalName="CorpSiteReportNumber">
      <xsd:simpleType>
        <xsd:restriction base="dms:Text">
          <xsd:maxLength value="255"/>
        </xsd:restriction>
      </xsd:simpleType>
    </xsd:element>
    <xsd:element name="CorpSiteISBN" ma:index="8" nillable="true" ma:displayName="ISBN" ma:internalName="CorpSiteISBN">
      <xsd:simpleType>
        <xsd:restriction base="dms:Text">
          <xsd:maxLength value="255"/>
        </xsd:restriction>
      </xsd:simpleType>
    </xsd:element>
    <xsd:element name="CorpSiteMainAuthors" ma:index="9" nillable="true" ma:displayName="Hovedforfattere" ma:internalName="CorpSiteMainAuthors">
      <xsd:simpleType>
        <xsd:restriction base="dms:Text">
          <xsd:maxLength value="255"/>
        </xsd:restriction>
      </xsd:simpleType>
    </xsd:element>
    <xsd:element name="CorpSiteCoAuthors" ma:index="10" nillable="true" ma:displayName="Co Authors" ma:internalName="CorpSiteCoAuthors">
      <xsd:simpleType>
        <xsd:restriction base="dms:Text">
          <xsd:maxLength value="255"/>
        </xsd:restriction>
      </xsd:simpleType>
    </xsd:element>
    <xsd:element name="CorpSiteRecipientCompany" ma:index="11" nillable="true" ma:displayName="Recipient Company" ma:internalName="CorpSiteRecipientCompany">
      <xsd:simpleType>
        <xsd:restriction base="dms:Text">
          <xsd:maxLength value="255"/>
        </xsd:restriction>
      </xsd:simpleType>
    </xsd:element>
    <xsd:element name="CorpSiteRecipientPerson" ma:index="12" nillable="true" ma:displayName="Recipient Person" ma:internalName="CorpSiteRecipientPerson">
      <xsd:simpleType>
        <xsd:restriction base="dms:Text">
          <xsd:maxLength value="255"/>
        </xsd:restriction>
      </xsd:simpleType>
    </xsd:element>
    <xsd:element name="CorpSiteOurRef" ma:index="13" nillable="true" ma:displayName="Our Ref" ma:internalName="CorpSiteOurRef">
      <xsd:simpleType>
        <xsd:restriction base="dms:Text">
          <xsd:maxLength value="255"/>
        </xsd:restriction>
      </xsd:simpleType>
    </xsd:element>
    <xsd:element name="CorpSiteZipAddress" ma:index="14" nillable="true" ma:displayName="Address" ma:internalName="CorpSiteZipAddress">
      <xsd:simpleType>
        <xsd:restriction base="dms:Note">
          <xsd:maxLength value="255"/>
        </xsd:restriction>
      </xsd:simpleType>
    </xsd:element>
    <xsd:element name="CorpSiteZipContact" ma:index="15" nillable="true" ma:displayName="Contact" ma:internalName="CorpSiteZipContact">
      <xsd:simpleType>
        <xsd:restriction base="dms:Note">
          <xsd:maxLength value="255"/>
        </xsd:restriction>
      </xsd:simpleType>
    </xsd:element>
    <xsd:element name="CorpSiteVATNumber" ma:index="16" nillable="true" ma:displayName="VAT Number" ma:internalName="CorpSiteVATNumber">
      <xsd:simpleType>
        <xsd:restriction base="dms:Text">
          <xsd:maxLength value="255"/>
        </xsd:restriction>
      </xsd:simpleType>
    </xsd:element>
    <xsd:element name="CorpSiteInstituteEmail" ma:index="17" nillable="true" ma:displayName="Email Institute" ma:internalName="CorpSiteInstituteEmail">
      <xsd:simpleType>
        <xsd:restriction base="dms:Text">
          <xsd:maxLength value="255"/>
        </xsd:restriction>
      </xsd:simpleType>
    </xsd:element>
    <xsd:element name="CorpDocPageClassificationNbNo" ma:index="18" nillable="true" ma:displayName="Gradering Denne Siden" ma:default="Åpen" ma:internalName="CorpDocPageClassificationNbNo">
      <xsd:simpleType>
        <xsd:restriction base="dms:Choice">
          <xsd:enumeration value="Åpen"/>
          <xsd:enumeration value="Intern"/>
          <xsd:enumeration value="Fortrolig"/>
          <xsd:enumeration value="Strengt fortrolig"/>
          <xsd:maxLength value="255"/>
        </xsd:restriction>
      </xsd:simpleType>
    </xsd:element>
    <xsd:element name="CorpDocClassificationEnUs" ma:index="19" nillable="true" ma:displayName="Classification" ma:default="Unrestricted" ma:internalName="CorpDocClassificationEnUs">
      <xsd:simpleType>
        <xsd:restriction base="dms:Choice">
          <xsd:enumeration value="Unrestricted"/>
          <xsd:enumeration value="Internal"/>
          <xsd:enumeration value="Restricted"/>
          <xsd:enumeration value="Confidential"/>
          <xsd:maxLength value="255"/>
        </xsd:restriction>
      </xsd:simpleType>
    </xsd:element>
    <xsd:element name="CorpDocPageClassificationEnUs" ma:index="20" nillable="true" ma:displayName="Classification This Page" ma:default="Unrestricted" ma:internalName="CorpDocPageClassificationEnUs">
      <xsd:simpleType>
        <xsd:restriction base="dms:Choice">
          <xsd:enumeration value="Unrestricted"/>
          <xsd:enumeration value="Internal"/>
          <xsd:enumeration value="Restricted"/>
          <xsd:enumeration value="Confidential"/>
          <xsd:maxLength value="255"/>
        </xsd:restriction>
      </xsd:simpleType>
    </xsd:element>
    <xsd:element name="CorpDocClassificationNbNo" ma:index="21" nillable="true" ma:displayName="Gradering" ma:default="Åpen" ma:internalName="CorpDocClassificationNbNo">
      <xsd:simpleType>
        <xsd:restriction base="dms:Choice">
          <xsd:enumeration value="Åpen"/>
          <xsd:enumeration value="Intern"/>
          <xsd:enumeration value="Fortrolig"/>
          <xsd:enumeration value="Strengt fortrolig"/>
          <xsd:maxLength value="255"/>
        </xsd:restriction>
      </xsd:simpleType>
    </xsd:element>
    <xsd:element name="CorpSiteInstituteEnUs" ma:index="22" nillable="true" ma:displayName="InstituteEng" ma:internalName="CorpSiteInstituteEnUs">
      <xsd:simpleType>
        <xsd:restriction base="dms:Text">
          <xsd:maxLength value="255"/>
        </xsd:restriction>
      </xsd:simpleType>
    </xsd:element>
    <xsd:element name="CorpSiteInstitutePhone" ma:index="23" nillable="true" ma:displayName="Phone Instutute" ma:internalName="CorpSiteInstitutePhone">
      <xsd:simpleType>
        <xsd:restriction base="dms:Text">
          <xsd:maxLength value="255"/>
        </xsd:restriction>
      </xsd:simpleType>
    </xsd:element>
    <xsd:element name="CorpSiteDocLanguage" ma:index="24" nillable="true" ma:displayName="Language" ma:internalName="CorpSiteDocLanguage">
      <xsd:simpleType>
        <xsd:restriction base="dms:Text">
          <xsd:maxLength value="255"/>
        </xsd:restriction>
      </xsd:simpleType>
    </xsd:element>
    <xsd:element name="CorpDocInstitute" ma:index="25" nillable="true" ma:displayName="Institute" ma:internalName="CorpDocInstitute">
      <xsd:simpleType>
        <xsd:restriction base="dms:Text">
          <xsd:maxLength value="255"/>
        </xsd:restriction>
      </xsd:simpleType>
    </xsd:element>
    <xsd:element name="CorpDocVersion" ma:index="26" nillable="true" ma:displayName="Version" ma:internalName="CorpDocVersion">
      <xsd:simpleType>
        <xsd:restriction base="dms:Text">
          <xsd:maxLength value="255"/>
        </xsd:restriction>
      </xsd:simpleType>
    </xsd:element>
    <xsd:element name="CorpSiteDocumentAuthor" ma:index="27" nillable="true" ma:displayName="Document Author" ma:hidden="true" ma:internalName="CorpSiteDocum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QA" ma:index="32" nillable="true" ma:displayName="QA" ma:list="UserInfo" ma:SharePointGroup="0" ma:internalName="CorpSiteProjectQ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Owner" ma:index="33" nillable="true" ma:displayName="Project Owner" ma:list="UserInfo" ma:SharePointGroup="0" ma:internalName="CorpSiteProjec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Leader" ma:index="34" nillable="true" ma:displayName="Project Leader" ma:list="UserInfo" ma:SharePointGroup="0" ma:internalName="CorpSiteProjectLead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chiveStatus" ma:index="36" nillable="true" ma:displayName="Archive Status" ma:internalName="ArchiveStatus">
      <xsd:simpleType>
        <xsd:restriction base="dms:Text">
          <xsd:maxLength value="255"/>
        </xsd:restriction>
      </xsd:simpleType>
    </xsd:element>
    <xsd:element name="CorpWorkflowFeedback" ma:index="37" nillable="true" ma:displayName="Reviewal Status" ma:internalName="CorpWorkflowFeedback">
      <xsd:simpleType>
        <xsd:restriction base="dms:Text">
          <xsd:maxLength value="255"/>
        </xsd:restriction>
      </xsd:simpleType>
    </xsd:element>
    <xsd:element name="CorpSiteProjectNumber" ma:index="39" nillable="true" ma:displayName="Project Number" ma:default="" ma:internalName="CorpSiteProjectNumber">
      <xsd:simpleType>
        <xsd:restriction base="dms:Text">
          <xsd:maxLength value="255"/>
        </xsd:restriction>
      </xsd:simpleType>
    </xsd:element>
    <xsd:element name="CorpSiteProjectName" ma:index="40" nillable="true" ma:displayName="Project Name" ma:internalName="CorpSiteProjectName">
      <xsd:simpleType>
        <xsd:restriction base="dms:Text">
          <xsd:maxLength value="255"/>
        </xsd:restriction>
      </xsd:simpleType>
    </xsd:element>
    <xsd:element name="CorpWorkflowApproval" ma:index="59" nillable="true" ma:displayName="Approval Status" ma:internalName="CorpWorkflowApproval">
      <xsd:simpleType>
        <xsd:restriction base="dms:Text">
          <xsd:maxLength value="255"/>
        </xsd:restriction>
      </xsd:simpleType>
    </xsd:element>
    <xsd:element name="CorpDocumentDate" ma:index="60" nillable="true" ma:displayName="Dokumentdato" ma:internalName="CorpDocument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a0c5c5-7e56-42de-b0e7-a4e1f6d603bb"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DateTaken" ma:index="43" nillable="true" ma:displayName="MediaServiceDateTaken" ma:hidden="true" ma:internalName="MediaServiceDateTaken" ma:readOnly="true">
      <xsd:simpleType>
        <xsd:restriction base="dms:Text"/>
      </xsd:simpleType>
    </xsd:element>
    <xsd:element name="MediaLengthInSeconds" ma:index="44" nillable="true" ma:displayName="Length (seconds)" ma:internalName="MediaLengthInSeconds" ma:readOnly="true">
      <xsd:simpleType>
        <xsd:restriction base="dms:Unknown"/>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element name="MediaServiceAutoTags" ma:index="47" nillable="true" ma:displayName="Tags" ma:internalName="MediaServiceAutoTags" ma:readOnly="true">
      <xsd:simpleType>
        <xsd:restriction base="dms:Text"/>
      </xsd:simpleType>
    </xsd:element>
    <xsd:element name="MediaServiceOCR" ma:index="48" nillable="true" ma:displayName="Extracted Text" ma:internalName="MediaServiceOCR" ma:readOnly="true">
      <xsd:simpleType>
        <xsd:restriction base="dms:Note">
          <xsd:maxLength value="255"/>
        </xsd:restriction>
      </xsd:simpleType>
    </xsd:element>
    <xsd:element name="MediaServiceGenerationTime" ma:index="49" nillable="true" ma:displayName="MediaServiceGenerationTime" ma:hidden="true" ma:internalName="MediaServiceGenerationTime" ma:readOnly="true">
      <xsd:simpleType>
        <xsd:restriction base="dms:Text"/>
      </xsd:simpleType>
    </xsd:element>
    <xsd:element name="MediaServiceEventHashCode" ma:index="50" nillable="true" ma:displayName="MediaServiceEventHashCode" ma:hidden="true" ma:internalName="MediaServiceEventHashCode" ma:readOnly="true">
      <xsd:simpleType>
        <xsd:restriction base="dms:Text"/>
      </xsd:simpleType>
    </xsd:element>
    <xsd:element name="lcf76f155ced4ddcb4097134ff3c332f" ma:index="54" nillable="true" ma:taxonomy="true" ma:internalName="lcf76f155ced4ddcb4097134ff3c332f" ma:taxonomyFieldName="MediaServiceImageTags" ma:displayName="Image Tags" ma:readOnly="false" ma:fieldId="{5cf76f15-5ced-4ddc-b409-7134ff3c332f}" ma:taxonomyMulti="true" ma:sspId="322a372c-f9c2-4fd8-9939-aea158435b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56" nillable="true" ma:displayName="MediaServiceObjectDetectorVersions" ma:hidden="true" ma:indexed="true" ma:internalName="MediaServiceObjectDetectorVersions" ma:readOnly="true">
      <xsd:simpleType>
        <xsd:restriction base="dms:Text"/>
      </xsd:simpleType>
    </xsd:element>
    <xsd:element name="MediaServiceSearchProperties" ma:index="57" nillable="true" ma:displayName="MediaServiceSearchProperties" ma:hidden="true" ma:internalName="MediaServiceSearchProperties" ma:readOnly="true">
      <xsd:simpleType>
        <xsd:restriction base="dms:Note"/>
      </xsd:simpleType>
    </xsd:element>
    <xsd:element name="MediaServiceLocation" ma:index="5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7d68e7-3aed-405b-8ea4-7d85968b9974" elementFormDefault="qualified">
    <xsd:import namespace="http://schemas.microsoft.com/office/2006/documentManagement/types"/>
    <xsd:import namespace="http://schemas.microsoft.com/office/infopath/2007/PartnerControls"/>
    <xsd:element name="SharedWithUsers" ma:index="5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2" nillable="true" ma:displayName="Shared With Details" ma:internalName="SharedWithDetails" ma:readOnly="true">
      <xsd:simpleType>
        <xsd:restriction base="dms:Note">
          <xsd:maxLength value="255"/>
        </xsd:restriction>
      </xsd:simpleType>
    </xsd:element>
    <xsd:element name="TaxCatchAll" ma:index="55" nillable="true" ma:displayName="Taxonomy Catch All Column" ma:hidden="true" ma:list="{1c6cceff-e09c-4d6b-87d4-1eb21f240f7b}" ma:internalName="TaxCatchAll" ma:showField="CatchAllData" ma:web="e17d68e7-3aed-405b-8ea4-7d85968b99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rpSiteZipContact xmlns="8bbd4995-53b7-43e2-b62f-10947586ac31" xsi:nil="true"/>
    <CorpSiteProjectLeader xmlns="8bbd4995-53b7-43e2-b62f-10947586ac31">
      <UserInfo>
        <DisplayName/>
        <AccountId xsi:nil="true"/>
        <AccountType/>
      </UserInfo>
    </CorpSiteProjectLeader>
    <CorpSiteSubTitle xmlns="8bbd4995-53b7-43e2-b62f-10947586ac31" xsi:nil="true"/>
    <CorpSiteTags xmlns="8bbd4995-53b7-43e2-b62f-10947586ac31" xsi:nil="true"/>
    <CorpSiteISBN xmlns="8bbd4995-53b7-43e2-b62f-10947586ac31" xsi:nil="true"/>
    <CorpSiteAccess xmlns="8bbd4995-53b7-43e2-b62f-10947586ac31">Kun navngitte medlemmer</CorpSiteAccess>
    <CorpWorkflowFeedback xmlns="8bbd4995-53b7-43e2-b62f-10947586ac31" xsi:nil="true"/>
    <CorpSiteRecipientPerson xmlns="8bbd4995-53b7-43e2-b62f-10947586ac31" xsi:nil="true"/>
    <CorpSiteProjectNumber xmlns="8bbd4995-53b7-43e2-b62f-10947586ac31" xsi:nil="true"/>
    <CorpDocInstitute xmlns="8bbd4995-53b7-43e2-b62f-10947586ac31" xsi:nil="true"/>
    <CorpSiteProjectName xmlns="8bbd4995-53b7-43e2-b62f-10947586ac31" xsi:nil="true"/>
    <CorpSiteInstitutePhone xmlns="8bbd4995-53b7-43e2-b62f-10947586ac31" xsi:nil="true"/>
    <CorpWorkflowStatus xmlns="8bbd4995-53b7-43e2-b62f-10947586ac31" xsi:nil="true"/>
    <CorpDocPageClassificationNbNo xmlns="8bbd4995-53b7-43e2-b62f-10947586ac31">Åpen</CorpDocPageClassificationNbNo>
    <CorpDocClassificationEnUs xmlns="8bbd4995-53b7-43e2-b62f-10947586ac31">Unrestricted</CorpDocClassificationEnUs>
    <CorpDocClassificationNbNo xmlns="8bbd4995-53b7-43e2-b62f-10947586ac31">Åpen</CorpDocClassificationNbNo>
    <CorpSiteProjectOwner xmlns="8bbd4995-53b7-43e2-b62f-10947586ac31">
      <UserInfo>
        <DisplayName/>
        <AccountId xsi:nil="true"/>
        <AccountType/>
      </UserInfo>
    </CorpSiteProjectOwner>
    <CorpSiteClassification xmlns="8bbd4995-53b7-43e2-b62f-10947586ac31">Åpen</CorpSiteClassification>
    <CorpSiteInstituteEmail xmlns="8bbd4995-53b7-43e2-b62f-10947586ac31" xsi:nil="true"/>
    <TaxCatchAll xmlns="e17d68e7-3aed-405b-8ea4-7d85968b9974" xsi:nil="true"/>
    <CorpSiteCoAuthors xmlns="8bbd4995-53b7-43e2-b62f-10947586ac31" xsi:nil="true"/>
    <CorpSiteInstituteEnUs xmlns="8bbd4995-53b7-43e2-b62f-10947586ac31" xsi:nil="true"/>
    <CorpSiteDocumentAuthor xmlns="8bbd4995-53b7-43e2-b62f-10947586ac31">
      <UserInfo>
        <DisplayName/>
        <AccountId xsi:nil="true"/>
        <AccountType/>
      </UserInfo>
    </CorpSiteDocumentAuthor>
    <CorpSiteMainAuthors xmlns="8bbd4995-53b7-43e2-b62f-10947586ac31" xsi:nil="true"/>
    <CorpSiteRecipientCompany xmlns="8bbd4995-53b7-43e2-b62f-10947586ac31" xsi:nil="true"/>
    <CorpSiteDocLanguage xmlns="8bbd4995-53b7-43e2-b62f-10947586ac31" xsi:nil="true"/>
    <CorpDocVersion xmlns="8bbd4995-53b7-43e2-b62f-10947586ac31" xsi:nil="true"/>
    <CorpWorkflowApproval xmlns="8bbd4995-53b7-43e2-b62f-10947586ac31" xsi:nil="true"/>
    <CorpSiteZipAddress xmlns="8bbd4995-53b7-43e2-b62f-10947586ac31" xsi:nil="true"/>
    <CorpSiteVATNumber xmlns="8bbd4995-53b7-43e2-b62f-10947586ac31" xsi:nil="true"/>
    <CorpSiteProjectQA xmlns="8bbd4995-53b7-43e2-b62f-10947586ac31">
      <UserInfo>
        <DisplayName/>
        <AccountId xsi:nil="true"/>
        <AccountType/>
      </UserInfo>
    </CorpSiteProjectQA>
    <ArchiveStatus xmlns="8bbd4995-53b7-43e2-b62f-10947586ac31" xsi:nil="true"/>
    <CorpSiteReportNumber xmlns="8bbd4995-53b7-43e2-b62f-10947586ac31" xsi:nil="true"/>
    <CorpSiteOurRef xmlns="8bbd4995-53b7-43e2-b62f-10947586ac31" xsi:nil="true"/>
    <CorpDocPageClassificationEnUs xmlns="8bbd4995-53b7-43e2-b62f-10947586ac31">Unrestricted</CorpDocPageClassificationEnUs>
    <lcf76f155ced4ddcb4097134ff3c332f xmlns="3ba0c5c5-7e56-42de-b0e7-a4e1f6d603bb">
      <Terms xmlns="http://schemas.microsoft.com/office/infopath/2007/PartnerControls"/>
    </lcf76f155ced4ddcb4097134ff3c332f>
    <CorpDocumentDate xmlns="8bbd4995-53b7-43e2-b62f-10947586ac31" xsi:nil="true"/>
  </documentManagement>
</p:properties>
</file>

<file path=customXml/itemProps1.xml><?xml version="1.0" encoding="utf-8"?>
<ds:datastoreItem xmlns:ds="http://schemas.openxmlformats.org/officeDocument/2006/customXml" ds:itemID="{DA229888-A603-4458-88F4-BFFAD9723E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d4995-53b7-43e2-b62f-10947586ac31"/>
    <ds:schemaRef ds:uri="3ba0c5c5-7e56-42de-b0e7-a4e1f6d603bb"/>
    <ds:schemaRef ds:uri="e17d68e7-3aed-405b-8ea4-7d85968b9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3593F8-BB7E-4334-A336-9BBD1F441E6A}">
  <ds:schemaRefs>
    <ds:schemaRef ds:uri="http://schemas.microsoft.com/sharepoint/v3/contenttype/forms"/>
  </ds:schemaRefs>
</ds:datastoreItem>
</file>

<file path=customXml/itemProps3.xml><?xml version="1.0" encoding="utf-8"?>
<ds:datastoreItem xmlns:ds="http://schemas.openxmlformats.org/officeDocument/2006/customXml" ds:itemID="{E0C5171B-1060-42CB-9782-65684B412A21}">
  <ds:schemaRefs>
    <ds:schemaRef ds:uri="3ba0c5c5-7e56-42de-b0e7-a4e1f6d603bb"/>
    <ds:schemaRef ds:uri="8bbd4995-53b7-43e2-b62f-10947586ac31"/>
    <ds:schemaRef ds:uri="e17d68e7-3aed-405b-8ea4-7d85968b99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e68ff4-e554-434b-b800-e36c930c6276}" enabled="1" method="Standard" siteId="{e1f00f39-6041-45b0-b309-e0210d8b32af}" removed="0"/>
</clbl:labelList>
</file>

<file path=docProps/app.xml><?xml version="1.0" encoding="utf-8"?>
<Properties xmlns="http://schemas.openxmlformats.org/officeDocument/2006/extended-properties" xmlns:vt="http://schemas.openxmlformats.org/officeDocument/2006/docPropsVTypes">
  <TotalTime>28</TotalTime>
  <Words>2218</Words>
  <Application>Microsoft Office PowerPoint</Application>
  <PresentationFormat>Widescreen</PresentationFormat>
  <Paragraphs>199</Paragraphs>
  <Slides>22</Slides>
  <Notes>2</Notes>
  <HiddenSlides>0</HiddenSlides>
  <MMClips>0</MMClips>
  <ScaleCrop>false</ScaleCrop>
  <HeadingPairs>
    <vt:vector size="4" baseType="variant">
      <vt:variant>
        <vt:lpstr>Tema</vt:lpstr>
      </vt:variant>
      <vt:variant>
        <vt:i4>3</vt:i4>
      </vt:variant>
      <vt:variant>
        <vt:lpstr>Lysbildetitler</vt:lpstr>
      </vt:variant>
      <vt:variant>
        <vt:i4>22</vt:i4>
      </vt:variant>
    </vt:vector>
  </HeadingPairs>
  <TitlesOfParts>
    <vt:vector size="25" baseType="lpstr">
      <vt:lpstr>Office Theme</vt:lpstr>
      <vt:lpstr>SINTEF Lys</vt:lpstr>
      <vt:lpstr>1_SINTEF Lys</vt:lpstr>
      <vt:lpstr>Mapping of patient journeys</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Ragnhild Halvorsrud</dc:creator>
  <cp:lastModifiedBy>Kristine Gjermestad</cp:lastModifiedBy>
  <cp:revision>98</cp:revision>
  <cp:lastPrinted>2025-03-11T14:07:34Z</cp:lastPrinted>
  <dcterms:created xsi:type="dcterms:W3CDTF">2023-10-26T12:36:45Z</dcterms:created>
  <dcterms:modified xsi:type="dcterms:W3CDTF">2026-01-20T14:44:00Z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0x01010031B82B69D2361148B4D8F7EC156802130800760C9E1DDD1489429E1D84225F39AF65</vt:lpwstr>
  </property>
  <property fmtid="{D5CDD505-2E9C-101B-9397-08002B2CF9AE}" pid="3" name="MediaServiceImageTags">
    <vt:lpwstr/>
  </property>
</Properties>
</file>