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2"/>
  </p:notesMasterIdLst>
  <p:sldIdLst>
    <p:sldId id="3990" r:id="rId7"/>
    <p:sldId id="3989" r:id="rId8"/>
    <p:sldId id="3975" r:id="rId9"/>
    <p:sldId id="3993" r:id="rId10"/>
    <p:sldId id="3998" r:id="rId11"/>
    <p:sldId id="4010" r:id="rId12"/>
    <p:sldId id="3980" r:id="rId13"/>
    <p:sldId id="4000" r:id="rId14"/>
    <p:sldId id="4011" r:id="rId15"/>
    <p:sldId id="4002" r:id="rId16"/>
    <p:sldId id="4015" r:id="rId17"/>
    <p:sldId id="4013" r:id="rId18"/>
    <p:sldId id="4017" r:id="rId19"/>
    <p:sldId id="4016" r:id="rId20"/>
    <p:sldId id="4005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2E"/>
    <a:srgbClr val="005426"/>
    <a:srgbClr val="2AA963"/>
    <a:srgbClr val="7EC376"/>
    <a:srgbClr val="5B9BD5"/>
    <a:srgbClr val="A6C9E8"/>
    <a:srgbClr val="FFCCCC"/>
    <a:srgbClr val="9999FF"/>
    <a:srgbClr val="C8E6C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551A4-EE32-58A6-B81A-AC84D1EE61AB}" v="2" dt="2026-01-14T11:47:34.697"/>
    <p1510:client id="{7EF420AA-50F7-1496-0D5B-9F8E9B972DE3}" v="6" dt="2026-01-14T13:36:51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8" y="96"/>
      </p:cViewPr>
      <p:guideLst>
        <p:guide orient="horz" pos="3929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Gjermestad" userId="S::kristine.gjermestad@sintef.no::ab376bc2-563a-44cd-8008-8395aad23542" providerId="AD" clId="Web-{384551A4-EE32-58A6-B81A-AC84D1EE61AB}"/>
    <pc:docChg chg="modSld">
      <pc:chgData name="Kristine Gjermestad" userId="S::kristine.gjermestad@sintef.no::ab376bc2-563a-44cd-8008-8395aad23542" providerId="AD" clId="Web-{384551A4-EE32-58A6-B81A-AC84D1EE61AB}" dt="2026-01-14T11:47:34.697" v="1" actId="1076"/>
      <pc:docMkLst>
        <pc:docMk/>
      </pc:docMkLst>
      <pc:sldChg chg="addSp modSp">
        <pc:chgData name="Kristine Gjermestad" userId="S::kristine.gjermestad@sintef.no::ab376bc2-563a-44cd-8008-8395aad23542" providerId="AD" clId="Web-{384551A4-EE32-58A6-B81A-AC84D1EE61AB}" dt="2026-01-14T11:47:34.697" v="1" actId="1076"/>
        <pc:sldMkLst>
          <pc:docMk/>
          <pc:sldMk cId="1074261506" sldId="3990"/>
        </pc:sldMkLst>
        <pc:spChg chg="add">
          <ac:chgData name="Kristine Gjermestad" userId="S::kristine.gjermestad@sintef.no::ab376bc2-563a-44cd-8008-8395aad23542" providerId="AD" clId="Web-{384551A4-EE32-58A6-B81A-AC84D1EE61AB}" dt="2026-01-14T11:47:26.556" v="0"/>
          <ac:spMkLst>
            <pc:docMk/>
            <pc:sldMk cId="1074261506" sldId="3990"/>
            <ac:spMk id="7" creationId="{683423AD-3EF2-C45A-2F3B-BD26C4E09F94}"/>
          </ac:spMkLst>
        </pc:spChg>
        <pc:grpChg chg="add mod">
          <ac:chgData name="Kristine Gjermestad" userId="S::kristine.gjermestad@sintef.no::ab376bc2-563a-44cd-8008-8395aad23542" providerId="AD" clId="Web-{384551A4-EE32-58A6-B81A-AC84D1EE61AB}" dt="2026-01-14T11:47:34.697" v="1" actId="1076"/>
          <ac:grpSpMkLst>
            <pc:docMk/>
            <pc:sldMk cId="1074261506" sldId="3990"/>
            <ac:grpSpMk id="4" creationId="{5C631411-0236-6B76-80C1-0E9551724DAA}"/>
          </ac:grpSpMkLst>
        </pc:grpChg>
        <pc:picChg chg="add">
          <ac:chgData name="Kristine Gjermestad" userId="S::kristine.gjermestad@sintef.no::ab376bc2-563a-44cd-8008-8395aad23542" providerId="AD" clId="Web-{384551A4-EE32-58A6-B81A-AC84D1EE61AB}" dt="2026-01-14T11:47:26.556" v="0"/>
          <ac:picMkLst>
            <pc:docMk/>
            <pc:sldMk cId="1074261506" sldId="3990"/>
            <ac:picMk id="5" creationId="{F13DC5D5-1923-CF1D-4493-FE97E2494FC9}"/>
          </ac:picMkLst>
        </pc:picChg>
      </pc:sldChg>
    </pc:docChg>
  </pc:docChgLst>
  <pc:docChgLst>
    <pc:chgData name="Kristine Gjermestad" userId="S::kristine.gjermestad@sintef.no::ab376bc2-563a-44cd-8008-8395aad23542" providerId="AD" clId="Web-{7EF420AA-50F7-1496-0D5B-9F8E9B972DE3}"/>
    <pc:docChg chg="modSld">
      <pc:chgData name="Kristine Gjermestad" userId="S::kristine.gjermestad@sintef.no::ab376bc2-563a-44cd-8008-8395aad23542" providerId="AD" clId="Web-{7EF420AA-50F7-1496-0D5B-9F8E9B972DE3}" dt="2026-01-14T13:36:50.357" v="1" actId="20577"/>
      <pc:docMkLst>
        <pc:docMk/>
      </pc:docMkLst>
      <pc:sldChg chg="modSp">
        <pc:chgData name="Kristine Gjermestad" userId="S::kristine.gjermestad@sintef.no::ab376bc2-563a-44cd-8008-8395aad23542" providerId="AD" clId="Web-{7EF420AA-50F7-1496-0D5B-9F8E9B972DE3}" dt="2026-01-14T13:36:50.357" v="1" actId="20577"/>
        <pc:sldMkLst>
          <pc:docMk/>
          <pc:sldMk cId="1074261506" sldId="3990"/>
        </pc:sldMkLst>
        <pc:spChg chg="mod">
          <ac:chgData name="Kristine Gjermestad" userId="S::kristine.gjermestad@sintef.no::ab376bc2-563a-44cd-8008-8395aad23542" providerId="AD" clId="Web-{7EF420AA-50F7-1496-0D5B-9F8E9B972DE3}" dt="2026-01-14T13:36:50.357" v="1" actId="20577"/>
          <ac:spMkLst>
            <pc:docMk/>
            <pc:sldMk cId="1074261506" sldId="3990"/>
            <ac:spMk id="17" creationId="{4B0D9BB1-6FBD-28DB-BBB8-BC939D447E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15812E"/>
                </a:solidFill>
              </a:rPr>
              <a:t>Patient Journey Disruptions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9081292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October 2,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Purpose:		To identify development points in care processes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Applied by:	Researchers and HCPs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D9BB1-6FBD-28DB-BBB8-BC939D447E2B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Method 4</a:t>
            </a:r>
            <a:endParaRPr lang="nb-NO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71614" y="6065650"/>
            <a:ext cx="1777325" cy="699118"/>
            <a:chOff x="10427643" y="5830326"/>
            <a:chExt cx="1777325" cy="69911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52" y="603115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427643" y="583032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2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02FA4-364C-3E38-EBEA-BC5A1E10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A1EB-22F9-D734-70BA-75CE6A3B5B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</a:t>
            </a:r>
            <a:r>
              <a:rPr lang="fi-FI" dirty="0" err="1">
                <a:solidFill>
                  <a:srgbClr val="15812E"/>
                </a:solidFill>
              </a:rPr>
              <a:t>Classify</a:t>
            </a:r>
            <a:r>
              <a:rPr lang="fi-FI" dirty="0">
                <a:solidFill>
                  <a:srgbClr val="15812E"/>
                </a:solidFill>
              </a:rPr>
              <a:t> </a:t>
            </a:r>
            <a:r>
              <a:rPr lang="fi-FI" dirty="0" err="1">
                <a:solidFill>
                  <a:srgbClr val="15812E"/>
                </a:solidFill>
              </a:rPr>
              <a:t>disruptions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DF03-4C64-5382-9E27-805FE55639F3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Distinguish </a:t>
            </a:r>
            <a:r>
              <a:rPr lang="en-US" b="1" dirty="0"/>
              <a:t>managerial/process disruptions</a:t>
            </a:r>
            <a:r>
              <a:rPr lang="en-US" dirty="0"/>
              <a:t> (handover failures, coordination gaps, information delays) from </a:t>
            </a:r>
            <a:r>
              <a:rPr lang="en-US" b="1" dirty="0"/>
              <a:t>clinical errors</a:t>
            </a:r>
            <a:r>
              <a:rPr lang="en-US" dirty="0"/>
              <a:t>.</a:t>
            </a:r>
          </a:p>
          <a:p>
            <a:pPr lvl="0">
              <a:defRPr/>
            </a:pPr>
            <a:r>
              <a:rPr lang="en-US" dirty="0"/>
              <a:t>Define PJDs as </a:t>
            </a:r>
            <a:r>
              <a:rPr lang="en-US" i="1" dirty="0"/>
              <a:t>agency-based, harmful, and avoidable</a:t>
            </a:r>
            <a:r>
              <a:rPr lang="en-US" dirty="0"/>
              <a:t> events in patient journeys.</a:t>
            </a:r>
          </a:p>
          <a:p>
            <a:pPr lvl="0">
              <a:defRPr/>
            </a:pPr>
            <a:r>
              <a:rPr lang="en-US" dirty="0"/>
              <a:t>Use PJDs as a management tool to detect, describe, and prevent breakdowns in patient journeys.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500"/>
              </a:spcBef>
              <a:defRPr/>
            </a:pPr>
            <a:r>
              <a:rPr lang="en-US" dirty="0"/>
              <a:t>Provides a structured lens for pathway design and journey management.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FC324-D35B-6319-897B-748058C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AD936A-52E9-3F63-6A44-E4F5C729C533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Lessons learned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BF942E3-2185-F7A1-E61B-B885DE8EA18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0434BEA-2431-EE25-5B9B-70D4EBB0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2BE4A-7E59-1529-D1F6-C2474CA7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F286-5DC9-C1A0-626F-862596A7954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(1)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6DFB-1509-549D-BBF2-2A1CE3656E3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Reasonable Expectation Requirement</a:t>
            </a:r>
          </a:p>
          <a:p>
            <a:r>
              <a:rPr lang="en-US" dirty="0"/>
              <a:t>A disruption qualifies as a PJD only if it violates what can </a:t>
            </a:r>
            <a:r>
              <a:rPr lang="en-US" i="1" dirty="0"/>
              <a:t>reasonably</a:t>
            </a:r>
            <a:r>
              <a:rPr lang="en-US" dirty="0"/>
              <a:t> be expected in the care process.</a:t>
            </a:r>
          </a:p>
          <a:p>
            <a:r>
              <a:rPr lang="en-US" dirty="0"/>
              <a:t>Sets a boundary: not every inconvenience or delay is a PJD. Only those beyond normal variability.</a:t>
            </a:r>
          </a:p>
          <a:p>
            <a:r>
              <a:rPr lang="en-US" dirty="0"/>
              <a:t>Anchors the concept in fairness and feasibility, balancing patient expectations with system realities.</a:t>
            </a:r>
          </a:p>
          <a:p>
            <a:r>
              <a:rPr lang="en-US" dirty="0"/>
              <a:t>Prevents “over-reporting” of minor deviations, focusing attention on meaningful, avoidable breakdowns.</a:t>
            </a:r>
          </a:p>
          <a:p>
            <a:r>
              <a:rPr lang="en-US" dirty="0"/>
              <a:t>Provides a practical standard for managers to judge whether an event signals a problem in pathway design or execution.</a:t>
            </a:r>
          </a:p>
          <a:p>
            <a:r>
              <a:rPr lang="en-US" b="1" dirty="0"/>
              <a:t>Weakness: can be a subjective metric in some cases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99B8A-C655-825C-8A84-D619DD9D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822C766-DD50-429F-0394-CD10F57CBEC5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5663268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More information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6BC227F-DD19-72C9-34C3-20806B57AE76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Key takeaways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Relevant publications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062AAD4B-A90F-6C6B-E22B-A93D554C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5956D-FEE3-987D-1616-CED12150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C8FE-3547-D2B1-EE24-54F0D17EF91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Key takeaways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47B6-2A38-8062-A33E-66652A443AB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PJD is a suitable method to capture harmful events in patient journeys</a:t>
            </a:r>
          </a:p>
          <a:p>
            <a:r>
              <a:rPr lang="en-US" dirty="0"/>
              <a:t>Focuses on deviations from expected care processes, rather than isolated clinical outcomes</a:t>
            </a:r>
          </a:p>
          <a:p>
            <a:r>
              <a:rPr lang="en-US" dirty="0"/>
              <a:t>Enables systematic classification of breakdowns in coordination, information, and service flow</a:t>
            </a:r>
          </a:p>
          <a:p>
            <a:r>
              <a:rPr lang="en-US" dirty="0"/>
              <a:t>Positions care experiences in relation to the planned pathway versus the realized journey</a:t>
            </a:r>
          </a:p>
          <a:p>
            <a:r>
              <a:rPr lang="en-US" dirty="0"/>
              <a:t>Supports a management-oriented perspective by highlighting avoidable process failures</a:t>
            </a:r>
          </a:p>
          <a:p>
            <a:r>
              <a:rPr lang="en-US" dirty="0"/>
              <a:t>Adaptable to multiple data sources (expert panels, literature, patient/professional interviews, EHRs) for triangulation</a:t>
            </a:r>
          </a:p>
          <a:p>
            <a:r>
              <a:rPr lang="en-US" dirty="0"/>
              <a:t>Structured attributes (agency, harmfulness, reasonable expectation) make it easier to filter and organize complex disruptions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71BA3-16E7-4DA6-E212-62E8F6E1C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F9AA-8441-7A70-D422-24BB0CA3E2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A14D-A0B2-3FF0-76CA-77E562CB898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dirty="0"/>
              <a:t>Vesinurm, M., </a:t>
            </a:r>
            <a:r>
              <a:rPr lang="en-US" dirty="0" err="1"/>
              <a:t>Sylgren</a:t>
            </a:r>
            <a:r>
              <a:rPr lang="en-US" dirty="0"/>
              <a:t>, I., Bengts, A., </a:t>
            </a:r>
            <a:r>
              <a:rPr lang="en-US" dirty="0" err="1"/>
              <a:t>Torkki</a:t>
            </a:r>
            <a:r>
              <a:rPr lang="en-US" dirty="0"/>
              <a:t>, P., &amp; </a:t>
            </a:r>
            <a:r>
              <a:rPr lang="en-US" dirty="0" err="1"/>
              <a:t>Lillrank</a:t>
            </a:r>
            <a:r>
              <a:rPr lang="en-US" dirty="0"/>
              <a:t>, P. (2024). Concept analysis of patient journey disruptions: the obstacle of integrated care. </a:t>
            </a:r>
            <a:r>
              <a:rPr lang="en-US" i="1" dirty="0"/>
              <a:t>Journal of Integrated Care</a:t>
            </a:r>
            <a:r>
              <a:rPr lang="en-US" dirty="0"/>
              <a:t>, </a:t>
            </a:r>
            <a:r>
              <a:rPr lang="en-US" i="1" dirty="0"/>
              <a:t>32</a:t>
            </a:r>
            <a:r>
              <a:rPr lang="en-US" dirty="0"/>
              <a:t>(5), 37-58.</a:t>
            </a:r>
          </a:p>
          <a:p>
            <a:pPr marL="0" lvl="0" indent="0">
              <a:buNone/>
              <a:defRPr/>
            </a:pPr>
            <a:r>
              <a:rPr lang="en-US" dirty="0"/>
              <a:t>Vesinurm, M. (2025). Managing Complex Patient Journeys: A Healthcare Operations Management Perspective.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US" sz="22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5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concept</a:t>
            </a:r>
          </a:p>
          <a:p>
            <a:r>
              <a:rPr lang="en-GB" sz="2000" dirty="0"/>
              <a:t>Step-by-step guide</a:t>
            </a:r>
          </a:p>
          <a:p>
            <a:r>
              <a:rPr lang="en-GB" sz="2000" dirty="0"/>
              <a:t>Lessons learned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About the method</a:t>
            </a:r>
            <a:endParaRPr lang="nb-NO" sz="4800" dirty="0">
              <a:solidFill>
                <a:srgbClr val="15812E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Purpose </a:t>
            </a:r>
          </a:p>
          <a:p>
            <a:r>
              <a:rPr lang="en-GB" sz="2400" dirty="0"/>
              <a:t>Context and adaptations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206D1-88E0-FA55-ED9E-D6AB3C19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5941-E5D9-49B2-F6CA-81D2EDA3B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3313-B05A-DC9F-1353-B19B15B5ECC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/>
              <a:t>Patient Journey Disruptions (PJD) are events that deviate the patient journey from what can reasonably be expected, leading to delays, fragmentation, or unnecessary burden.</a:t>
            </a:r>
          </a:p>
          <a:p>
            <a:pPr lvl="0">
              <a:defRPr/>
            </a:pPr>
            <a:r>
              <a:rPr lang="en-US" sz="2400" dirty="0"/>
              <a:t>Developed in the Pathway project, PJDs provide a systematic way to describe and analyze harmful events in care processes that are primarily managerial rather than clinical.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/>
              <a:t>The concept emphasizes situations where coordination, information flow, or supporting activities fail, even if medical care itself is delivered correctly.</a:t>
            </a:r>
          </a:p>
          <a:p>
            <a:pPr>
              <a:defRPr/>
            </a:pPr>
            <a:r>
              <a:rPr lang="en-US" sz="2400" dirty="0"/>
              <a:t>By identifying PJDs, healthcare organizations can better understand obstacles to integrated and seamless care</a:t>
            </a:r>
          </a:p>
          <a:p>
            <a:pPr>
              <a:defRPr/>
            </a:pPr>
            <a:r>
              <a:rPr lang="en-US" sz="2400" dirty="0"/>
              <a:t>The PJD framework supports structured improvement efforts by revealing where pathways break down, helping managers target interventions that ensure smooth, value-creating patient journeys.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53AED-B370-24DE-C6B1-31CEF39F5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84B-ED52-F086-462D-2500A7ABC7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CE96-D59B-D4E7-6468-A436ABD15E1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Patients with complex, long-term conditions often encounter fragmented journeys where plans and reality diverge. 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In our study, PJDs were refined through expert panels, comparison with related concepts, and pilot interviews with patients and professionals in home care.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This adaptation ensures that PJDs capture both organizational and experiential shortcomings, highlighting where managerial failures derail patient journeys.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B088-5A06-6914-1BB1-5FE36C00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1AC5-1399-F5A6-14F2-0B521EE33D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D140-7030-A322-5137-B9795B5A8E2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Key information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When: 2022-2023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Participants: </a:t>
            </a:r>
            <a:r>
              <a:rPr lang="en-US" dirty="0"/>
              <a:t>Expert steering group, literature review, and semi-structured interviews with home care professionals and patients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Recruitment: </a:t>
            </a:r>
            <a:r>
              <a:rPr lang="en-US" dirty="0">
                <a:solidFill>
                  <a:prstClr val="black"/>
                </a:solidFill>
              </a:rPr>
              <a:t>Experts invited via project network; interview participants recruited in collaboration with home care providers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Ethical consideration: </a:t>
            </a:r>
            <a:r>
              <a:rPr lang="en-US" dirty="0">
                <a:solidFill>
                  <a:prstClr val="black"/>
                </a:solidFill>
              </a:rPr>
              <a:t>Voluntary participation with informed consent; conceptual work supplemented by empirical feasibility testing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collection methods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Expert group workshops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Comparative analysis of related concepts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Semi-structured interviews (professionals &amp; patients in home care)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Wilsonian concept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Thematic analysis of interview data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Method adapted by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Märt Vesinurm and Paul </a:t>
            </a:r>
            <a:r>
              <a:rPr lang="en-GB" dirty="0" err="1">
                <a:solidFill>
                  <a:prstClr val="black"/>
                </a:solidFill>
              </a:rPr>
              <a:t>Lillrank</a:t>
            </a:r>
            <a:r>
              <a:rPr lang="en-GB" dirty="0">
                <a:solidFill>
                  <a:prstClr val="black"/>
                </a:solidFill>
              </a:rPr>
              <a:t> (Aalto University)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1034041" y="2452743"/>
            <a:ext cx="6915150" cy="818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Step-by-step guide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30728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provide a step-by-step walkthrough of how to find PJDs in patient journeys.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endParaRPr lang="en-GB" sz="2400" dirty="0">
              <a:highlight>
                <a:srgbClr val="FFFF00"/>
              </a:highlight>
            </a:endParaRP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F165-B248-3487-94C6-8A3BDE53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diagrammi, kuvakaappaus, Fontti">
            <a:extLst>
              <a:ext uri="{FF2B5EF4-FFF2-40B4-BE49-F238E27FC236}">
                <a16:creationId xmlns:a16="http://schemas.microsoft.com/office/drawing/2014/main" id="{BC1D9135-5854-FC24-A155-E7C09128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3" y="1183594"/>
            <a:ext cx="8882032" cy="341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51FA1-0A0F-C2EB-F5F1-25D5CC34CC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1: Define pathway and journey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ABEA-7D08-5D68-227A-91C0ECC9EA0F}"/>
              </a:ext>
            </a:extLst>
          </p:cNvPr>
          <p:cNvSpPr txBox="1">
            <a:spLocks/>
          </p:cNvSpPr>
          <p:nvPr/>
        </p:nvSpPr>
        <p:spPr>
          <a:xfrm>
            <a:off x="838200" y="4760853"/>
            <a:ext cx="11106912" cy="1579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A pathway is the planned sequence of clinical and care activities (diagnostics, treatment, information, scheduling, support).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A journey is the realized process: what was done, what happened to the patient, and what was experienced.</a:t>
            </a:r>
            <a:endParaRPr lang="en-GB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90E613-EF33-6665-E834-3F7FB1E9B1DE}"/>
              </a:ext>
            </a:extLst>
          </p:cNvPr>
          <p:cNvSpPr txBox="1">
            <a:spLocks/>
          </p:cNvSpPr>
          <p:nvPr/>
        </p:nvSpPr>
        <p:spPr>
          <a:xfrm>
            <a:off x="2240280" y="4400906"/>
            <a:ext cx="10034016" cy="1579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dirty="0"/>
              <a:t>Vesinurm, M. (2025). </a:t>
            </a:r>
            <a:r>
              <a:rPr lang="en-US" sz="800" dirty="0"/>
              <a:t>Managing complex patient journeys: A healthcare operations management perspective. p. 23. Doctoral Thesis. Aalto University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4322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A114D-257F-0752-1ED6-292C3768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81B-0E3A-F99A-2586-2251261BDA9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2: Identify disruptions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118D-4BE4-C592-BFA7-605EDD8909F1}"/>
              </a:ext>
            </a:extLst>
          </p:cNvPr>
          <p:cNvSpPr txBox="1">
            <a:spLocks/>
          </p:cNvSpPr>
          <p:nvPr/>
        </p:nvSpPr>
        <p:spPr>
          <a:xfrm>
            <a:off x="838200" y="1730240"/>
            <a:ext cx="3382851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Collect events where the journey deviated from reasonable expectations.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Sources: expert workshops, interviews with patients and professionals, electronic health records.</a:t>
            </a:r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23">
            <a:extLst>
              <a:ext uri="{FF2B5EF4-FFF2-40B4-BE49-F238E27FC236}">
                <a16:creationId xmlns:a16="http://schemas.microsoft.com/office/drawing/2014/main" id="{4A44C4EE-8CB5-1097-2246-7DB60BAB32EA}"/>
              </a:ext>
            </a:extLst>
          </p:cNvPr>
          <p:cNvSpPr txBox="1"/>
          <p:nvPr/>
        </p:nvSpPr>
        <p:spPr>
          <a:xfrm>
            <a:off x="7559040" y="1056807"/>
            <a:ext cx="338285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5426"/>
                </a:solidFill>
              </a:rPr>
              <a:t>Example disruptions</a:t>
            </a:r>
          </a:p>
        </p:txBody>
      </p:sp>
      <p:pic>
        <p:nvPicPr>
          <p:cNvPr id="9" name="Kuva 8" descr="Kuva, joka sisältää kohteen teksti, kuvakaappaus, Fontti, dokumentti&#10;&#10;Tekoälyllä luotu sisältö voi olla virheellistä.">
            <a:extLst>
              <a:ext uri="{FF2B5EF4-FFF2-40B4-BE49-F238E27FC236}">
                <a16:creationId xmlns:a16="http://schemas.microsoft.com/office/drawing/2014/main" id="{E03AA25A-112E-4516-BBE9-6BD4C645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47" y="1585817"/>
            <a:ext cx="4116355" cy="368636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A766191-D3A9-B0CE-8E7F-C3380F14838A}"/>
              </a:ext>
            </a:extLst>
          </p:cNvPr>
          <p:cNvSpPr txBox="1"/>
          <p:nvPr/>
        </p:nvSpPr>
        <p:spPr>
          <a:xfrm>
            <a:off x="6817867" y="5339528"/>
            <a:ext cx="392871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Vesinurm, M.,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Sylgren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I., Bengts, A.,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Torkki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&amp;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Lillrank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 (2024). Concept analysis of patient journey disruptions: the obstacle of integrated care.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Integrated Care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37-58.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90026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http://schemas.microsoft.com/office/infopath/2007/PartnerControls"/>
    <ds:schemaRef ds:uri="http://purl.org/dc/terms/"/>
    <ds:schemaRef ds:uri="8bbd4995-53b7-43e2-b62f-10947586ac3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ba0c5c5-7e56-42de-b0e7-a4e1f6d603bb"/>
    <ds:schemaRef ds:uri="e17d68e7-3aed-405b-8ea4-7d85968b997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526FD1-DF2A-4D84-A609-1DBC2EBE8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942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Office Theme</vt:lpstr>
      <vt:lpstr>SINTEF Lys</vt:lpstr>
      <vt:lpstr>1_SINTEF Lys</vt:lpstr>
      <vt:lpstr>Patient Journey Disruptions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Vesinurm Märt</cp:lastModifiedBy>
  <cp:revision>8</cp:revision>
  <cp:lastPrinted>2025-03-11T14:07:34Z</cp:lastPrinted>
  <dcterms:created xsi:type="dcterms:W3CDTF">2023-10-26T12:36:45Z</dcterms:created>
  <dcterms:modified xsi:type="dcterms:W3CDTF">2026-01-14T13:36:53Z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