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 id="2147483675" r:id="rId6"/>
  </p:sldMasterIdLst>
  <p:notesMasterIdLst>
    <p:notesMasterId r:id="rId35"/>
  </p:notesMasterIdLst>
  <p:sldIdLst>
    <p:sldId id="3990" r:id="rId7"/>
    <p:sldId id="3989" r:id="rId8"/>
    <p:sldId id="3975" r:id="rId9"/>
    <p:sldId id="3993" r:id="rId10"/>
    <p:sldId id="3999" r:id="rId11"/>
    <p:sldId id="3980" r:id="rId12"/>
    <p:sldId id="4000" r:id="rId13"/>
    <p:sldId id="4001" r:id="rId14"/>
    <p:sldId id="4003" r:id="rId15"/>
    <p:sldId id="4010" r:id="rId16"/>
    <p:sldId id="4011" r:id="rId17"/>
    <p:sldId id="4012" r:id="rId18"/>
    <p:sldId id="4013" r:id="rId19"/>
    <p:sldId id="4014" r:id="rId20"/>
    <p:sldId id="4015" r:id="rId21"/>
    <p:sldId id="4018" r:id="rId22"/>
    <p:sldId id="4019" r:id="rId23"/>
    <p:sldId id="4020" r:id="rId24"/>
    <p:sldId id="4021" r:id="rId25"/>
    <p:sldId id="4022" r:id="rId26"/>
    <p:sldId id="4024" r:id="rId27"/>
    <p:sldId id="4023" r:id="rId28"/>
    <p:sldId id="4004" r:id="rId29"/>
    <p:sldId id="3981" r:id="rId30"/>
    <p:sldId id="4005" r:id="rId31"/>
    <p:sldId id="4007" r:id="rId32"/>
    <p:sldId id="4016" r:id="rId33"/>
    <p:sldId id="4017" r:id="rId3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29" userDrawn="1">
          <p15:clr>
            <a:srgbClr val="A4A3A4"/>
          </p15:clr>
        </p15:guide>
        <p15:guide id="2" pos="59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286A5B3-2154-6A3A-1549-34692E71597B}" name="Kristine Gjermestad" initials="KG" userId="S::kristine.gjermestad@sintef.no::ab376bc2-563a-44cd-8008-8395aad23542" providerId="AD"/>
  <p188:author id="{6A5085BF-E3D4-1B3F-1A43-C0A04F01ADA6}" name="binyadad" initials="bi" userId="S::binyadad_gmail.com#ext#@sintef.onmicrosoft.com::8a1da339-5b3d-4821-861f-7116c15c3466" providerId="AD"/>
  <p188:author id="{C3C6C1C1-636E-81F5-51A8-0BD652912C11}" name="Kristine Gjermestad" initials="KG" userId="S::kristine@finnoygear.no::0d3a9c04-bfa5-47ad-b730-5cb4c5332f5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812E"/>
    <a:srgbClr val="005426"/>
    <a:srgbClr val="2AA963"/>
    <a:srgbClr val="7EC376"/>
    <a:srgbClr val="5B9BD5"/>
    <a:srgbClr val="A6C9E8"/>
    <a:srgbClr val="FFCCCC"/>
    <a:srgbClr val="9999FF"/>
    <a:srgbClr val="C8E6C9"/>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141119-5E49-2B2C-E879-72D186F54661}" v="5" dt="2026-01-20T14:42:51.936"/>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ys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Ingen stil, tabellrutenett">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66" d="100"/>
          <a:sy n="66" d="100"/>
        </p:scale>
        <p:origin x="1282" y="317"/>
      </p:cViewPr>
      <p:guideLst>
        <p:guide orient="horz" pos="3929"/>
        <p:guide pos="59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21" Type="http://schemas.openxmlformats.org/officeDocument/2006/relationships/slide" Target="slides/slide15.xml"/><Relationship Id="rId34" Type="http://schemas.openxmlformats.org/officeDocument/2006/relationships/slide" Target="slides/slide28.xml"/><Relationship Id="rId42" Type="http://schemas.microsoft.com/office/2018/10/relationships/authors" Target="author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ine Gjermestad" userId="S::kristine.gjermestad@sintef.no::ab376bc2-563a-44cd-8008-8395aad23542" providerId="AD" clId="Web-{2A216EF6-A79F-8786-2640-ECEB738E30E8}"/>
    <pc:docChg chg="addSld delSld modSld">
      <pc:chgData name="Kristine Gjermestad" userId="S::kristine.gjermestad@sintef.no::ab376bc2-563a-44cd-8008-8395aad23542" providerId="AD" clId="Web-{2A216EF6-A79F-8786-2640-ECEB738E30E8}" dt="2026-01-14T11:06:19.079" v="12" actId="20577"/>
      <pc:docMkLst>
        <pc:docMk/>
      </pc:docMkLst>
      <pc:sldChg chg="modSp">
        <pc:chgData name="Kristine Gjermestad" userId="S::kristine.gjermestad@sintef.no::ab376bc2-563a-44cd-8008-8395aad23542" providerId="AD" clId="Web-{2A216EF6-A79F-8786-2640-ECEB738E30E8}" dt="2026-01-14T11:06:19.079" v="12" actId="20577"/>
        <pc:sldMkLst>
          <pc:docMk/>
          <pc:sldMk cId="1074261506" sldId="3990"/>
        </pc:sldMkLst>
        <pc:spChg chg="mod">
          <ac:chgData name="Kristine Gjermestad" userId="S::kristine.gjermestad@sintef.no::ab376bc2-563a-44cd-8008-8395aad23542" providerId="AD" clId="Web-{2A216EF6-A79F-8786-2640-ECEB738E30E8}" dt="2026-01-14T11:06:19.079" v="12" actId="20577"/>
          <ac:spMkLst>
            <pc:docMk/>
            <pc:sldMk cId="1074261506" sldId="3990"/>
            <ac:spMk id="2" creationId="{C1C8D153-386D-D098-0BD5-F14273D12635}"/>
          </ac:spMkLst>
        </pc:spChg>
      </pc:sldChg>
    </pc:docChg>
  </pc:docChgLst>
  <pc:docChgLst>
    <pc:chgData name="Kristine Gjermestad" userId="S::kristine.gjermestad@sintef.no::ab376bc2-563a-44cd-8008-8395aad23542" providerId="AD" clId="Web-{BCFD79F7-C852-EC71-9DF0-F5DFE865D956}"/>
    <pc:docChg chg="modSld">
      <pc:chgData name="Kristine Gjermestad" userId="S::kristine.gjermestad@sintef.no::ab376bc2-563a-44cd-8008-8395aad23542" providerId="AD" clId="Web-{BCFD79F7-C852-EC71-9DF0-F5DFE865D956}" dt="2026-01-14T13:37:42.284" v="1" actId="20577"/>
      <pc:docMkLst>
        <pc:docMk/>
      </pc:docMkLst>
      <pc:sldChg chg="modSp">
        <pc:chgData name="Kristine Gjermestad" userId="S::kristine.gjermestad@sintef.no::ab376bc2-563a-44cd-8008-8395aad23542" providerId="AD" clId="Web-{BCFD79F7-C852-EC71-9DF0-F5DFE865D956}" dt="2026-01-14T13:37:42.284" v="1" actId="20577"/>
        <pc:sldMkLst>
          <pc:docMk/>
          <pc:sldMk cId="1074261506" sldId="3990"/>
        </pc:sldMkLst>
        <pc:spChg chg="mod">
          <ac:chgData name="Kristine Gjermestad" userId="S::kristine.gjermestad@sintef.no::ab376bc2-563a-44cd-8008-8395aad23542" providerId="AD" clId="Web-{BCFD79F7-C852-EC71-9DF0-F5DFE865D956}" dt="2026-01-14T13:37:42.284" v="1" actId="20577"/>
          <ac:spMkLst>
            <pc:docMk/>
            <pc:sldMk cId="1074261506" sldId="3990"/>
            <ac:spMk id="17" creationId="{4B0D9BB1-6FBD-28DB-BBB8-BC939D447E2B}"/>
          </ac:spMkLst>
        </pc:spChg>
      </pc:sldChg>
    </pc:docChg>
  </pc:docChgLst>
  <pc:docChgLst>
    <pc:chgData name="Kristine Gjermestad" userId="S::kristine.gjermestad@sintef.no::ab376bc2-563a-44cd-8008-8395aad23542" providerId="AD" clId="Web-{8EAEC681-D6B4-72B0-19A7-935DD4138DE2}"/>
    <pc:docChg chg="modSld">
      <pc:chgData name="Kristine Gjermestad" userId="S::kristine.gjermestad@sintef.no::ab376bc2-563a-44cd-8008-8395aad23542" providerId="AD" clId="Web-{8EAEC681-D6B4-72B0-19A7-935DD4138DE2}" dt="2026-01-14T11:52:40.995" v="0"/>
      <pc:docMkLst>
        <pc:docMk/>
      </pc:docMkLst>
      <pc:sldChg chg="addSp">
        <pc:chgData name="Kristine Gjermestad" userId="S::kristine.gjermestad@sintef.no::ab376bc2-563a-44cd-8008-8395aad23542" providerId="AD" clId="Web-{8EAEC681-D6B4-72B0-19A7-935DD4138DE2}" dt="2026-01-14T11:52:40.995" v="0"/>
        <pc:sldMkLst>
          <pc:docMk/>
          <pc:sldMk cId="1074261506" sldId="3990"/>
        </pc:sldMkLst>
        <pc:spChg chg="add">
          <ac:chgData name="Kristine Gjermestad" userId="S::kristine.gjermestad@sintef.no::ab376bc2-563a-44cd-8008-8395aad23542" providerId="AD" clId="Web-{8EAEC681-D6B4-72B0-19A7-935DD4138DE2}" dt="2026-01-14T11:52:40.995" v="0"/>
          <ac:spMkLst>
            <pc:docMk/>
            <pc:sldMk cId="1074261506" sldId="3990"/>
            <ac:spMk id="7" creationId="{683423AD-3EF2-C45A-2F3B-BD26C4E09F94}"/>
          </ac:spMkLst>
        </pc:spChg>
        <pc:grpChg chg="add">
          <ac:chgData name="Kristine Gjermestad" userId="S::kristine.gjermestad@sintef.no::ab376bc2-563a-44cd-8008-8395aad23542" providerId="AD" clId="Web-{8EAEC681-D6B4-72B0-19A7-935DD4138DE2}" dt="2026-01-14T11:52:40.995" v="0"/>
          <ac:grpSpMkLst>
            <pc:docMk/>
            <pc:sldMk cId="1074261506" sldId="3990"/>
            <ac:grpSpMk id="4" creationId="{5C631411-0236-6B76-80C1-0E9551724DAA}"/>
          </ac:grpSpMkLst>
        </pc:grpChg>
        <pc:picChg chg="add">
          <ac:chgData name="Kristine Gjermestad" userId="S::kristine.gjermestad@sintef.no::ab376bc2-563a-44cd-8008-8395aad23542" providerId="AD" clId="Web-{8EAEC681-D6B4-72B0-19A7-935DD4138DE2}" dt="2026-01-14T11:52:40.995" v="0"/>
          <ac:picMkLst>
            <pc:docMk/>
            <pc:sldMk cId="1074261506" sldId="3990"/>
            <ac:picMk id="5" creationId="{F13DC5D5-1923-CF1D-4493-FE97E2494FC9}"/>
          </ac:picMkLst>
        </pc:picChg>
      </pc:sldChg>
    </pc:docChg>
  </pc:docChgLst>
  <pc:docChgLst>
    <pc:chgData name="Kristine Gjermestad" userId="S::kristine.gjermestad@sintef.no::ab376bc2-563a-44cd-8008-8395aad23542" providerId="AD" clId="Web-{9B141119-5E49-2B2C-E879-72D186F54661}"/>
    <pc:docChg chg="modSld">
      <pc:chgData name="Kristine Gjermestad" userId="S::kristine.gjermestad@sintef.no::ab376bc2-563a-44cd-8008-8395aad23542" providerId="AD" clId="Web-{9B141119-5E49-2B2C-E879-72D186F54661}" dt="2026-01-20T14:42:51.936" v="4" actId="20577"/>
      <pc:docMkLst>
        <pc:docMk/>
      </pc:docMkLst>
      <pc:sldChg chg="modSp">
        <pc:chgData name="Kristine Gjermestad" userId="S::kristine.gjermestad@sintef.no::ab376bc2-563a-44cd-8008-8395aad23542" providerId="AD" clId="Web-{9B141119-5E49-2B2C-E879-72D186F54661}" dt="2026-01-20T14:42:51.936" v="4" actId="20577"/>
        <pc:sldMkLst>
          <pc:docMk/>
          <pc:sldMk cId="1074261506" sldId="3990"/>
        </pc:sldMkLst>
        <pc:spChg chg="mod">
          <ac:chgData name="Kristine Gjermestad" userId="S::kristine.gjermestad@sintef.no::ab376bc2-563a-44cd-8008-8395aad23542" providerId="AD" clId="Web-{9B141119-5E49-2B2C-E879-72D186F54661}" dt="2026-01-20T14:42:51.936" v="4" actId="20577"/>
          <ac:spMkLst>
            <pc:docMk/>
            <pc:sldMk cId="1074261506" sldId="3990"/>
            <ac:spMk id="3" creationId="{FEA76CFE-5A64-516F-2FC4-A4B911AAFE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A07633C-3AA1-4874-9D0B-76E6150BAF9F}" type="datetimeFigureOut">
              <a:rPr lang="en-GB" smtClean="0"/>
              <a:t>20/01/2026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CC21B66-EEAF-4134-B938-41A5B9977DC7}" type="slidenum">
              <a:rPr lang="en-GB" smtClean="0"/>
              <a:t>‹#›</a:t>
            </a:fld>
            <a:endParaRPr lang="en-GB"/>
          </a:p>
        </p:txBody>
      </p:sp>
    </p:spTree>
    <p:extLst>
      <p:ext uri="{BB962C8B-B14F-4D97-AF65-F5344CB8AC3E}">
        <p14:creationId xmlns:p14="http://schemas.microsoft.com/office/powerpoint/2010/main" val="3306052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dirty="0"/>
          </a:p>
        </p:txBody>
      </p:sp>
      <p:sp>
        <p:nvSpPr>
          <p:cNvPr id="4" name="Slide Number Placeholder 3"/>
          <p:cNvSpPr>
            <a:spLocks noGrp="1"/>
          </p:cNvSpPr>
          <p:nvPr>
            <p:ph type="sldNum" sz="quarter" idx="5"/>
          </p:nvPr>
        </p:nvSpPr>
        <p:spPr/>
        <p:txBody>
          <a:bodyPr/>
          <a:lstStyle/>
          <a:p>
            <a:fld id="{BCC21B66-EEAF-4134-B938-41A5B9977DC7}" type="slidenum">
              <a:rPr lang="en-GB" smtClean="0"/>
              <a:t>1</a:t>
            </a:fld>
            <a:endParaRPr lang="en-GB"/>
          </a:p>
        </p:txBody>
      </p:sp>
    </p:spTree>
    <p:extLst>
      <p:ext uri="{BB962C8B-B14F-4D97-AF65-F5344CB8AC3E}">
        <p14:creationId xmlns:p14="http://schemas.microsoft.com/office/powerpoint/2010/main" val="3438488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BCC21B66-EEAF-4134-B938-41A5B9977DC7}" type="slidenum">
              <a:rPr lang="en-GB" smtClean="0"/>
              <a:t>17</a:t>
            </a:fld>
            <a:endParaRPr lang="en-GB"/>
          </a:p>
        </p:txBody>
      </p:sp>
    </p:spTree>
    <p:extLst>
      <p:ext uri="{BB962C8B-B14F-4D97-AF65-F5344CB8AC3E}">
        <p14:creationId xmlns:p14="http://schemas.microsoft.com/office/powerpoint/2010/main" val="3882056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EF96A-0DA9-61FE-C2FD-A35AA5E687C5}"/>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C1FA46A9-AEBF-C8B2-4612-DD2054A07BB0}"/>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DAE19CC9-0D6F-A4B9-90B4-83BA3DAD6B74}"/>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2DA92357-5FF1-0913-A8C3-5ED63008C0FD}"/>
              </a:ext>
            </a:extLst>
          </p:cNvPr>
          <p:cNvSpPr>
            <a:spLocks noGrp="1"/>
          </p:cNvSpPr>
          <p:nvPr>
            <p:ph type="sldNum" sz="quarter" idx="5"/>
          </p:nvPr>
        </p:nvSpPr>
        <p:spPr/>
        <p:txBody>
          <a:bodyPr/>
          <a:lstStyle/>
          <a:p>
            <a:fld id="{BCC21B66-EEAF-4134-B938-41A5B9977DC7}" type="slidenum">
              <a:rPr lang="en-GB" smtClean="0"/>
              <a:t>18</a:t>
            </a:fld>
            <a:endParaRPr lang="en-GB"/>
          </a:p>
        </p:txBody>
      </p:sp>
    </p:spTree>
    <p:extLst>
      <p:ext uri="{BB962C8B-B14F-4D97-AF65-F5344CB8AC3E}">
        <p14:creationId xmlns:p14="http://schemas.microsoft.com/office/powerpoint/2010/main" val="2473601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DF506-FE27-7263-9475-94B04871765E}"/>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587BCA0F-51CA-035B-549E-CE3A1046F590}"/>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0A35CCDF-7E9C-528A-828A-52E0ED05DE8A}"/>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9A143269-773F-9B1A-19B0-B00E68F5B1FC}"/>
              </a:ext>
            </a:extLst>
          </p:cNvPr>
          <p:cNvSpPr>
            <a:spLocks noGrp="1"/>
          </p:cNvSpPr>
          <p:nvPr>
            <p:ph type="sldNum" sz="quarter" idx="5"/>
          </p:nvPr>
        </p:nvSpPr>
        <p:spPr/>
        <p:txBody>
          <a:bodyPr/>
          <a:lstStyle/>
          <a:p>
            <a:fld id="{BCC21B66-EEAF-4134-B938-41A5B9977DC7}" type="slidenum">
              <a:rPr lang="en-GB" smtClean="0"/>
              <a:t>19</a:t>
            </a:fld>
            <a:endParaRPr lang="en-GB"/>
          </a:p>
        </p:txBody>
      </p:sp>
    </p:spTree>
    <p:extLst>
      <p:ext uri="{BB962C8B-B14F-4D97-AF65-F5344CB8AC3E}">
        <p14:creationId xmlns:p14="http://schemas.microsoft.com/office/powerpoint/2010/main" val="4014479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61086-E63F-BA55-1A75-7CF2B74DC9CB}"/>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486FC7E9-160A-F2E1-72DD-49E6DD38F471}"/>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EDC9B1DE-ECBB-6AAD-49E5-C82319B55ED5}"/>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5827F0F0-2508-F68B-2AB0-75A504C95E13}"/>
              </a:ext>
            </a:extLst>
          </p:cNvPr>
          <p:cNvSpPr>
            <a:spLocks noGrp="1"/>
          </p:cNvSpPr>
          <p:nvPr>
            <p:ph type="sldNum" sz="quarter" idx="5"/>
          </p:nvPr>
        </p:nvSpPr>
        <p:spPr/>
        <p:txBody>
          <a:bodyPr/>
          <a:lstStyle/>
          <a:p>
            <a:fld id="{BCC21B66-EEAF-4134-B938-41A5B9977DC7}" type="slidenum">
              <a:rPr lang="en-GB" smtClean="0"/>
              <a:t>20</a:t>
            </a:fld>
            <a:endParaRPr lang="en-GB"/>
          </a:p>
        </p:txBody>
      </p:sp>
    </p:spTree>
    <p:extLst>
      <p:ext uri="{BB962C8B-B14F-4D97-AF65-F5344CB8AC3E}">
        <p14:creationId xmlns:p14="http://schemas.microsoft.com/office/powerpoint/2010/main" val="397199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213B2-2262-F2CF-E524-3C24D9DDD103}"/>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22CBCA0E-47CD-875F-F4D3-70B4AC7C9F6A}"/>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C10E6CA2-FD94-BF9E-946C-F3EB36D9FBE1}"/>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15504F77-6493-0B47-C190-8DD0BE3331ED}"/>
              </a:ext>
            </a:extLst>
          </p:cNvPr>
          <p:cNvSpPr>
            <a:spLocks noGrp="1"/>
          </p:cNvSpPr>
          <p:nvPr>
            <p:ph type="sldNum" sz="quarter" idx="5"/>
          </p:nvPr>
        </p:nvSpPr>
        <p:spPr/>
        <p:txBody>
          <a:bodyPr/>
          <a:lstStyle/>
          <a:p>
            <a:fld id="{BCC21B66-EEAF-4134-B938-41A5B9977DC7}" type="slidenum">
              <a:rPr lang="en-GB" smtClean="0"/>
              <a:t>21</a:t>
            </a:fld>
            <a:endParaRPr lang="en-GB"/>
          </a:p>
        </p:txBody>
      </p:sp>
    </p:spTree>
    <p:extLst>
      <p:ext uri="{BB962C8B-B14F-4D97-AF65-F5344CB8AC3E}">
        <p14:creationId xmlns:p14="http://schemas.microsoft.com/office/powerpoint/2010/main" val="1387681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60FDF-35ED-C77A-2AFF-D321B4B8CA59}"/>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EA2FEF84-763D-F149-6EA2-466B796BC5D5}"/>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01FAB8F1-1A7A-AC80-4E5F-5F4652D53778}"/>
              </a:ext>
            </a:extLst>
          </p:cNvPr>
          <p:cNvSpPr>
            <a:spLocks noGrp="1"/>
          </p:cNvSpPr>
          <p:nvPr>
            <p:ph type="body" idx="1"/>
          </p:nvPr>
        </p:nvSpPr>
        <p:spPr/>
        <p:txBody>
          <a:bodyPr/>
          <a:lstStyle/>
          <a:p>
            <a:endParaRPr lang="nb-NO" dirty="0"/>
          </a:p>
        </p:txBody>
      </p:sp>
      <p:sp>
        <p:nvSpPr>
          <p:cNvPr id="4" name="Plassholder for lysbildenummer 3">
            <a:extLst>
              <a:ext uri="{FF2B5EF4-FFF2-40B4-BE49-F238E27FC236}">
                <a16:creationId xmlns:a16="http://schemas.microsoft.com/office/drawing/2014/main" id="{1500EF14-B9A3-8E16-F47B-15A90D6BD9A7}"/>
              </a:ext>
            </a:extLst>
          </p:cNvPr>
          <p:cNvSpPr>
            <a:spLocks noGrp="1"/>
          </p:cNvSpPr>
          <p:nvPr>
            <p:ph type="sldNum" sz="quarter" idx="5"/>
          </p:nvPr>
        </p:nvSpPr>
        <p:spPr/>
        <p:txBody>
          <a:bodyPr/>
          <a:lstStyle/>
          <a:p>
            <a:fld id="{BCC21B66-EEAF-4134-B938-41A5B9977DC7}" type="slidenum">
              <a:rPr lang="en-GB" smtClean="0"/>
              <a:t>22</a:t>
            </a:fld>
            <a:endParaRPr lang="en-GB"/>
          </a:p>
        </p:txBody>
      </p:sp>
    </p:spTree>
    <p:extLst>
      <p:ext uri="{BB962C8B-B14F-4D97-AF65-F5344CB8AC3E}">
        <p14:creationId xmlns:p14="http://schemas.microsoft.com/office/powerpoint/2010/main" val="387482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Master" Target="../slideMasters/slideMaster2.xml"/><Relationship Id="rId5" Type="http://schemas.openxmlformats.org/officeDocument/2006/relationships/image" Target="../media/image9.png"/><Relationship Id="rId4" Type="http://schemas.openxmlformats.org/officeDocument/2006/relationships/image" Target="../media/image6.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3.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emf"/><Relationship Id="rId1" Type="http://schemas.openxmlformats.org/officeDocument/2006/relationships/slideMaster" Target="../slideMasters/slideMaster3.xml"/><Relationship Id="rId4" Type="http://schemas.openxmlformats.org/officeDocument/2006/relationships/image" Target="../media/image9.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CE732-DB9F-0F2E-C372-D0280A57B3D2}"/>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nb-NO"/>
              <a:t>Click to edit Master title style</a:t>
            </a:r>
          </a:p>
        </p:txBody>
      </p:sp>
      <p:sp>
        <p:nvSpPr>
          <p:cNvPr id="3" name="Subtitle 2">
            <a:extLst>
              <a:ext uri="{FF2B5EF4-FFF2-40B4-BE49-F238E27FC236}">
                <a16:creationId xmlns:a16="http://schemas.microsoft.com/office/drawing/2014/main" id="{B91AF83A-0AC3-51D1-84B3-B53D894FF0AE}"/>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Click to edit Master subtitle style</a:t>
            </a:r>
          </a:p>
        </p:txBody>
      </p:sp>
      <p:sp>
        <p:nvSpPr>
          <p:cNvPr id="4" name="Date Placeholder 3">
            <a:extLst>
              <a:ext uri="{FF2B5EF4-FFF2-40B4-BE49-F238E27FC236}">
                <a16:creationId xmlns:a16="http://schemas.microsoft.com/office/drawing/2014/main" id="{AF464C0B-47C2-1B97-8D4C-978AAF6295A5}"/>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702EEFA4-2590-7AD8-F790-B4AFED4A411B}"/>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E50DEBA0-6341-EA42-A267-FDCB44CE297D}"/>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318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9FB5A-53B1-CAD3-939B-B5FBF7F4E111}"/>
              </a:ext>
            </a:extLst>
          </p:cNvPr>
          <p:cNvSpPr>
            <a:spLocks noGrp="1"/>
          </p:cNvSpPr>
          <p:nvPr>
            <p:ph type="title" hasCustomPrompt="1"/>
          </p:nvPr>
        </p:nvSpPr>
        <p:spPr/>
        <p:txBody>
          <a:bodyPr/>
          <a:lstStyle/>
          <a:p>
            <a:r>
              <a:rPr lang="nb-NO"/>
              <a:t>Click to edit Master title style</a:t>
            </a:r>
          </a:p>
        </p:txBody>
      </p:sp>
      <p:sp>
        <p:nvSpPr>
          <p:cNvPr id="3" name="Vertical Text Placeholder 2">
            <a:extLst>
              <a:ext uri="{FF2B5EF4-FFF2-40B4-BE49-F238E27FC236}">
                <a16:creationId xmlns:a16="http://schemas.microsoft.com/office/drawing/2014/main" id="{F4D9DB7A-7633-A8BE-24A1-F6FCFCC5C1AC}"/>
              </a:ext>
            </a:extLst>
          </p:cNvPr>
          <p:cNvSpPr>
            <a:spLocks noGrp="1"/>
          </p:cNvSpPr>
          <p:nvPr>
            <p:ph type="body" orient="vert" idx="1" hasCustomPrompt="1"/>
          </p:nvPr>
        </p:nvSpPr>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49FB2627-C47E-B998-7CE5-B58B029BBE0B}"/>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BE1BC101-2CD0-AF9B-8053-B9C311CA897F}"/>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B180F919-CA95-EDA5-2D99-1118E9B1DEB5}"/>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013915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397FBD-B743-E330-029A-62A3A8480B05}"/>
              </a:ext>
            </a:extLst>
          </p:cNvPr>
          <p:cNvSpPr>
            <a:spLocks noGrp="1"/>
          </p:cNvSpPr>
          <p:nvPr>
            <p:ph type="title" orient="vert" hasCustomPrompt="1"/>
          </p:nvPr>
        </p:nvSpPr>
        <p:spPr>
          <a:xfrm>
            <a:off x="8724900" y="365125"/>
            <a:ext cx="2628900" cy="5811838"/>
          </a:xfrm>
        </p:spPr>
        <p:txBody>
          <a:bodyPr vert="eaVert"/>
          <a:lstStyle/>
          <a:p>
            <a:r>
              <a:rPr lang="nb-NO"/>
              <a:t>Click to edit Master title style</a:t>
            </a:r>
          </a:p>
        </p:txBody>
      </p:sp>
      <p:sp>
        <p:nvSpPr>
          <p:cNvPr id="3" name="Vertical Text Placeholder 2">
            <a:extLst>
              <a:ext uri="{FF2B5EF4-FFF2-40B4-BE49-F238E27FC236}">
                <a16:creationId xmlns:a16="http://schemas.microsoft.com/office/drawing/2014/main" id="{D0D49952-2875-5135-8802-D08DA4775F69}"/>
              </a:ext>
            </a:extLst>
          </p:cNvPr>
          <p:cNvSpPr>
            <a:spLocks noGrp="1"/>
          </p:cNvSpPr>
          <p:nvPr>
            <p:ph type="body" orient="vert" idx="1" hasCustomPrompt="1"/>
          </p:nvPr>
        </p:nvSpPr>
        <p:spPr>
          <a:xfrm>
            <a:off x="838200" y="365125"/>
            <a:ext cx="7734300" cy="5811838"/>
          </a:xfrm>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AC74E532-C64E-78F0-694A-09AC03C8851C}"/>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8E92F9AC-3C38-B4BC-E48B-6D7A1E839906}"/>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4FBE213F-DE9E-7B88-05FD-42F0D78FE764}"/>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36771546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10" name="Plassholder for bilde 9"/>
          <p:cNvSpPr>
            <a:spLocks noGrp="1"/>
          </p:cNvSpPr>
          <p:nvPr>
            <p:ph type="pic" sz="quarter" idx="12" hasCustomPrompt="1"/>
          </p:nvPr>
        </p:nvSpPr>
        <p:spPr>
          <a:xfrm>
            <a:off x="0" y="0"/>
            <a:ext cx="12192000" cy="6858000"/>
          </a:xfrm>
          <a:custGeom>
            <a:avLst/>
            <a:gdLst>
              <a:gd name="connsiteX0" fmla="*/ 0 w 12192000"/>
              <a:gd name="connsiteY0" fmla="*/ 0 h 6858000"/>
              <a:gd name="connsiteX1" fmla="*/ 895584 w 12192000"/>
              <a:gd name="connsiteY1" fmla="*/ 0 h 6858000"/>
              <a:gd name="connsiteX2" fmla="*/ 895584 w 12192000"/>
              <a:gd name="connsiteY2" fmla="*/ 1800225 h 6858000"/>
              <a:gd name="connsiteX3" fmla="*/ 2515892 w 12192000"/>
              <a:gd name="connsiteY3" fmla="*/ 1800225 h 6858000"/>
              <a:gd name="connsiteX4" fmla="*/ 2515892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895584" y="0"/>
                </a:lnTo>
                <a:lnTo>
                  <a:pt x="895584" y="1800225"/>
                </a:lnTo>
                <a:lnTo>
                  <a:pt x="2515892" y="1800225"/>
                </a:lnTo>
                <a:lnTo>
                  <a:pt x="2515892" y="0"/>
                </a:lnTo>
                <a:lnTo>
                  <a:pt x="12192000" y="0"/>
                </a:lnTo>
                <a:lnTo>
                  <a:pt x="12192000" y="6858000"/>
                </a:lnTo>
                <a:lnTo>
                  <a:pt x="0" y="6858000"/>
                </a:lnTo>
                <a:close/>
              </a:path>
            </a:pathLst>
          </a:custGeom>
          <a:blipFill dpi="0" rotWithShape="1">
            <a:blip r:embed="rId2">
              <a:extLst>
                <a:ext uri="{28A0092B-C50C-407E-A947-70E740481C1C}">
                  <a14:useLocalDpi xmlns:a14="http://schemas.microsoft.com/office/drawing/2010/main" val="0"/>
                </a:ext>
              </a:extLst>
            </a:blip>
            <a:srcRect/>
            <a:stretch>
              <a:fillRect/>
            </a:stretch>
          </a:blipFill>
        </p:spPr>
        <p:txBody>
          <a:bodyPr wrap="square" tIns="720000" anchor="t" anchorCtr="1">
            <a:noAutofit/>
          </a:bodyPr>
          <a:lstStyle>
            <a:lvl1pPr marL="180036" marR="0" indent="0" algn="ctr" defTabSz="914537" rtl="0" eaLnBrk="1" fontAlgn="auto" latinLnBrk="0" hangingPunct="1">
              <a:lnSpc>
                <a:spcPct val="110000"/>
              </a:lnSpc>
              <a:spcBef>
                <a:spcPts val="1000"/>
              </a:spcBef>
              <a:spcAft>
                <a:spcPts val="0"/>
              </a:spcAft>
              <a:buClrTx/>
              <a:buSzTx/>
              <a:buFont typeface="Arial" panose="020B0604020202020204" pitchFamily="34" charset="0"/>
              <a:buNone/>
              <a:tabLst/>
              <a:defRPr/>
            </a:lvl1pPr>
          </a:lstStyle>
          <a:p>
            <a:r>
              <a:rPr lang="nb-NO"/>
              <a:t>Sett inn bilde fra menyen:</a:t>
            </a:r>
            <a:br>
              <a:rPr lang="nb-NO"/>
            </a:br>
            <a:r>
              <a:rPr lang="nb-NO"/>
              <a:t>“Sett inn/insert” -&gt; “Bilde/Picture”</a:t>
            </a:r>
          </a:p>
        </p:txBody>
      </p:sp>
      <p:pic>
        <p:nvPicPr>
          <p:cNvPr id="5" name="Bild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5230" y="1080136"/>
            <a:ext cx="981013" cy="214063"/>
          </a:xfrm>
          <a:prstGeom prst="rect">
            <a:avLst/>
          </a:prstGeom>
        </p:spPr>
      </p:pic>
      <p:sp>
        <p:nvSpPr>
          <p:cNvPr id="2" name="Tittel 1"/>
          <p:cNvSpPr>
            <a:spLocks noGrp="1"/>
          </p:cNvSpPr>
          <p:nvPr>
            <p:ph type="ctrTitle" hasCustomPrompt="1"/>
          </p:nvPr>
        </p:nvSpPr>
        <p:spPr>
          <a:xfrm>
            <a:off x="4407696" y="2879206"/>
            <a:ext cx="6769286" cy="3181610"/>
          </a:xfrm>
          <a:solidFill>
            <a:srgbClr val="FFFFFF">
              <a:alpha val="85098"/>
            </a:srgbClr>
          </a:solidFill>
        </p:spPr>
        <p:txBody>
          <a:bodyPr lIns="360072" tIns="360072" rIns="360072" bIns="1404281" anchor="b">
            <a:spAutoFit/>
          </a:bodyPr>
          <a:lstStyle>
            <a:lvl1pPr marL="0" indent="0" algn="l">
              <a:buFont typeface="Arial" panose="020B0604020202020204" pitchFamily="34" charset="0"/>
              <a:buNone/>
              <a:defRPr sz="4600" cap="all"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16" name="Rektangel 15"/>
          <p:cNvSpPr/>
          <p:nvPr userDrawn="1"/>
        </p:nvSpPr>
        <p:spPr>
          <a:xfrm>
            <a:off x="896512" y="-1"/>
            <a:ext cx="1623803" cy="18038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17" name="Bild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1765" y="1080135"/>
            <a:ext cx="989890" cy="216000"/>
          </a:xfrm>
          <a:prstGeom prst="rect">
            <a:avLst/>
          </a:prstGeom>
        </p:spPr>
      </p:pic>
      <p:sp>
        <p:nvSpPr>
          <p:cNvPr id="7" name="Plassholder for tekst 6"/>
          <p:cNvSpPr>
            <a:spLocks noGrp="1"/>
          </p:cNvSpPr>
          <p:nvPr>
            <p:ph type="body" sz="quarter" idx="13" hasCustomPrompt="1"/>
          </p:nvPr>
        </p:nvSpPr>
        <p:spPr>
          <a:xfrm>
            <a:off x="4818166" y="5178320"/>
            <a:ext cx="3871913" cy="656334"/>
          </a:xfrm>
        </p:spPr>
        <p:txBody>
          <a:bodyPr/>
          <a:lstStyle>
            <a:lvl1pPr marL="0" indent="0">
              <a:spcBef>
                <a:spcPts val="0"/>
              </a:spcBef>
              <a:spcAft>
                <a:spcPts val="1000"/>
              </a:spcAft>
              <a:buNone/>
              <a:defRPr sz="160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728313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
        <p:nvSpPr>
          <p:cNvPr id="3" name="Plassholder for innhold 2"/>
          <p:cNvSpPr>
            <a:spLocks noGrp="1"/>
          </p:cNvSpPr>
          <p:nvPr>
            <p:ph idx="1" hasCustomPrompt="1"/>
          </p:nvPr>
        </p:nvSpPr>
        <p:spPr/>
        <p:txBody>
          <a:bodyPr/>
          <a:lstStyle>
            <a:lvl2pPr marL="576115" indent="-216043">
              <a:buFont typeface="Calibri" panose="020F0502020204030204" pitchFamily="34" charset="0"/>
              <a:buChar char="-"/>
              <a:defRPr/>
            </a:lvl2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3483490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586740" y="2424685"/>
            <a:ext cx="11230205" cy="2081394"/>
          </a:xfrm>
          <a:noFill/>
        </p:spPr>
        <p:txBody>
          <a:bodyPr wrap="square" lIns="360072" tIns="360072" rIns="360072" bIns="360072" anchor="ctr" anchorCtr="0">
            <a:spAutoFit/>
          </a:bodyPr>
          <a:lstStyle>
            <a:lvl1pPr marL="0" indent="0" algn="l">
              <a:buFont typeface="Arial" panose="020B0604020202020204" pitchFamily="34" charset="0"/>
              <a:buNone/>
              <a:defRPr lang="en-GB" sz="4400" kern="1200" dirty="0">
                <a:solidFill>
                  <a:schemeClr val="tx2"/>
                </a:solidFill>
                <a:latin typeface="+mj-lt"/>
                <a:ea typeface="+mj-ea"/>
                <a:cs typeface="+mj-cs"/>
              </a:defRPr>
            </a:lvl1pPr>
          </a:lstStyle>
          <a:p>
            <a:r>
              <a:rPr lang="nb-NO"/>
              <a:t>Click to edit Master title style</a:t>
            </a:r>
            <a:br>
              <a:rPr lang="nb-NO"/>
            </a:br>
            <a:r>
              <a:rPr lang="nb-NO"/>
              <a:t>sdfsdf </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1005840" y="4576134"/>
            <a:ext cx="10036903" cy="1895785"/>
          </a:xfrm>
        </p:spPr>
        <p:txBody>
          <a:bodyPr/>
          <a:lstStyle>
            <a:lvl1pPr marL="180000" indent="0" algn="l" defTabSz="914537" rtl="0" eaLnBrk="1" latinLnBrk="0" hangingPunct="1">
              <a:lnSpc>
                <a:spcPct val="100000"/>
              </a:lnSpc>
              <a:spcBef>
                <a:spcPts val="0"/>
              </a:spcBef>
              <a:spcAft>
                <a:spcPts val="500"/>
              </a:spcAft>
              <a:buFont typeface="Arial" panose="020B0604020202020204" pitchFamily="34" charset="0"/>
              <a:buNone/>
              <a:defRPr lang="en-GB" sz="2400" kern="1200" baseline="0" dirty="0">
                <a:solidFill>
                  <a:srgbClr val="2E75B6"/>
                </a:solidFill>
                <a:latin typeface="+mn-lt"/>
                <a:ea typeface="+mn-ea"/>
                <a:cs typeface="+mn-cs"/>
              </a:defRPr>
            </a:lvl1pPr>
          </a:lstStyle>
          <a:p>
            <a:pPr lvl="0"/>
            <a:r>
              <a:rPr lang="nb-NO"/>
              <a:t>Ola Nordmann</a:t>
            </a:r>
          </a:p>
        </p:txBody>
      </p:sp>
      <p:pic>
        <p:nvPicPr>
          <p:cNvPr id="12" name="Picture 2" descr="https://camo.githubusercontent.com/c253d2829f9392b505182d44eb60e84009fcf184/68747470733a2f2f7261772e6769746875622e636f6d2f6e61666572676f2f6d616e75616c2d6c697672652d616e696d6163616f32642f67682d70616765732f696d672f696e74726f647563616f2f6372656174697665636f6d6d6f6e735f63632d62792d73612e706e67">
            <a:extLst>
              <a:ext uri="{FF2B5EF4-FFF2-40B4-BE49-F238E27FC236}">
                <a16:creationId xmlns:a16="http://schemas.microsoft.com/office/drawing/2014/main" id="{79759300-AAF4-3BF5-79F3-66412039931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701338" y="6016856"/>
            <a:ext cx="1358087" cy="53633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4583BC87-2B79-49D8-C75C-0DD07CE2D5BB}"/>
              </a:ext>
            </a:extLst>
          </p:cNvPr>
          <p:cNvSpPr txBox="1"/>
          <p:nvPr userDrawn="1"/>
        </p:nvSpPr>
        <p:spPr>
          <a:xfrm>
            <a:off x="10639426" y="6495276"/>
            <a:ext cx="1514474" cy="246221"/>
          </a:xfrm>
          <a:prstGeom prst="rect">
            <a:avLst/>
          </a:prstGeom>
          <a:noFill/>
        </p:spPr>
        <p:txBody>
          <a:bodyPr wrap="square" rtlCol="0">
            <a:spAutoFit/>
          </a:bodyPr>
          <a:lstStyle/>
          <a:p>
            <a:r>
              <a:rPr lang="nb-NO" sz="1000"/>
              <a:t>Copyright © SINTEF 2023</a:t>
            </a:r>
          </a:p>
        </p:txBody>
      </p:sp>
      <p:pic>
        <p:nvPicPr>
          <p:cNvPr id="16" name="Picture 15">
            <a:extLst>
              <a:ext uri="{FF2B5EF4-FFF2-40B4-BE49-F238E27FC236}">
                <a16:creationId xmlns:a16="http://schemas.microsoft.com/office/drawing/2014/main" id="{6F612CAA-4597-01E3-48EF-F5E245F12D96}"/>
              </a:ext>
            </a:extLst>
          </p:cNvPr>
          <p:cNvPicPr>
            <a:picLocks noChangeAspect="1"/>
          </p:cNvPicPr>
          <p:nvPr userDrawn="1"/>
        </p:nvPicPr>
        <p:blipFill>
          <a:blip r:embed="rId4"/>
          <a:stretch>
            <a:fillRect/>
          </a:stretch>
        </p:blipFill>
        <p:spPr>
          <a:xfrm>
            <a:off x="8774607" y="179748"/>
            <a:ext cx="3285631" cy="821408"/>
          </a:xfrm>
          <a:prstGeom prst="rect">
            <a:avLst/>
          </a:prstGeom>
        </p:spPr>
      </p:pic>
    </p:spTree>
    <p:extLst>
      <p:ext uri="{BB962C8B-B14F-4D97-AF65-F5344CB8AC3E}">
        <p14:creationId xmlns:p14="http://schemas.microsoft.com/office/powerpoint/2010/main" val="4245710969"/>
      </p:ext>
    </p:extLst>
  </p:cSld>
  <p:clrMapOvr>
    <a:masterClrMapping/>
  </p:clrMapOvr>
  <p:extLst>
    <p:ext uri="{DCECCB84-F9BA-43D5-87BE-67443E8EF086}">
      <p15:sldGuideLst xmlns:p15="http://schemas.microsoft.com/office/powerpoint/2012/main">
        <p15:guide id="2" pos="756">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2129742" y="2706389"/>
            <a:ext cx="9931043" cy="1427223"/>
          </a:xfrm>
          <a:solidFill>
            <a:schemeClr val="bg1"/>
          </a:solidFill>
        </p:spPr>
        <p:txBody>
          <a:bodyPr wrap="square" lIns="360072" tIns="360072" rIns="360072" bIns="360072" anchor="ctr" anchorCtr="0">
            <a:spAutoFit/>
          </a:bodyPr>
          <a:lstStyle>
            <a:lvl1pPr marL="0" indent="0" algn="l">
              <a:buFont typeface="Arial" panose="020B0604020202020204" pitchFamily="34" charset="0"/>
              <a:buNone/>
              <a:defRPr sz="4600" cap="none"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2515892" y="4695515"/>
            <a:ext cx="3888486" cy="688522"/>
          </a:xfrm>
        </p:spPr>
        <p:txBody>
          <a:bodyPr/>
          <a:lstStyle>
            <a:lvl1pPr marL="180000" indent="0">
              <a:lnSpc>
                <a:spcPct val="100000"/>
              </a:lnSpc>
              <a:spcBef>
                <a:spcPts val="0"/>
              </a:spcBef>
              <a:spcAft>
                <a:spcPts val="500"/>
              </a:spcAft>
              <a:buNone/>
              <a:defRPr sz="1600" baseline="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1726997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954183" y="1883324"/>
            <a:ext cx="8042532" cy="2622001"/>
          </a:xfrm>
          <a:noFill/>
        </p:spPr>
        <p:txBody>
          <a:bodyPr tIns="360072" bIns="0" anchor="t">
            <a:normAutofit/>
          </a:bodyPr>
          <a:lstStyle>
            <a:lvl1pPr>
              <a:lnSpc>
                <a:spcPct val="70000"/>
              </a:lnSpc>
              <a:defRPr sz="6000" cap="small" baseline="0"/>
            </a:lvl1pPr>
          </a:lstStyle>
          <a:p>
            <a:r>
              <a:rPr lang="nb-NO"/>
              <a:t>Click to edit Master title style</a:t>
            </a:r>
          </a:p>
        </p:txBody>
      </p:sp>
      <p:sp>
        <p:nvSpPr>
          <p:cNvPr id="3" name="Plassholder for tekst 2"/>
          <p:cNvSpPr>
            <a:spLocks noGrp="1"/>
          </p:cNvSpPr>
          <p:nvPr>
            <p:ph type="body" idx="1" hasCustomPrompt="1"/>
          </p:nvPr>
        </p:nvSpPr>
        <p:spPr>
          <a:xfrm>
            <a:off x="954183" y="3960000"/>
            <a:ext cx="8042532" cy="1558908"/>
          </a:xfrm>
        </p:spPr>
        <p:txBody>
          <a:bodyPr>
            <a:normAutofit/>
          </a:bodyPr>
          <a:lstStyle>
            <a:lvl1pPr marL="0" indent="0">
              <a:lnSpc>
                <a:spcPct val="100000"/>
              </a:lnSpc>
              <a:spcBef>
                <a:spcPts val="200"/>
              </a:spcBef>
              <a:buNone/>
              <a:defRPr sz="2400">
                <a:solidFill>
                  <a:schemeClr val="accent2"/>
                </a:solidFill>
                <a:latin typeface="+mj-lt"/>
              </a:defRPr>
            </a:lvl1pPr>
            <a:lvl2pPr marL="457268" indent="0">
              <a:buNone/>
              <a:defRPr sz="2000">
                <a:solidFill>
                  <a:schemeClr val="tx1">
                    <a:tint val="75000"/>
                  </a:schemeClr>
                </a:solidFill>
              </a:defRPr>
            </a:lvl2pPr>
            <a:lvl3pPr marL="914537" indent="0">
              <a:buNone/>
              <a:defRPr sz="1800">
                <a:solidFill>
                  <a:schemeClr val="tx1">
                    <a:tint val="75000"/>
                  </a:schemeClr>
                </a:solidFill>
              </a:defRPr>
            </a:lvl3pPr>
            <a:lvl4pPr marL="1371806" indent="0">
              <a:buNone/>
              <a:defRPr sz="1600">
                <a:solidFill>
                  <a:schemeClr val="tx1">
                    <a:tint val="75000"/>
                  </a:schemeClr>
                </a:solidFill>
              </a:defRPr>
            </a:lvl4pPr>
            <a:lvl5pPr marL="1829074" indent="0">
              <a:buNone/>
              <a:defRPr sz="1600">
                <a:solidFill>
                  <a:schemeClr val="tx1">
                    <a:tint val="75000"/>
                  </a:schemeClr>
                </a:solidFill>
              </a:defRPr>
            </a:lvl5pPr>
            <a:lvl6pPr marL="2286343" indent="0">
              <a:buNone/>
              <a:defRPr sz="1600">
                <a:solidFill>
                  <a:schemeClr val="tx1">
                    <a:tint val="75000"/>
                  </a:schemeClr>
                </a:solidFill>
              </a:defRPr>
            </a:lvl6pPr>
            <a:lvl7pPr marL="2743612" indent="0">
              <a:buNone/>
              <a:defRPr sz="1600">
                <a:solidFill>
                  <a:schemeClr val="tx1">
                    <a:tint val="75000"/>
                  </a:schemeClr>
                </a:solidFill>
              </a:defRPr>
            </a:lvl7pPr>
            <a:lvl8pPr marL="3200880" indent="0">
              <a:buNone/>
              <a:defRPr sz="1600">
                <a:solidFill>
                  <a:schemeClr val="tx1">
                    <a:tint val="75000"/>
                  </a:schemeClr>
                </a:solidFill>
              </a:defRPr>
            </a:lvl8pPr>
            <a:lvl9pPr marL="3658148" indent="0">
              <a:buNone/>
              <a:defRPr sz="1600">
                <a:solidFill>
                  <a:schemeClr val="tx1">
                    <a:tint val="75000"/>
                  </a:schemeClr>
                </a:solidFill>
              </a:defRPr>
            </a:lvl9pPr>
          </a:lstStyle>
          <a:p>
            <a:pPr lvl="0"/>
            <a:r>
              <a:rPr lang="nb-NO"/>
              <a:t>Click to edit Master text styles</a:t>
            </a:r>
          </a:p>
        </p:txBody>
      </p:sp>
      <p:sp>
        <p:nvSpPr>
          <p:cNvPr id="4"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Tree>
    <p:extLst>
      <p:ext uri="{BB962C8B-B14F-4D97-AF65-F5344CB8AC3E}">
        <p14:creationId xmlns:p14="http://schemas.microsoft.com/office/powerpoint/2010/main" val="1710023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alvsidebilde venstre">
    <p:spTree>
      <p:nvGrpSpPr>
        <p:cNvPr id="1" name=""/>
        <p:cNvGrpSpPr/>
        <p:nvPr/>
      </p:nvGrpSpPr>
      <p:grpSpPr>
        <a:xfrm>
          <a:off x="0" y="0"/>
          <a:ext cx="0" cy="0"/>
          <a:chOff x="0" y="0"/>
          <a:chExt cx="0" cy="0"/>
        </a:xfrm>
      </p:grpSpPr>
      <p:sp>
        <p:nvSpPr>
          <p:cNvPr id="4" name="Plassholder for innhold 3"/>
          <p:cNvSpPr>
            <a:spLocks noGrp="1"/>
          </p:cNvSpPr>
          <p:nvPr>
            <p:ph sz="half" idx="2" hasCustomPrompt="1"/>
          </p:nvPr>
        </p:nvSpPr>
        <p:spPr>
          <a:xfrm>
            <a:off x="6715276" y="2700338"/>
            <a:ext cx="4986948"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6715276" y="945088"/>
            <a:ext cx="4986948"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2" name="Plassholder for bilde 1"/>
          <p:cNvSpPr>
            <a:spLocks noGrp="1"/>
          </p:cNvSpPr>
          <p:nvPr>
            <p:ph type="pic" sz="quarter" idx="13" hasCustomPrompt="1"/>
          </p:nvPr>
        </p:nvSpPr>
        <p:spPr>
          <a:xfrm>
            <a:off x="0" y="0"/>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Tree>
    <p:extLst>
      <p:ext uri="{BB962C8B-B14F-4D97-AF65-F5344CB8AC3E}">
        <p14:creationId xmlns:p14="http://schemas.microsoft.com/office/powerpoint/2010/main" val="24254459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Halvsidebilde høyre">
    <p:spTree>
      <p:nvGrpSpPr>
        <p:cNvPr id="1" name=""/>
        <p:cNvGrpSpPr/>
        <p:nvPr/>
      </p:nvGrpSpPr>
      <p:grpSpPr>
        <a:xfrm>
          <a:off x="0" y="0"/>
          <a:ext cx="0" cy="0"/>
          <a:chOff x="0" y="0"/>
          <a:chExt cx="0" cy="0"/>
        </a:xfrm>
      </p:grpSpPr>
      <p:sp>
        <p:nvSpPr>
          <p:cNvPr id="9" name="Plassholder for bilde 1"/>
          <p:cNvSpPr>
            <a:spLocks noGrp="1"/>
          </p:cNvSpPr>
          <p:nvPr>
            <p:ph type="pic" sz="quarter" idx="13" hasCustomPrompt="1"/>
          </p:nvPr>
        </p:nvSpPr>
        <p:spPr>
          <a:xfrm>
            <a:off x="6092440" y="-858"/>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
        <p:nvSpPr>
          <p:cNvPr id="4" name="Plassholder for innhold 3"/>
          <p:cNvSpPr>
            <a:spLocks noGrp="1"/>
          </p:cNvSpPr>
          <p:nvPr>
            <p:ph sz="half" idx="2" hasCustomPrompt="1"/>
          </p:nvPr>
        </p:nvSpPr>
        <p:spPr>
          <a:xfrm>
            <a:off x="954182" y="2700338"/>
            <a:ext cx="4742139" cy="3420428"/>
          </a:xfrm>
        </p:spPr>
        <p:txBody>
          <a:bodyPr>
            <a:noAutofit/>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954182" y="945088"/>
            <a:ext cx="4742139"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3" name="Plassholder for dato 2"/>
          <p:cNvSpPr>
            <a:spLocks noGrp="1"/>
          </p:cNvSpPr>
          <p:nvPr>
            <p:ph type="dt" sz="half" idx="15"/>
          </p:nvPr>
        </p:nvSpPr>
        <p:spPr>
          <a:xfrm>
            <a:off x="9109672" y="6514982"/>
            <a:ext cx="846221" cy="184666"/>
          </a:xfrm>
          <a:prstGeom prst="rect">
            <a:avLst/>
          </a:prstGeom>
        </p:spPr>
        <p:txBody>
          <a:bodyPr/>
          <a:lstStyle/>
          <a:p>
            <a:r>
              <a:rPr lang="nb-NO"/>
              <a:t>Month 2016</a:t>
            </a:r>
          </a:p>
        </p:txBody>
      </p:sp>
      <p:sp>
        <p:nvSpPr>
          <p:cNvPr id="5" name="Plassholder for bunntekst 4"/>
          <p:cNvSpPr>
            <a:spLocks noGrp="1"/>
          </p:cNvSpPr>
          <p:nvPr>
            <p:ph type="ftr" sz="quarter" idx="16"/>
          </p:nvPr>
        </p:nvSpPr>
        <p:spPr>
          <a:xfrm>
            <a:off x="954183" y="6514982"/>
            <a:ext cx="7443537" cy="184666"/>
          </a:xfrm>
          <a:prstGeom prst="rect">
            <a:avLst/>
          </a:prstGeom>
        </p:spPr>
        <p:txBody>
          <a:bodyPr/>
          <a:lstStyle/>
          <a:p>
            <a:endParaRPr lang="nb-NO"/>
          </a:p>
        </p:txBody>
      </p:sp>
      <p:sp>
        <p:nvSpPr>
          <p:cNvPr id="6" name="Plassholder for lysbildenummer 5"/>
          <p:cNvSpPr>
            <a:spLocks noGrp="1"/>
          </p:cNvSpPr>
          <p:nvPr>
            <p:ph type="sldNum" sz="quarter" idx="17"/>
          </p:nvPr>
        </p:nvSpPr>
        <p:spPr>
          <a:xfrm>
            <a:off x="459087" y="6514982"/>
            <a:ext cx="308812" cy="184666"/>
          </a:xfrm>
          <a:prstGeom prst="rect">
            <a:avLst/>
          </a:prstGeom>
        </p:spPr>
        <p:txBody>
          <a:bodyPr/>
          <a:lstStyle/>
          <a:p>
            <a:fld id="{5751DFAA-887F-4071-8EAD-E8CA316FCF06}" type="slidenum">
              <a:rPr lang="nb-NO" smtClean="0"/>
              <a:pPr/>
              <a:t>‹#›</a:t>
            </a:fld>
            <a:endParaRPr lang="nb-NO"/>
          </a:p>
        </p:txBody>
      </p:sp>
      <p:sp>
        <p:nvSpPr>
          <p:cNvPr id="10" name="smartart"/>
          <p:cNvSpPr>
            <a:spLocks noGrp="1"/>
          </p:cNvSpPr>
          <p:nvPr>
            <p:ph type="dgm" sz="quarter" idx="20" hasCustomPrompt="1"/>
          </p:nvPr>
        </p:nvSpPr>
        <p:spPr>
          <a:xfrm>
            <a:off x="10793052" y="6255782"/>
            <a:ext cx="981186" cy="214227"/>
          </a:xfrm>
          <a:prstGeom prst="rect">
            <a:avLst/>
          </a:prstGeom>
          <a:blipFill>
            <a:blip r:embed="rId3"/>
            <a:stretch>
              <a:fillRect/>
            </a:stretch>
          </a:blipFill>
        </p:spPr>
        <p:txBody>
          <a:bodyPr lIns="0" tIns="0" rIns="0" bIns="0"/>
          <a:lstStyle>
            <a:lvl1pPr marL="0" indent="0">
              <a:buNone/>
              <a:defRPr sz="100" baseline="0"/>
            </a:lvl1pPr>
          </a:lstStyle>
          <a:p>
            <a:r>
              <a:rPr lang="nb-NO" sz="100"/>
              <a:t> </a:t>
            </a:r>
            <a:endParaRPr lang="nb-NO"/>
          </a:p>
        </p:txBody>
      </p:sp>
      <p:pic>
        <p:nvPicPr>
          <p:cNvPr id="11" name="logo_blaa"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2" name="logo_hvit" hidden="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2304124657"/>
      </p:ext>
    </p:extLst>
  </p:cSld>
  <p:clrMapOvr>
    <a:masterClrMapping/>
  </p:clrMapOvr>
  <p:extLst>
    <p:ext uri="{DCECCB84-F9BA-43D5-87BE-67443E8EF086}">
      <p15:sldGuideLst xmlns:p15="http://schemas.microsoft.com/office/powerpoint/2012/main">
        <p15:guide id="1" pos="1193">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Helsidebilde">
    <p:spTree>
      <p:nvGrpSpPr>
        <p:cNvPr id="1" name=""/>
        <p:cNvGrpSpPr/>
        <p:nvPr/>
      </p:nvGrpSpPr>
      <p:grpSpPr>
        <a:xfrm>
          <a:off x="0" y="0"/>
          <a:ext cx="0" cy="0"/>
          <a:chOff x="0" y="0"/>
          <a:chExt cx="0" cy="0"/>
        </a:xfrm>
      </p:grpSpPr>
      <p:sp>
        <p:nvSpPr>
          <p:cNvPr id="9" name="Plassholder for bilde 8"/>
          <p:cNvSpPr>
            <a:spLocks noGrp="1"/>
          </p:cNvSpPr>
          <p:nvPr>
            <p:ph type="pic" sz="quarter" idx="10" hasCustomPrompt="1"/>
          </p:nvPr>
        </p:nvSpPr>
        <p:spPr>
          <a:xfrm>
            <a:off x="0" y="0"/>
            <a:ext cx="12192000" cy="6858000"/>
          </a:xfrm>
          <a:solidFill>
            <a:schemeClr val="bg2">
              <a:lumMod val="50000"/>
            </a:schemeClr>
          </a:solidFill>
        </p:spPr>
        <p:txBody>
          <a:bodyPr tIns="2880576" anchor="t" anchorCtr="1">
            <a:normAutofit/>
          </a:bodyPr>
          <a:lstStyle>
            <a:lvl1pPr marL="0" indent="0">
              <a:buNone/>
              <a:defRPr sz="1500"/>
            </a:lvl1pPr>
          </a:lstStyle>
          <a:p>
            <a:r>
              <a:rPr lang="nb-NO"/>
              <a:t>Click icon to add picture</a:t>
            </a:r>
          </a:p>
        </p:txBody>
      </p:sp>
      <p:sp>
        <p:nvSpPr>
          <p:cNvPr id="2" name="Tittel 1"/>
          <p:cNvSpPr>
            <a:spLocks noGrp="1"/>
          </p:cNvSpPr>
          <p:nvPr>
            <p:ph type="title" hasCustomPrompt="1"/>
          </p:nvPr>
        </p:nvSpPr>
        <p:spPr/>
        <p:txBody>
          <a:bodyPr/>
          <a:lstStyle/>
          <a:p>
            <a:r>
              <a:rPr lang="nb-NO"/>
              <a:t>Click to edit Master title style</a:t>
            </a:r>
          </a:p>
        </p:txBody>
      </p:sp>
      <p:sp>
        <p:nvSpPr>
          <p:cNvPr id="3" name="Plassholder for dato 2"/>
          <p:cNvSpPr>
            <a:spLocks noGrp="1"/>
          </p:cNvSpPr>
          <p:nvPr>
            <p:ph type="dt" sz="half" idx="15"/>
          </p:nvPr>
        </p:nvSpPr>
        <p:spPr>
          <a:xfrm>
            <a:off x="9109672" y="6514982"/>
            <a:ext cx="846221" cy="184666"/>
          </a:xfrm>
          <a:prstGeom prst="rect">
            <a:avLst/>
          </a:prstGeom>
        </p:spPr>
        <p:txBody>
          <a:bodyPr/>
          <a:lstStyle/>
          <a:p>
            <a:r>
              <a:rPr lang="nb-NO"/>
              <a:t>Month 2016</a:t>
            </a:r>
          </a:p>
        </p:txBody>
      </p:sp>
      <p:sp>
        <p:nvSpPr>
          <p:cNvPr id="4" name="Plassholder for bunntekst 3"/>
          <p:cNvSpPr>
            <a:spLocks noGrp="1"/>
          </p:cNvSpPr>
          <p:nvPr>
            <p:ph type="ftr" sz="quarter" idx="16"/>
          </p:nvPr>
        </p:nvSpPr>
        <p:spPr>
          <a:xfrm>
            <a:off x="954183" y="6514982"/>
            <a:ext cx="7443537" cy="184666"/>
          </a:xfrm>
          <a:prstGeom prst="rect">
            <a:avLst/>
          </a:prstGeom>
        </p:spPr>
        <p:txBody>
          <a:bodyPr/>
          <a:lstStyle/>
          <a:p>
            <a:endParaRPr lang="nb-NO"/>
          </a:p>
        </p:txBody>
      </p:sp>
      <p:sp>
        <p:nvSpPr>
          <p:cNvPr id="5" name="Plassholder for lysbildenummer 4"/>
          <p:cNvSpPr>
            <a:spLocks noGrp="1"/>
          </p:cNvSpPr>
          <p:nvPr>
            <p:ph type="sldNum" sz="quarter" idx="17"/>
          </p:nvPr>
        </p:nvSpPr>
        <p:spPr>
          <a:xfrm>
            <a:off x="459087" y="6514982"/>
            <a:ext cx="308812" cy="184666"/>
          </a:xfrm>
          <a:prstGeom prst="rect">
            <a:avLst/>
          </a:prstGeom>
        </p:spPr>
        <p:txBody>
          <a:bodyPr/>
          <a:lstStyle/>
          <a:p>
            <a:fld id="{5751DFAA-887F-4071-8EAD-E8CA316FCF06}" type="slidenum">
              <a:rPr lang="nb-NO" smtClean="0"/>
              <a:pPr/>
              <a:t>‹#›</a:t>
            </a:fld>
            <a:endParaRPr lang="nb-NO"/>
          </a:p>
        </p:txBody>
      </p:sp>
      <p:sp>
        <p:nvSpPr>
          <p:cNvPr id="13" name="smartart"/>
          <p:cNvSpPr>
            <a:spLocks noGrp="1"/>
          </p:cNvSpPr>
          <p:nvPr>
            <p:ph type="dgm" sz="quarter" idx="20" hasCustomPrompt="1"/>
          </p:nvPr>
        </p:nvSpPr>
        <p:spPr>
          <a:xfrm>
            <a:off x="10793052" y="6255782"/>
            <a:ext cx="981186" cy="214227"/>
          </a:xfrm>
          <a:prstGeom prst="rect">
            <a:avLst/>
          </a:prstGeom>
          <a:blipFill>
            <a:blip r:embed="rId2"/>
            <a:stretch>
              <a:fillRect/>
            </a:stretch>
          </a:blipFill>
        </p:spPr>
        <p:txBody>
          <a:bodyPr lIns="0" tIns="0" rIns="0" bIns="0"/>
          <a:lstStyle>
            <a:lvl1pPr marL="0" indent="0">
              <a:buNone/>
              <a:defRPr sz="100" baseline="0"/>
            </a:lvl1pPr>
          </a:lstStyle>
          <a:p>
            <a:r>
              <a:rPr lang="nb-NO" sz="100"/>
              <a:t> </a:t>
            </a:r>
            <a:endParaRPr lang="nb-NO"/>
          </a:p>
        </p:txBody>
      </p:sp>
      <p:pic>
        <p:nvPicPr>
          <p:cNvPr id="14" name="logo_blaa"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5" name="logo_hvit"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1784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373A5-6238-5CB9-A640-652633F41F66}"/>
              </a:ext>
            </a:extLst>
          </p:cNvPr>
          <p:cNvSpPr>
            <a:spLocks noGrp="1"/>
          </p:cNvSpPr>
          <p:nvPr>
            <p:ph type="title" hasCustomPrompt="1"/>
          </p:nvPr>
        </p:nvSpPr>
        <p:spPr/>
        <p:txBody>
          <a:bodyPr/>
          <a:lstStyle/>
          <a:p>
            <a:r>
              <a:rPr lang="nb-NO"/>
              <a:t>Click to edit Master title style</a:t>
            </a:r>
          </a:p>
        </p:txBody>
      </p:sp>
      <p:sp>
        <p:nvSpPr>
          <p:cNvPr id="3" name="Content Placeholder 2">
            <a:extLst>
              <a:ext uri="{FF2B5EF4-FFF2-40B4-BE49-F238E27FC236}">
                <a16:creationId xmlns:a16="http://schemas.microsoft.com/office/drawing/2014/main" id="{0E5FC398-66F0-E475-DE95-F21C0D3C6EF0}"/>
              </a:ext>
            </a:extLst>
          </p:cNvPr>
          <p:cNvSpPr>
            <a:spLocks noGrp="1"/>
          </p:cNvSpPr>
          <p:nvPr>
            <p:ph idx="1" hasCustomPrompt="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2BE77623-C77C-899B-F680-C8043DCD26F9}"/>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09BDB4A6-ED27-7855-DA21-F5B9027C15C4}"/>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65D93839-A7F6-A2AD-2A02-35931369C63E}"/>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4233328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563507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226495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o innholdsdeler lite bilde høyre">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5980773"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7075893" y="2700338"/>
            <a:ext cx="2880000"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2670178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hasCustomPrompt="1"/>
          </p:nvPr>
        </p:nvSpPr>
        <p:spPr>
          <a:xfrm>
            <a:off x="95418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4" name="Plassholder for innhold 3"/>
          <p:cNvSpPr>
            <a:spLocks noGrp="1"/>
          </p:cNvSpPr>
          <p:nvPr>
            <p:ph sz="half" idx="2" hasCustomPrompt="1"/>
          </p:nvPr>
        </p:nvSpPr>
        <p:spPr>
          <a:xfrm>
            <a:off x="95418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Plassholder for tekst 4"/>
          <p:cNvSpPr>
            <a:spLocks noGrp="1"/>
          </p:cNvSpPr>
          <p:nvPr>
            <p:ph type="body" sz="quarter" idx="3" hasCustomPrompt="1"/>
          </p:nvPr>
        </p:nvSpPr>
        <p:spPr>
          <a:xfrm>
            <a:off x="563507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6" name="Plassholder for innhold 5"/>
          <p:cNvSpPr>
            <a:spLocks noGrp="1"/>
          </p:cNvSpPr>
          <p:nvPr>
            <p:ph sz="quarter" idx="4" hasCustomPrompt="1"/>
          </p:nvPr>
        </p:nvSpPr>
        <p:spPr>
          <a:xfrm>
            <a:off x="563507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10" name="Tittel 9"/>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31667767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0169033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9330202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10" name="Plassholder for bilde 9"/>
          <p:cNvSpPr>
            <a:spLocks noGrp="1"/>
          </p:cNvSpPr>
          <p:nvPr>
            <p:ph type="pic" sz="quarter" idx="12" hasCustomPrompt="1"/>
          </p:nvPr>
        </p:nvSpPr>
        <p:spPr>
          <a:xfrm>
            <a:off x="0" y="0"/>
            <a:ext cx="12192000" cy="6858000"/>
          </a:xfrm>
          <a:custGeom>
            <a:avLst/>
            <a:gdLst>
              <a:gd name="connsiteX0" fmla="*/ 0 w 12192000"/>
              <a:gd name="connsiteY0" fmla="*/ 0 h 6858000"/>
              <a:gd name="connsiteX1" fmla="*/ 895584 w 12192000"/>
              <a:gd name="connsiteY1" fmla="*/ 0 h 6858000"/>
              <a:gd name="connsiteX2" fmla="*/ 895584 w 12192000"/>
              <a:gd name="connsiteY2" fmla="*/ 1800225 h 6858000"/>
              <a:gd name="connsiteX3" fmla="*/ 2515892 w 12192000"/>
              <a:gd name="connsiteY3" fmla="*/ 1800225 h 6858000"/>
              <a:gd name="connsiteX4" fmla="*/ 2515892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895584" y="0"/>
                </a:lnTo>
                <a:lnTo>
                  <a:pt x="895584" y="1800225"/>
                </a:lnTo>
                <a:lnTo>
                  <a:pt x="2515892" y="1800225"/>
                </a:lnTo>
                <a:lnTo>
                  <a:pt x="2515892" y="0"/>
                </a:lnTo>
                <a:lnTo>
                  <a:pt x="12192000" y="0"/>
                </a:lnTo>
                <a:lnTo>
                  <a:pt x="12192000" y="6858000"/>
                </a:lnTo>
                <a:lnTo>
                  <a:pt x="0" y="6858000"/>
                </a:lnTo>
                <a:close/>
              </a:path>
            </a:pathLst>
          </a:custGeom>
          <a:blipFill dpi="0" rotWithShape="1">
            <a:blip r:embed="rId2">
              <a:extLst>
                <a:ext uri="{28A0092B-C50C-407E-A947-70E740481C1C}">
                  <a14:useLocalDpi xmlns:a14="http://schemas.microsoft.com/office/drawing/2010/main" val="0"/>
                </a:ext>
              </a:extLst>
            </a:blip>
            <a:srcRect/>
            <a:stretch>
              <a:fillRect/>
            </a:stretch>
          </a:blipFill>
        </p:spPr>
        <p:txBody>
          <a:bodyPr wrap="square" tIns="720000" anchor="t" anchorCtr="1">
            <a:noAutofit/>
          </a:bodyPr>
          <a:lstStyle>
            <a:lvl1pPr marL="180036" marR="0" indent="0" algn="ctr" defTabSz="914537" rtl="0" eaLnBrk="1" fontAlgn="auto" latinLnBrk="0" hangingPunct="1">
              <a:lnSpc>
                <a:spcPct val="110000"/>
              </a:lnSpc>
              <a:spcBef>
                <a:spcPts val="1000"/>
              </a:spcBef>
              <a:spcAft>
                <a:spcPts val="0"/>
              </a:spcAft>
              <a:buClrTx/>
              <a:buSzTx/>
              <a:buFont typeface="Arial" panose="020B0604020202020204" pitchFamily="34" charset="0"/>
              <a:buNone/>
              <a:tabLst/>
              <a:defRPr/>
            </a:lvl1pPr>
          </a:lstStyle>
          <a:p>
            <a:r>
              <a:rPr lang="nb-NO"/>
              <a:t>Sett inn bilde fra menyen:</a:t>
            </a:r>
            <a:br>
              <a:rPr lang="nb-NO"/>
            </a:br>
            <a:r>
              <a:rPr lang="nb-NO"/>
              <a:t>“Sett inn/insert” -&gt; “Bilde/Picture”</a:t>
            </a:r>
          </a:p>
        </p:txBody>
      </p:sp>
      <p:pic>
        <p:nvPicPr>
          <p:cNvPr id="5" name="Bild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5230" y="1080136"/>
            <a:ext cx="981013" cy="214063"/>
          </a:xfrm>
          <a:prstGeom prst="rect">
            <a:avLst/>
          </a:prstGeom>
        </p:spPr>
      </p:pic>
      <p:sp>
        <p:nvSpPr>
          <p:cNvPr id="2" name="Tittel 1"/>
          <p:cNvSpPr>
            <a:spLocks noGrp="1"/>
          </p:cNvSpPr>
          <p:nvPr>
            <p:ph type="ctrTitle" hasCustomPrompt="1"/>
          </p:nvPr>
        </p:nvSpPr>
        <p:spPr>
          <a:xfrm>
            <a:off x="4407696" y="2879206"/>
            <a:ext cx="6769286" cy="3181610"/>
          </a:xfrm>
          <a:solidFill>
            <a:srgbClr val="FFFFFF">
              <a:alpha val="85098"/>
            </a:srgbClr>
          </a:solidFill>
        </p:spPr>
        <p:txBody>
          <a:bodyPr lIns="360072" tIns="360072" rIns="360072" bIns="1404281" anchor="b">
            <a:spAutoFit/>
          </a:bodyPr>
          <a:lstStyle>
            <a:lvl1pPr marL="0" indent="0" algn="l">
              <a:buFont typeface="Arial" panose="020B0604020202020204" pitchFamily="34" charset="0"/>
              <a:buNone/>
              <a:defRPr sz="4600" cap="all"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16" name="Rektangel 15"/>
          <p:cNvSpPr/>
          <p:nvPr userDrawn="1"/>
        </p:nvSpPr>
        <p:spPr>
          <a:xfrm>
            <a:off x="896512" y="-1"/>
            <a:ext cx="1623803" cy="18038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17" name="Bild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1765" y="1080135"/>
            <a:ext cx="989890" cy="216000"/>
          </a:xfrm>
          <a:prstGeom prst="rect">
            <a:avLst/>
          </a:prstGeom>
        </p:spPr>
      </p:pic>
      <p:sp>
        <p:nvSpPr>
          <p:cNvPr id="7" name="Plassholder for tekst 6"/>
          <p:cNvSpPr>
            <a:spLocks noGrp="1"/>
          </p:cNvSpPr>
          <p:nvPr>
            <p:ph type="body" sz="quarter" idx="13" hasCustomPrompt="1"/>
          </p:nvPr>
        </p:nvSpPr>
        <p:spPr>
          <a:xfrm>
            <a:off x="4818166" y="5178320"/>
            <a:ext cx="3871913" cy="656334"/>
          </a:xfrm>
        </p:spPr>
        <p:txBody>
          <a:bodyPr/>
          <a:lstStyle>
            <a:lvl1pPr marL="0" indent="0">
              <a:spcBef>
                <a:spcPts val="0"/>
              </a:spcBef>
              <a:spcAft>
                <a:spcPts val="1000"/>
              </a:spcAft>
              <a:buNone/>
              <a:defRPr sz="160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16325086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
        <p:nvSpPr>
          <p:cNvPr id="3" name="Plassholder for innhold 2"/>
          <p:cNvSpPr>
            <a:spLocks noGrp="1"/>
          </p:cNvSpPr>
          <p:nvPr>
            <p:ph idx="1" hasCustomPrompt="1"/>
          </p:nvPr>
        </p:nvSpPr>
        <p:spPr/>
        <p:txBody>
          <a:bodyPr/>
          <a:lstStyle>
            <a:lvl2pPr marL="576115" indent="-216043">
              <a:buFont typeface="Calibri" panose="020F0502020204030204" pitchFamily="34" charset="0"/>
              <a:buChar char="-"/>
              <a:defRPr/>
            </a:lvl2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851281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2700176" y="2706389"/>
            <a:ext cx="9360609" cy="1427223"/>
          </a:xfrm>
          <a:solidFill>
            <a:schemeClr val="bg1"/>
          </a:solidFill>
        </p:spPr>
        <p:txBody>
          <a:bodyPr lIns="360072" tIns="360072" rIns="360072" bIns="360072" anchor="ctr" anchorCtr="0">
            <a:spAutoFit/>
          </a:bodyPr>
          <a:lstStyle>
            <a:lvl1pPr marL="0" indent="0" algn="l">
              <a:buFont typeface="Arial" panose="020B0604020202020204" pitchFamily="34" charset="0"/>
              <a:buNone/>
              <a:defRPr sz="4600" cap="none"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2903738" y="5652707"/>
            <a:ext cx="3888486" cy="688522"/>
          </a:xfrm>
        </p:spPr>
        <p:txBody>
          <a:bodyPr/>
          <a:lstStyle>
            <a:lvl1pPr marL="180000" indent="0">
              <a:spcBef>
                <a:spcPts val="0"/>
              </a:spcBef>
              <a:spcAft>
                <a:spcPts val="1000"/>
              </a:spcAft>
              <a:buNone/>
              <a:defRPr sz="1600" baseline="0">
                <a:solidFill>
                  <a:schemeClr val="accent2"/>
                </a:solidFill>
              </a:defRPr>
            </a:lvl1pPr>
          </a:lstStyle>
          <a:p>
            <a:pPr lvl="0"/>
            <a:r>
              <a:rPr lang="nb-NO"/>
              <a:t>Ola Nordmann</a:t>
            </a:r>
          </a:p>
          <a:p>
            <a:pPr lvl="0"/>
            <a:r>
              <a:rPr lang="nb-NO"/>
              <a:t>Month 2016</a:t>
            </a:r>
          </a:p>
        </p:txBody>
      </p:sp>
      <p:pic>
        <p:nvPicPr>
          <p:cNvPr id="7" name="Picture 2" descr="https://camo.githubusercontent.com/c253d2829f9392b505182d44eb60e84009fcf184/68747470733a2f2f7261772e6769746875622e636f6d2f6e61666572676f2f6d616e75616c2d6c697672652d616e696d6163616f32642f67682d70616765732f696d672f696e74726f647563616f2f6372656174697665636f6d6d6f6e735f63632d62792d73612e706e67">
            <a:extLst>
              <a:ext uri="{FF2B5EF4-FFF2-40B4-BE49-F238E27FC236}">
                <a16:creationId xmlns:a16="http://schemas.microsoft.com/office/drawing/2014/main" id="{4C957E1B-D03B-477B-8E7D-59BABA760DB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399940" y="5897828"/>
            <a:ext cx="1659485" cy="65536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D40506E-A3DC-461B-880C-054BDFEFCC08}"/>
              </a:ext>
            </a:extLst>
          </p:cNvPr>
          <p:cNvSpPr txBox="1"/>
          <p:nvPr userDrawn="1"/>
        </p:nvSpPr>
        <p:spPr>
          <a:xfrm>
            <a:off x="10334625" y="6495276"/>
            <a:ext cx="1790700" cy="276999"/>
          </a:xfrm>
          <a:prstGeom prst="rect">
            <a:avLst/>
          </a:prstGeom>
          <a:noFill/>
        </p:spPr>
        <p:txBody>
          <a:bodyPr wrap="square" rtlCol="0">
            <a:spAutoFit/>
          </a:bodyPr>
          <a:lstStyle/>
          <a:p>
            <a:r>
              <a:rPr lang="nb-NO" sz="1200"/>
              <a:t>Copyright © SINTEF 2022</a:t>
            </a:r>
          </a:p>
        </p:txBody>
      </p:sp>
    </p:spTree>
    <p:extLst>
      <p:ext uri="{BB962C8B-B14F-4D97-AF65-F5344CB8AC3E}">
        <p14:creationId xmlns:p14="http://schemas.microsoft.com/office/powerpoint/2010/main" val="24721287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954183" y="1883324"/>
            <a:ext cx="8042532" cy="2622001"/>
          </a:xfrm>
          <a:noFill/>
        </p:spPr>
        <p:txBody>
          <a:bodyPr tIns="360072" bIns="0" anchor="t">
            <a:normAutofit/>
          </a:bodyPr>
          <a:lstStyle>
            <a:lvl1pPr>
              <a:lnSpc>
                <a:spcPct val="70000"/>
              </a:lnSpc>
              <a:defRPr sz="6000" cap="small" baseline="0"/>
            </a:lvl1pPr>
          </a:lstStyle>
          <a:p>
            <a:r>
              <a:rPr lang="nb-NO"/>
              <a:t>Click to edit Master title style</a:t>
            </a:r>
          </a:p>
        </p:txBody>
      </p:sp>
      <p:sp>
        <p:nvSpPr>
          <p:cNvPr id="3" name="Plassholder for tekst 2"/>
          <p:cNvSpPr>
            <a:spLocks noGrp="1"/>
          </p:cNvSpPr>
          <p:nvPr>
            <p:ph type="body" idx="1" hasCustomPrompt="1"/>
          </p:nvPr>
        </p:nvSpPr>
        <p:spPr>
          <a:xfrm>
            <a:off x="954183" y="3960000"/>
            <a:ext cx="8042532" cy="1558908"/>
          </a:xfrm>
        </p:spPr>
        <p:txBody>
          <a:bodyPr>
            <a:normAutofit/>
          </a:bodyPr>
          <a:lstStyle>
            <a:lvl1pPr marL="0" indent="0">
              <a:lnSpc>
                <a:spcPct val="100000"/>
              </a:lnSpc>
              <a:spcBef>
                <a:spcPts val="200"/>
              </a:spcBef>
              <a:buNone/>
              <a:defRPr sz="2400">
                <a:solidFill>
                  <a:schemeClr val="accent2"/>
                </a:solidFill>
                <a:latin typeface="+mj-lt"/>
              </a:defRPr>
            </a:lvl1pPr>
            <a:lvl2pPr marL="457268" indent="0">
              <a:buNone/>
              <a:defRPr sz="2000">
                <a:solidFill>
                  <a:schemeClr val="tx1">
                    <a:tint val="75000"/>
                  </a:schemeClr>
                </a:solidFill>
              </a:defRPr>
            </a:lvl2pPr>
            <a:lvl3pPr marL="914537" indent="0">
              <a:buNone/>
              <a:defRPr sz="1800">
                <a:solidFill>
                  <a:schemeClr val="tx1">
                    <a:tint val="75000"/>
                  </a:schemeClr>
                </a:solidFill>
              </a:defRPr>
            </a:lvl3pPr>
            <a:lvl4pPr marL="1371806" indent="0">
              <a:buNone/>
              <a:defRPr sz="1600">
                <a:solidFill>
                  <a:schemeClr val="tx1">
                    <a:tint val="75000"/>
                  </a:schemeClr>
                </a:solidFill>
              </a:defRPr>
            </a:lvl4pPr>
            <a:lvl5pPr marL="1829074" indent="0">
              <a:buNone/>
              <a:defRPr sz="1600">
                <a:solidFill>
                  <a:schemeClr val="tx1">
                    <a:tint val="75000"/>
                  </a:schemeClr>
                </a:solidFill>
              </a:defRPr>
            </a:lvl5pPr>
            <a:lvl6pPr marL="2286343" indent="0">
              <a:buNone/>
              <a:defRPr sz="1600">
                <a:solidFill>
                  <a:schemeClr val="tx1">
                    <a:tint val="75000"/>
                  </a:schemeClr>
                </a:solidFill>
              </a:defRPr>
            </a:lvl6pPr>
            <a:lvl7pPr marL="2743612" indent="0">
              <a:buNone/>
              <a:defRPr sz="1600">
                <a:solidFill>
                  <a:schemeClr val="tx1">
                    <a:tint val="75000"/>
                  </a:schemeClr>
                </a:solidFill>
              </a:defRPr>
            </a:lvl7pPr>
            <a:lvl8pPr marL="3200880" indent="0">
              <a:buNone/>
              <a:defRPr sz="1600">
                <a:solidFill>
                  <a:schemeClr val="tx1">
                    <a:tint val="75000"/>
                  </a:schemeClr>
                </a:solidFill>
              </a:defRPr>
            </a:lvl8pPr>
            <a:lvl9pPr marL="3658148" indent="0">
              <a:buNone/>
              <a:defRPr sz="1600">
                <a:solidFill>
                  <a:schemeClr val="tx1">
                    <a:tint val="75000"/>
                  </a:schemeClr>
                </a:solidFill>
              </a:defRPr>
            </a:lvl9pPr>
          </a:lstStyle>
          <a:p>
            <a:pPr lvl="0"/>
            <a:r>
              <a:rPr lang="nb-NO"/>
              <a:t>Click to edit Master text styles</a:t>
            </a:r>
          </a:p>
        </p:txBody>
      </p:sp>
      <p:sp>
        <p:nvSpPr>
          <p:cNvPr id="4"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Tree>
    <p:extLst>
      <p:ext uri="{BB962C8B-B14F-4D97-AF65-F5344CB8AC3E}">
        <p14:creationId xmlns:p14="http://schemas.microsoft.com/office/powerpoint/2010/main" val="1971670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Halvsidebilde venstre">
    <p:spTree>
      <p:nvGrpSpPr>
        <p:cNvPr id="1" name=""/>
        <p:cNvGrpSpPr/>
        <p:nvPr/>
      </p:nvGrpSpPr>
      <p:grpSpPr>
        <a:xfrm>
          <a:off x="0" y="0"/>
          <a:ext cx="0" cy="0"/>
          <a:chOff x="0" y="0"/>
          <a:chExt cx="0" cy="0"/>
        </a:xfrm>
      </p:grpSpPr>
      <p:sp>
        <p:nvSpPr>
          <p:cNvPr id="4" name="Plassholder for innhold 3"/>
          <p:cNvSpPr>
            <a:spLocks noGrp="1"/>
          </p:cNvSpPr>
          <p:nvPr>
            <p:ph sz="half" idx="2" hasCustomPrompt="1"/>
          </p:nvPr>
        </p:nvSpPr>
        <p:spPr>
          <a:xfrm>
            <a:off x="6715276" y="2700338"/>
            <a:ext cx="4986948"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6715276" y="945088"/>
            <a:ext cx="4986948"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2" name="Plassholder for bilde 1"/>
          <p:cNvSpPr>
            <a:spLocks noGrp="1"/>
          </p:cNvSpPr>
          <p:nvPr>
            <p:ph type="pic" sz="quarter" idx="13" hasCustomPrompt="1"/>
          </p:nvPr>
        </p:nvSpPr>
        <p:spPr>
          <a:xfrm>
            <a:off x="0" y="0"/>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Tree>
    <p:extLst>
      <p:ext uri="{BB962C8B-B14F-4D97-AF65-F5344CB8AC3E}">
        <p14:creationId xmlns:p14="http://schemas.microsoft.com/office/powerpoint/2010/main" val="20873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1B23E-52A6-6053-B133-14D62BA4C207}"/>
              </a:ext>
            </a:extLst>
          </p:cNvPr>
          <p:cNvSpPr>
            <a:spLocks noGrp="1"/>
          </p:cNvSpPr>
          <p:nvPr>
            <p:ph type="title" hasCustomPrompt="1"/>
          </p:nvPr>
        </p:nvSpPr>
        <p:spPr>
          <a:xfrm>
            <a:off x="831850" y="1709738"/>
            <a:ext cx="10515600" cy="2852737"/>
          </a:xfrm>
        </p:spPr>
        <p:txBody>
          <a:bodyPr anchor="b"/>
          <a:lstStyle>
            <a:lvl1pPr>
              <a:defRPr sz="6000"/>
            </a:lvl1pPr>
          </a:lstStyle>
          <a:p>
            <a:r>
              <a:rPr lang="nb-NO"/>
              <a:t>Click to edit Master title style</a:t>
            </a:r>
          </a:p>
        </p:txBody>
      </p:sp>
      <p:sp>
        <p:nvSpPr>
          <p:cNvPr id="3" name="Text Placeholder 2">
            <a:extLst>
              <a:ext uri="{FF2B5EF4-FFF2-40B4-BE49-F238E27FC236}">
                <a16:creationId xmlns:a16="http://schemas.microsoft.com/office/drawing/2014/main" id="{9B42C461-81DE-5B5C-B0C1-960DD9E343E8}"/>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Click to edit Master text styles</a:t>
            </a:r>
          </a:p>
        </p:txBody>
      </p:sp>
      <p:sp>
        <p:nvSpPr>
          <p:cNvPr id="4" name="Date Placeholder 3">
            <a:extLst>
              <a:ext uri="{FF2B5EF4-FFF2-40B4-BE49-F238E27FC236}">
                <a16:creationId xmlns:a16="http://schemas.microsoft.com/office/drawing/2014/main" id="{4D8604E4-04EC-F55A-3150-24BCFE52DB60}"/>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8DBF9E0F-48E3-9092-4BEA-E8ACE3865343}"/>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CDABE0E4-13E8-B165-A088-63265075826C}"/>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362809850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Halvsidebilde høyre">
    <p:spTree>
      <p:nvGrpSpPr>
        <p:cNvPr id="1" name=""/>
        <p:cNvGrpSpPr/>
        <p:nvPr/>
      </p:nvGrpSpPr>
      <p:grpSpPr>
        <a:xfrm>
          <a:off x="0" y="0"/>
          <a:ext cx="0" cy="0"/>
          <a:chOff x="0" y="0"/>
          <a:chExt cx="0" cy="0"/>
        </a:xfrm>
      </p:grpSpPr>
      <p:sp>
        <p:nvSpPr>
          <p:cNvPr id="9" name="Plassholder for bilde 1"/>
          <p:cNvSpPr>
            <a:spLocks noGrp="1"/>
          </p:cNvSpPr>
          <p:nvPr>
            <p:ph type="pic" sz="quarter" idx="13" hasCustomPrompt="1"/>
          </p:nvPr>
        </p:nvSpPr>
        <p:spPr>
          <a:xfrm>
            <a:off x="6092440" y="-858"/>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
        <p:nvSpPr>
          <p:cNvPr id="4" name="Plassholder for innhold 3"/>
          <p:cNvSpPr>
            <a:spLocks noGrp="1"/>
          </p:cNvSpPr>
          <p:nvPr>
            <p:ph sz="half" idx="2" hasCustomPrompt="1"/>
          </p:nvPr>
        </p:nvSpPr>
        <p:spPr>
          <a:xfrm>
            <a:off x="954182" y="2700338"/>
            <a:ext cx="4742139" cy="3420428"/>
          </a:xfrm>
        </p:spPr>
        <p:txBody>
          <a:bodyPr>
            <a:noAutofit/>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954182" y="945088"/>
            <a:ext cx="4742139"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pic>
        <p:nvPicPr>
          <p:cNvPr id="11" name="logo_blaa"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2" name="logo_hvit"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662408547"/>
      </p:ext>
    </p:extLst>
  </p:cSld>
  <p:clrMapOvr>
    <a:masterClrMapping/>
  </p:clrMapOvr>
  <p:extLst>
    <p:ext uri="{DCECCB84-F9BA-43D5-87BE-67443E8EF086}">
      <p15:sldGuideLst xmlns:p15="http://schemas.microsoft.com/office/powerpoint/2012/main">
        <p15:guide id="1" pos="1193">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Helsidebilde">
    <p:spTree>
      <p:nvGrpSpPr>
        <p:cNvPr id="1" name=""/>
        <p:cNvGrpSpPr/>
        <p:nvPr/>
      </p:nvGrpSpPr>
      <p:grpSpPr>
        <a:xfrm>
          <a:off x="0" y="0"/>
          <a:ext cx="0" cy="0"/>
          <a:chOff x="0" y="0"/>
          <a:chExt cx="0" cy="0"/>
        </a:xfrm>
      </p:grpSpPr>
      <p:sp>
        <p:nvSpPr>
          <p:cNvPr id="9" name="Plassholder for bilde 8"/>
          <p:cNvSpPr>
            <a:spLocks noGrp="1"/>
          </p:cNvSpPr>
          <p:nvPr>
            <p:ph type="pic" sz="quarter" idx="10" hasCustomPrompt="1"/>
          </p:nvPr>
        </p:nvSpPr>
        <p:spPr>
          <a:xfrm>
            <a:off x="0" y="0"/>
            <a:ext cx="12192000" cy="6858000"/>
          </a:xfrm>
          <a:solidFill>
            <a:schemeClr val="bg2">
              <a:lumMod val="50000"/>
            </a:schemeClr>
          </a:solidFill>
        </p:spPr>
        <p:txBody>
          <a:bodyPr tIns="2880576" anchor="t" anchorCtr="1">
            <a:normAutofit/>
          </a:bodyPr>
          <a:lstStyle>
            <a:lvl1pPr marL="0" indent="0">
              <a:buNone/>
              <a:defRPr sz="1500"/>
            </a:lvl1pPr>
          </a:lstStyle>
          <a:p>
            <a:r>
              <a:rPr lang="nb-NO"/>
              <a:t>Click icon to add picture</a:t>
            </a:r>
          </a:p>
        </p:txBody>
      </p:sp>
      <p:sp>
        <p:nvSpPr>
          <p:cNvPr id="2" name="Tittel 1"/>
          <p:cNvSpPr>
            <a:spLocks noGrp="1"/>
          </p:cNvSpPr>
          <p:nvPr>
            <p:ph type="title" hasCustomPrompt="1"/>
          </p:nvPr>
        </p:nvSpPr>
        <p:spPr/>
        <p:txBody>
          <a:bodyPr/>
          <a:lstStyle/>
          <a:p>
            <a:r>
              <a:rPr lang="nb-NO"/>
              <a:t>Click to edit Master title style</a:t>
            </a:r>
          </a:p>
        </p:txBody>
      </p:sp>
      <p:pic>
        <p:nvPicPr>
          <p:cNvPr id="14" name="logo_blaa" hidden="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5" name="logo_hvit"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41180328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563507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0856590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o innholdsdeler lite bilde høyre">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5980773"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7075893" y="2700338"/>
            <a:ext cx="2880000"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1125693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hasCustomPrompt="1"/>
          </p:nvPr>
        </p:nvSpPr>
        <p:spPr>
          <a:xfrm>
            <a:off x="95418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4" name="Plassholder for innhold 3"/>
          <p:cNvSpPr>
            <a:spLocks noGrp="1"/>
          </p:cNvSpPr>
          <p:nvPr>
            <p:ph sz="half" idx="2" hasCustomPrompt="1"/>
          </p:nvPr>
        </p:nvSpPr>
        <p:spPr>
          <a:xfrm>
            <a:off x="95418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Plassholder for tekst 4"/>
          <p:cNvSpPr>
            <a:spLocks noGrp="1"/>
          </p:cNvSpPr>
          <p:nvPr>
            <p:ph type="body" sz="quarter" idx="3" hasCustomPrompt="1"/>
          </p:nvPr>
        </p:nvSpPr>
        <p:spPr>
          <a:xfrm>
            <a:off x="563507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6" name="Plassholder for innhold 5"/>
          <p:cNvSpPr>
            <a:spLocks noGrp="1"/>
          </p:cNvSpPr>
          <p:nvPr>
            <p:ph sz="quarter" idx="4" hasCustomPrompt="1"/>
          </p:nvPr>
        </p:nvSpPr>
        <p:spPr>
          <a:xfrm>
            <a:off x="563507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10" name="Tittel 9"/>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2825122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465951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4173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8A089-DABE-F191-ACCC-867DF9DB5125}"/>
              </a:ext>
            </a:extLst>
          </p:cNvPr>
          <p:cNvSpPr>
            <a:spLocks noGrp="1"/>
          </p:cNvSpPr>
          <p:nvPr>
            <p:ph type="title" hasCustomPrompt="1"/>
          </p:nvPr>
        </p:nvSpPr>
        <p:spPr/>
        <p:txBody>
          <a:bodyPr/>
          <a:lstStyle/>
          <a:p>
            <a:r>
              <a:rPr lang="nb-NO"/>
              <a:t>Click to edit Master title style</a:t>
            </a:r>
          </a:p>
        </p:txBody>
      </p:sp>
      <p:sp>
        <p:nvSpPr>
          <p:cNvPr id="3" name="Content Placeholder 2">
            <a:extLst>
              <a:ext uri="{FF2B5EF4-FFF2-40B4-BE49-F238E27FC236}">
                <a16:creationId xmlns:a16="http://schemas.microsoft.com/office/drawing/2014/main" id="{DBE7D502-F796-ED95-268F-B71B050D0BAC}"/>
              </a:ext>
            </a:extLst>
          </p:cNvPr>
          <p:cNvSpPr>
            <a:spLocks noGrp="1"/>
          </p:cNvSpPr>
          <p:nvPr>
            <p:ph sz="half" idx="1" hasCustomPrompt="1"/>
          </p:nvPr>
        </p:nvSpPr>
        <p:spPr>
          <a:xfrm>
            <a:off x="838200" y="1825625"/>
            <a:ext cx="5181600" cy="435133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Content Placeholder 3">
            <a:extLst>
              <a:ext uri="{FF2B5EF4-FFF2-40B4-BE49-F238E27FC236}">
                <a16:creationId xmlns:a16="http://schemas.microsoft.com/office/drawing/2014/main" id="{F07F237C-3DDB-F677-FAA7-F7FA1845F65E}"/>
              </a:ext>
            </a:extLst>
          </p:cNvPr>
          <p:cNvSpPr>
            <a:spLocks noGrp="1"/>
          </p:cNvSpPr>
          <p:nvPr>
            <p:ph sz="half" idx="2" hasCustomPrompt="1"/>
          </p:nvPr>
        </p:nvSpPr>
        <p:spPr>
          <a:xfrm>
            <a:off x="6172200" y="1825625"/>
            <a:ext cx="5181600" cy="435133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Date Placeholder 4">
            <a:extLst>
              <a:ext uri="{FF2B5EF4-FFF2-40B4-BE49-F238E27FC236}">
                <a16:creationId xmlns:a16="http://schemas.microsoft.com/office/drawing/2014/main" id="{78FDD9FF-98A7-F3CC-7B91-105A9A009398}"/>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6" name="Footer Placeholder 5">
            <a:extLst>
              <a:ext uri="{FF2B5EF4-FFF2-40B4-BE49-F238E27FC236}">
                <a16:creationId xmlns:a16="http://schemas.microsoft.com/office/drawing/2014/main" id="{24A89FFF-419A-0838-5281-13754CEC7E3E}"/>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5A2E4BD0-7B85-43B9-2547-E1DDC80349FA}"/>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51500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EF14E-7460-1B1C-03D7-F0D29A613F05}"/>
              </a:ext>
            </a:extLst>
          </p:cNvPr>
          <p:cNvSpPr>
            <a:spLocks noGrp="1"/>
          </p:cNvSpPr>
          <p:nvPr>
            <p:ph type="title" hasCustomPrompt="1"/>
          </p:nvPr>
        </p:nvSpPr>
        <p:spPr>
          <a:xfrm>
            <a:off x="839788" y="365125"/>
            <a:ext cx="10515600" cy="1325563"/>
          </a:xfrm>
        </p:spPr>
        <p:txBody>
          <a:bodyPr/>
          <a:lstStyle/>
          <a:p>
            <a:r>
              <a:rPr lang="nb-NO"/>
              <a:t>Click to edit Master title style</a:t>
            </a:r>
          </a:p>
        </p:txBody>
      </p:sp>
      <p:sp>
        <p:nvSpPr>
          <p:cNvPr id="3" name="Text Placeholder 2">
            <a:extLst>
              <a:ext uri="{FF2B5EF4-FFF2-40B4-BE49-F238E27FC236}">
                <a16:creationId xmlns:a16="http://schemas.microsoft.com/office/drawing/2014/main" id="{3A9A9FDD-12E7-6A1B-1726-6CA21F6987FF}"/>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4" name="Content Placeholder 3">
            <a:extLst>
              <a:ext uri="{FF2B5EF4-FFF2-40B4-BE49-F238E27FC236}">
                <a16:creationId xmlns:a16="http://schemas.microsoft.com/office/drawing/2014/main" id="{22C87AF6-4BA1-6CEC-968F-81189E79BEAB}"/>
              </a:ext>
            </a:extLst>
          </p:cNvPr>
          <p:cNvSpPr>
            <a:spLocks noGrp="1"/>
          </p:cNvSpPr>
          <p:nvPr>
            <p:ph sz="half" idx="2" hasCustomPrompt="1"/>
          </p:nvPr>
        </p:nvSpPr>
        <p:spPr>
          <a:xfrm>
            <a:off x="839788" y="2505075"/>
            <a:ext cx="5157787" cy="368458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Text Placeholder 4">
            <a:extLst>
              <a:ext uri="{FF2B5EF4-FFF2-40B4-BE49-F238E27FC236}">
                <a16:creationId xmlns:a16="http://schemas.microsoft.com/office/drawing/2014/main" id="{EAC2E396-F66A-490A-ED96-2AB8FD0A80B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6" name="Content Placeholder 5">
            <a:extLst>
              <a:ext uri="{FF2B5EF4-FFF2-40B4-BE49-F238E27FC236}">
                <a16:creationId xmlns:a16="http://schemas.microsoft.com/office/drawing/2014/main" id="{73169D1A-39A6-2B86-7FE7-7A928CF2B78D}"/>
              </a:ext>
            </a:extLst>
          </p:cNvPr>
          <p:cNvSpPr>
            <a:spLocks noGrp="1"/>
          </p:cNvSpPr>
          <p:nvPr>
            <p:ph sz="quarter" idx="4" hasCustomPrompt="1"/>
          </p:nvPr>
        </p:nvSpPr>
        <p:spPr>
          <a:xfrm>
            <a:off x="6172200" y="2505075"/>
            <a:ext cx="5183188" cy="368458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7" name="Date Placeholder 6">
            <a:extLst>
              <a:ext uri="{FF2B5EF4-FFF2-40B4-BE49-F238E27FC236}">
                <a16:creationId xmlns:a16="http://schemas.microsoft.com/office/drawing/2014/main" id="{43D955F5-4D00-1AC0-DF3E-F9C4394F65EF}"/>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8" name="Footer Placeholder 7">
            <a:extLst>
              <a:ext uri="{FF2B5EF4-FFF2-40B4-BE49-F238E27FC236}">
                <a16:creationId xmlns:a16="http://schemas.microsoft.com/office/drawing/2014/main" id="{78074560-5E59-6990-2C6F-F1C1A8F95246}"/>
              </a:ext>
            </a:extLst>
          </p:cNvPr>
          <p:cNvSpPr>
            <a:spLocks noGrp="1"/>
          </p:cNvSpPr>
          <p:nvPr>
            <p:ph type="ftr" sz="quarter" idx="11"/>
          </p:nvPr>
        </p:nvSpPr>
        <p:spPr/>
        <p:txBody>
          <a:bodyPr/>
          <a:lstStyle/>
          <a:p>
            <a:endParaRPr lang="nb-NO"/>
          </a:p>
        </p:txBody>
      </p:sp>
      <p:sp>
        <p:nvSpPr>
          <p:cNvPr id="9" name="Slide Number Placeholder 8">
            <a:extLst>
              <a:ext uri="{FF2B5EF4-FFF2-40B4-BE49-F238E27FC236}">
                <a16:creationId xmlns:a16="http://schemas.microsoft.com/office/drawing/2014/main" id="{70A8D83D-A596-4FBE-8C30-DD9803C46F58}"/>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92415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6E871-707E-9384-FD2A-EDE76E9009F2}"/>
              </a:ext>
            </a:extLst>
          </p:cNvPr>
          <p:cNvSpPr>
            <a:spLocks noGrp="1"/>
          </p:cNvSpPr>
          <p:nvPr>
            <p:ph type="title" hasCustomPrompt="1"/>
          </p:nvPr>
        </p:nvSpPr>
        <p:spPr/>
        <p:txBody>
          <a:bodyPr/>
          <a:lstStyle/>
          <a:p>
            <a:r>
              <a:rPr lang="nb-NO"/>
              <a:t>Click to edit Master title style</a:t>
            </a:r>
          </a:p>
        </p:txBody>
      </p:sp>
      <p:sp>
        <p:nvSpPr>
          <p:cNvPr id="3" name="Date Placeholder 2">
            <a:extLst>
              <a:ext uri="{FF2B5EF4-FFF2-40B4-BE49-F238E27FC236}">
                <a16:creationId xmlns:a16="http://schemas.microsoft.com/office/drawing/2014/main" id="{FDD14A9F-651D-571F-2D22-57505F9B9071}"/>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4" name="Footer Placeholder 3">
            <a:extLst>
              <a:ext uri="{FF2B5EF4-FFF2-40B4-BE49-F238E27FC236}">
                <a16:creationId xmlns:a16="http://schemas.microsoft.com/office/drawing/2014/main" id="{BDFB0F47-9979-F931-D4B5-2ACEF85E9D9E}"/>
              </a:ext>
            </a:extLst>
          </p:cNvPr>
          <p:cNvSpPr>
            <a:spLocks noGrp="1"/>
          </p:cNvSpPr>
          <p:nvPr>
            <p:ph type="ftr" sz="quarter" idx="11"/>
          </p:nvPr>
        </p:nvSpPr>
        <p:spPr/>
        <p:txBody>
          <a:bodyPr/>
          <a:lstStyle/>
          <a:p>
            <a:endParaRPr lang="nb-NO"/>
          </a:p>
        </p:txBody>
      </p:sp>
      <p:sp>
        <p:nvSpPr>
          <p:cNvPr id="5" name="Slide Number Placeholder 4">
            <a:extLst>
              <a:ext uri="{FF2B5EF4-FFF2-40B4-BE49-F238E27FC236}">
                <a16:creationId xmlns:a16="http://schemas.microsoft.com/office/drawing/2014/main" id="{984069D5-C36A-D6C0-89D2-FFE92D86D888}"/>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228094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384114-4895-C774-0F48-1B4796542DEE}"/>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3" name="Footer Placeholder 2">
            <a:extLst>
              <a:ext uri="{FF2B5EF4-FFF2-40B4-BE49-F238E27FC236}">
                <a16:creationId xmlns:a16="http://schemas.microsoft.com/office/drawing/2014/main" id="{5730373D-48AD-5A1A-863A-71396CAD0FFB}"/>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FF08B240-9051-23B4-C7DA-A501280DCCB5}"/>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8590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0478C-CA8B-0CA0-3457-43F733D90F7C}"/>
              </a:ext>
            </a:extLst>
          </p:cNvPr>
          <p:cNvSpPr>
            <a:spLocks noGrp="1"/>
          </p:cNvSpPr>
          <p:nvPr>
            <p:ph type="title" hasCustomPrompt="1"/>
          </p:nvPr>
        </p:nvSpPr>
        <p:spPr>
          <a:xfrm>
            <a:off x="839788" y="457200"/>
            <a:ext cx="3932237" cy="1600200"/>
          </a:xfrm>
        </p:spPr>
        <p:txBody>
          <a:bodyPr anchor="b"/>
          <a:lstStyle>
            <a:lvl1pPr>
              <a:defRPr sz="3200"/>
            </a:lvl1pPr>
          </a:lstStyle>
          <a:p>
            <a:r>
              <a:rPr lang="nb-NO"/>
              <a:t>Click to edit Master title style</a:t>
            </a:r>
          </a:p>
        </p:txBody>
      </p:sp>
      <p:sp>
        <p:nvSpPr>
          <p:cNvPr id="3" name="Content Placeholder 2">
            <a:extLst>
              <a:ext uri="{FF2B5EF4-FFF2-40B4-BE49-F238E27FC236}">
                <a16:creationId xmlns:a16="http://schemas.microsoft.com/office/drawing/2014/main" id="{61717569-0B31-7653-B957-A566295A4F0D}"/>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Text Placeholder 3">
            <a:extLst>
              <a:ext uri="{FF2B5EF4-FFF2-40B4-BE49-F238E27FC236}">
                <a16:creationId xmlns:a16="http://schemas.microsoft.com/office/drawing/2014/main" id="{2FCD2B7E-4F60-9887-497C-6B8C1965EDE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Click to edit Master text styles</a:t>
            </a:r>
          </a:p>
        </p:txBody>
      </p:sp>
      <p:sp>
        <p:nvSpPr>
          <p:cNvPr id="5" name="Date Placeholder 4">
            <a:extLst>
              <a:ext uri="{FF2B5EF4-FFF2-40B4-BE49-F238E27FC236}">
                <a16:creationId xmlns:a16="http://schemas.microsoft.com/office/drawing/2014/main" id="{D8B0BCB9-C648-21EE-EF5F-C84B686BDB6C}"/>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6" name="Footer Placeholder 5">
            <a:extLst>
              <a:ext uri="{FF2B5EF4-FFF2-40B4-BE49-F238E27FC236}">
                <a16:creationId xmlns:a16="http://schemas.microsoft.com/office/drawing/2014/main" id="{F7496E80-5E03-622F-BC56-30C5EADE5499}"/>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229490C5-AF95-2A9A-6F3B-08921D9802DB}"/>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2219878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7536C-F4C8-0FE6-5D90-7B8A94F62BE5}"/>
              </a:ext>
            </a:extLst>
          </p:cNvPr>
          <p:cNvSpPr>
            <a:spLocks noGrp="1"/>
          </p:cNvSpPr>
          <p:nvPr>
            <p:ph type="title" hasCustomPrompt="1"/>
          </p:nvPr>
        </p:nvSpPr>
        <p:spPr>
          <a:xfrm>
            <a:off x="839788" y="457200"/>
            <a:ext cx="3932237" cy="1600200"/>
          </a:xfrm>
        </p:spPr>
        <p:txBody>
          <a:bodyPr anchor="b"/>
          <a:lstStyle>
            <a:lvl1pPr>
              <a:defRPr sz="3200"/>
            </a:lvl1pPr>
          </a:lstStyle>
          <a:p>
            <a:r>
              <a:rPr lang="nb-NO"/>
              <a:t>Click to edit Master title style</a:t>
            </a:r>
          </a:p>
        </p:txBody>
      </p:sp>
      <p:sp>
        <p:nvSpPr>
          <p:cNvPr id="3" name="Picture Placeholder 2">
            <a:extLst>
              <a:ext uri="{FF2B5EF4-FFF2-40B4-BE49-F238E27FC236}">
                <a16:creationId xmlns:a16="http://schemas.microsoft.com/office/drawing/2014/main" id="{6C8D5E24-9E65-E778-B5F3-720140509B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0098D00-8633-3122-B6B4-7531F80C9848}"/>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Click to edit Master text styles</a:t>
            </a:r>
          </a:p>
        </p:txBody>
      </p:sp>
      <p:sp>
        <p:nvSpPr>
          <p:cNvPr id="5" name="Date Placeholder 4">
            <a:extLst>
              <a:ext uri="{FF2B5EF4-FFF2-40B4-BE49-F238E27FC236}">
                <a16:creationId xmlns:a16="http://schemas.microsoft.com/office/drawing/2014/main" id="{4850172A-AEBA-2646-4BA2-8702E3D6ADC8}"/>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6" name="Footer Placeholder 5">
            <a:extLst>
              <a:ext uri="{FF2B5EF4-FFF2-40B4-BE49-F238E27FC236}">
                <a16:creationId xmlns:a16="http://schemas.microsoft.com/office/drawing/2014/main" id="{2D532BF3-87F3-B3F0-7E2E-727F84F6FB53}"/>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3D047EC1-22B0-D173-70F0-70F55175788D}"/>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616187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4.emf"/><Relationship Id="rId3" Type="http://schemas.openxmlformats.org/officeDocument/2006/relationships/slideLayout" Target="../slideLayouts/slideLayout14.xml"/><Relationship Id="rId21" Type="http://schemas.openxmlformats.org/officeDocument/2006/relationships/image" Target="../media/image7.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3.emf"/><Relationship Id="rId2" Type="http://schemas.openxmlformats.org/officeDocument/2006/relationships/slideLayout" Target="../slideLayouts/slideLayout13.xml"/><Relationship Id="rId16" Type="http://schemas.openxmlformats.org/officeDocument/2006/relationships/image" Target="../media/image2.emf"/><Relationship Id="rId20" Type="http://schemas.openxmlformats.org/officeDocument/2006/relationships/image" Target="../media/image6.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19" Type="http://schemas.openxmlformats.org/officeDocument/2006/relationships/image" Target="../media/image5.emf"/><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18" Type="http://schemas.openxmlformats.org/officeDocument/2006/relationships/image" Target="../media/image5.emf"/><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image" Target="../media/image4.emf"/><Relationship Id="rId2" Type="http://schemas.openxmlformats.org/officeDocument/2006/relationships/slideLayout" Target="../slideLayouts/slideLayout26.xml"/><Relationship Id="rId16" Type="http://schemas.openxmlformats.org/officeDocument/2006/relationships/image" Target="../media/image3.emf"/><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emf"/><Relationship Id="rId10" Type="http://schemas.openxmlformats.org/officeDocument/2006/relationships/slideLayout" Target="../slideLayouts/slideLayout34.xml"/><Relationship Id="rId19" Type="http://schemas.openxmlformats.org/officeDocument/2006/relationships/image" Target="../media/image14.png"/><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007790-A1D4-B379-0124-5BE89FDFD7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98805A3-2801-7AA2-4C97-DC4FD1274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F8FF63-C7BC-9190-2106-A19A9DF53B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74C4BF-8077-4AB4-98D8-33BF85F7AC04}" type="datetimeFigureOut">
              <a:rPr lang="en-GB" smtClean="0"/>
              <a:t>20/01/2026</a:t>
            </a:fld>
            <a:endParaRPr lang="en-GB"/>
          </a:p>
        </p:txBody>
      </p:sp>
      <p:sp>
        <p:nvSpPr>
          <p:cNvPr id="5" name="Footer Placeholder 4">
            <a:extLst>
              <a:ext uri="{FF2B5EF4-FFF2-40B4-BE49-F238E27FC236}">
                <a16:creationId xmlns:a16="http://schemas.microsoft.com/office/drawing/2014/main" id="{1586267D-0CF9-3120-A37C-BD0DB85561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1A81F95-791D-7F9A-ED85-AA63A8DE57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2AA5B-BB66-4E6E-B557-78F2939ACA69}" type="slidenum">
              <a:rPr lang="en-GB" smtClean="0"/>
              <a:t>‹#›</a:t>
            </a:fld>
            <a:endParaRPr lang="en-GB"/>
          </a:p>
        </p:txBody>
      </p:sp>
    </p:spTree>
    <p:extLst>
      <p:ext uri="{BB962C8B-B14F-4D97-AF65-F5344CB8AC3E}">
        <p14:creationId xmlns:p14="http://schemas.microsoft.com/office/powerpoint/2010/main" val="769864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954182" y="331155"/>
            <a:ext cx="9001711" cy="888244"/>
          </a:xfrm>
          <a:prstGeom prst="rect">
            <a:avLst/>
          </a:prstGeom>
          <a:blipFill dpi="0" rotWithShape="1">
            <a:blip r:embed="rId15"/>
            <a:srcRect/>
            <a:tile tx="0" ty="0" sx="100000" sy="100000" flip="xy" algn="bl"/>
          </a:blipFill>
        </p:spPr>
        <p:txBody>
          <a:bodyPr vert="horz" lIns="0" tIns="0" rIns="0" bIns="270054" rtlCol="0" anchor="ctr" anchorCtr="0">
            <a:spAutoFit/>
          </a:bodyPr>
          <a:lstStyle/>
          <a:p>
            <a:r>
              <a:rPr lang="nb-NO"/>
              <a:t>Klikk for å redigere tittelstil</a:t>
            </a:r>
          </a:p>
        </p:txBody>
      </p:sp>
      <p:sp>
        <p:nvSpPr>
          <p:cNvPr id="3" name="Plassholder for tekst 2"/>
          <p:cNvSpPr>
            <a:spLocks noGrp="1"/>
          </p:cNvSpPr>
          <p:nvPr>
            <p:ph type="body" idx="1"/>
          </p:nvPr>
        </p:nvSpPr>
        <p:spPr>
          <a:xfrm>
            <a:off x="954182" y="1548000"/>
            <a:ext cx="9001711" cy="4283999"/>
          </a:xfrm>
          <a:prstGeom prst="rect">
            <a:avLst/>
          </a:prstGeom>
        </p:spPr>
        <p:txBody>
          <a:bodyPr vert="horz" wrap="square" lIns="0" tIns="0" rIns="0" bIns="0" rtlCol="0">
            <a:noAutofit/>
          </a:bodyPr>
          <a:lstStyle/>
          <a:p>
            <a:pPr lvl="0"/>
            <a:r>
              <a:rPr lang="nb-NO"/>
              <a:t>Klikk for å redigere tekststiler i malen</a:t>
            </a:r>
          </a:p>
          <a:p>
            <a:pPr lvl="1"/>
            <a:r>
              <a:rPr lang="nb-NO"/>
              <a:t>Andre nivå</a:t>
            </a:r>
          </a:p>
          <a:p>
            <a:pPr lvl="2"/>
            <a:r>
              <a:rPr lang="nb-NO"/>
              <a:t>Tredje nivå</a:t>
            </a:r>
          </a:p>
        </p:txBody>
      </p:sp>
      <p:pic>
        <p:nvPicPr>
          <p:cNvPr id="11" name="cyan" hidden="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1"/>
            <a:ext cx="12185844" cy="6861466"/>
          </a:xfrm>
          <a:prstGeom prst="rect">
            <a:avLst/>
          </a:prstGeom>
        </p:spPr>
      </p:pic>
      <p:sp>
        <p:nvSpPr>
          <p:cNvPr id="12" name="Fokustekst" hidden="1"/>
          <p:cNvSpPr txBox="1"/>
          <p:nvPr userDrawn="1"/>
        </p:nvSpPr>
        <p:spPr>
          <a:xfrm>
            <a:off x="6050666" y="3028450"/>
            <a:ext cx="2971993" cy="1199293"/>
          </a:xfrm>
          <a:prstGeom prst="rect">
            <a:avLst/>
          </a:prstGeom>
          <a:noFill/>
        </p:spPr>
        <p:txBody>
          <a:bodyPr wrap="square" lIns="45729" tIns="0" rIns="45729" bIns="0" rtlCol="0" anchor="t">
            <a:normAutofit/>
          </a:bodyPr>
          <a:lstStyle/>
          <a:p>
            <a:r>
              <a:rPr lang="en-GB" sz="2000" err="1">
                <a:solidFill>
                  <a:schemeClr val="tx2"/>
                </a:solidFill>
              </a:rPr>
              <a:t>Klikk</a:t>
            </a:r>
            <a:r>
              <a:rPr lang="en-GB" sz="2000" baseline="0">
                <a:solidFill>
                  <a:schemeClr val="tx2"/>
                </a:solidFill>
              </a:rPr>
              <a:t> for å </a:t>
            </a:r>
            <a:r>
              <a:rPr lang="en-GB" sz="2000" baseline="0" err="1">
                <a:solidFill>
                  <a:schemeClr val="tx2"/>
                </a:solidFill>
              </a:rPr>
              <a:t>redigere</a:t>
            </a:r>
            <a:r>
              <a:rPr lang="en-GB" sz="2000" baseline="0">
                <a:solidFill>
                  <a:schemeClr val="tx2"/>
                </a:solidFill>
              </a:rPr>
              <a:t> </a:t>
            </a:r>
            <a:r>
              <a:rPr lang="en-GB" sz="2000" baseline="0" err="1">
                <a:solidFill>
                  <a:schemeClr val="tx2"/>
                </a:solidFill>
              </a:rPr>
              <a:t>tekst</a:t>
            </a:r>
            <a:endParaRPr lang="en-GB" sz="2000">
              <a:solidFill>
                <a:schemeClr val="tx2"/>
              </a:solidFill>
            </a:endParaRPr>
          </a:p>
        </p:txBody>
      </p:sp>
      <p:grpSp>
        <p:nvGrpSpPr>
          <p:cNvPr id="13" name="Fokuspunkt" hidden="1"/>
          <p:cNvGrpSpPr/>
          <p:nvPr userDrawn="1"/>
        </p:nvGrpSpPr>
        <p:grpSpPr>
          <a:xfrm>
            <a:off x="3003638" y="2618899"/>
            <a:ext cx="2797068" cy="1620203"/>
            <a:chOff x="8236529" y="3435928"/>
            <a:chExt cx="5593771" cy="3240405"/>
          </a:xfrm>
        </p:grpSpPr>
        <p:sp>
          <p:nvSpPr>
            <p:cNvPr id="14" name="Ellipse 13" hidden="1"/>
            <p:cNvSpPr/>
            <p:nvPr userDrawn="1"/>
          </p:nvSpPr>
          <p:spPr>
            <a:xfrm>
              <a:off x="8605574" y="3804973"/>
              <a:ext cx="2502313" cy="2502313"/>
            </a:xfrm>
            <a:prstGeom prst="ellipse">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sp>
          <p:nvSpPr>
            <p:cNvPr id="15" name="Ellipse 14" hidden="1"/>
            <p:cNvSpPr/>
            <p:nvPr userDrawn="1"/>
          </p:nvSpPr>
          <p:spPr>
            <a:xfrm>
              <a:off x="8236529" y="3435928"/>
              <a:ext cx="3240405" cy="3240405"/>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cxnSp>
          <p:nvCxnSpPr>
            <p:cNvPr id="16" name="Rett linje 15" hidden="1"/>
            <p:cNvCxnSpPr/>
            <p:nvPr userDrawn="1"/>
          </p:nvCxnSpPr>
          <p:spPr>
            <a:xfrm>
              <a:off x="10657830" y="5033616"/>
              <a:ext cx="3172470" cy="0"/>
            </a:xfrm>
            <a:prstGeom prst="line">
              <a:avLst/>
            </a:prstGeom>
            <a:ln w="19050">
              <a:solidFill>
                <a:schemeClr val="tx2"/>
              </a:solidFill>
              <a:tailEnd type="none" w="lg" len="lg"/>
            </a:ln>
          </p:spPr>
          <p:style>
            <a:lnRef idx="1">
              <a:schemeClr val="accent1"/>
            </a:lnRef>
            <a:fillRef idx="0">
              <a:schemeClr val="accent1"/>
            </a:fillRef>
            <a:effectRef idx="0">
              <a:schemeClr val="accent1"/>
            </a:effectRef>
            <a:fontRef idx="minor">
              <a:schemeClr val="tx1"/>
            </a:fontRef>
          </p:style>
        </p:cxnSp>
        <p:sp>
          <p:nvSpPr>
            <p:cNvPr id="17" name="Ellipse 16" hidden="1"/>
            <p:cNvSpPr/>
            <p:nvPr userDrawn="1"/>
          </p:nvSpPr>
          <p:spPr>
            <a:xfrm>
              <a:off x="9055630" y="4255029"/>
              <a:ext cx="1602200" cy="1602200"/>
            </a:xfrm>
            <a:prstGeom prst="ellipse">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grpSp>
      <p:pic>
        <p:nvPicPr>
          <p:cNvPr id="8" name="magenta" hidden="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8" name="gul" hidden="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7" name="gronn" hidden="1"/>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9" name="sinteflogo"/>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79331" y="6514982"/>
            <a:ext cx="981013" cy="214063"/>
          </a:xfrm>
          <a:prstGeom prst="rect">
            <a:avLst/>
          </a:prstGeom>
        </p:spPr>
      </p:pic>
      <p:grpSp>
        <p:nvGrpSpPr>
          <p:cNvPr id="29" name="bunnramme" hidden="1"/>
          <p:cNvGrpSpPr/>
          <p:nvPr userDrawn="1"/>
        </p:nvGrpSpPr>
        <p:grpSpPr>
          <a:xfrm>
            <a:off x="1412941" y="2558167"/>
            <a:ext cx="5565274" cy="1990806"/>
            <a:chOff x="2825698" y="5116333"/>
            <a:chExt cx="11129823" cy="3981613"/>
          </a:xfrm>
        </p:grpSpPr>
        <p:sp>
          <p:nvSpPr>
            <p:cNvPr id="30" name="bunnpunkt"/>
            <p:cNvSpPr/>
            <p:nvPr userDrawn="1"/>
          </p:nvSpPr>
          <p:spPr>
            <a:xfrm rot="10800000">
              <a:off x="13739494" y="8881919"/>
              <a:ext cx="216027" cy="216027"/>
            </a:xfrm>
            <a:prstGeom prst="ellipse">
              <a:avLst/>
            </a:prstGeom>
            <a:solidFill>
              <a:schemeClr val="tx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cxnSp>
          <p:nvCxnSpPr>
            <p:cNvPr id="31" name="høyrelinje"/>
            <p:cNvCxnSpPr/>
            <p:nvPr userDrawn="1"/>
          </p:nvCxnSpPr>
          <p:spPr>
            <a:xfrm flipV="1">
              <a:off x="13847508" y="5116333"/>
              <a:ext cx="0" cy="38736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bunnlinje"/>
            <p:cNvCxnSpPr/>
            <p:nvPr userDrawn="1"/>
          </p:nvCxnSpPr>
          <p:spPr>
            <a:xfrm flipH="1">
              <a:off x="2825698" y="8989933"/>
              <a:ext cx="11053382"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3" name="toppramme" hidden="1"/>
          <p:cNvGrpSpPr/>
          <p:nvPr userDrawn="1"/>
        </p:nvGrpSpPr>
        <p:grpSpPr>
          <a:xfrm>
            <a:off x="1770152" y="2076657"/>
            <a:ext cx="5557261" cy="893450"/>
            <a:chOff x="3540073" y="4040672"/>
            <a:chExt cx="11461584" cy="1786900"/>
          </a:xfrm>
        </p:grpSpPr>
        <p:cxnSp>
          <p:nvCxnSpPr>
            <p:cNvPr id="34" name="venstrelinje"/>
            <p:cNvCxnSpPr/>
            <p:nvPr userDrawn="1"/>
          </p:nvCxnSpPr>
          <p:spPr>
            <a:xfrm>
              <a:off x="3701882" y="4387572"/>
              <a:ext cx="0" cy="14400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topplinje"/>
            <p:cNvCxnSpPr/>
            <p:nvPr userDrawn="1"/>
          </p:nvCxnSpPr>
          <p:spPr>
            <a:xfrm>
              <a:off x="3863690" y="4202692"/>
              <a:ext cx="11137967"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toppunkt"/>
            <p:cNvSpPr/>
            <p:nvPr userDrawn="1"/>
          </p:nvSpPr>
          <p:spPr>
            <a:xfrm>
              <a:off x="3540073" y="4040672"/>
              <a:ext cx="334139" cy="324040"/>
            </a:xfrm>
            <a:prstGeom prst="ellipse">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grpSp>
      <p:pic>
        <p:nvPicPr>
          <p:cNvPr id="20" name="Picture 19">
            <a:extLst>
              <a:ext uri="{FF2B5EF4-FFF2-40B4-BE49-F238E27FC236}">
                <a16:creationId xmlns:a16="http://schemas.microsoft.com/office/drawing/2014/main" id="{A6D7A6B1-9FB3-3FD9-BE7F-AFBB620A4D66}"/>
              </a:ext>
            </a:extLst>
          </p:cNvPr>
          <p:cNvPicPr>
            <a:picLocks noChangeAspect="1"/>
          </p:cNvPicPr>
          <p:nvPr userDrawn="1"/>
        </p:nvPicPr>
        <p:blipFill>
          <a:blip r:embed="rId21"/>
          <a:stretch>
            <a:fillRect/>
          </a:stretch>
        </p:blipFill>
        <p:spPr>
          <a:xfrm>
            <a:off x="11336779" y="6251524"/>
            <a:ext cx="765264" cy="569633"/>
          </a:xfrm>
          <a:prstGeom prst="rect">
            <a:avLst/>
          </a:prstGeom>
        </p:spPr>
      </p:pic>
    </p:spTree>
    <p:extLst>
      <p:ext uri="{BB962C8B-B14F-4D97-AF65-F5344CB8AC3E}">
        <p14:creationId xmlns:p14="http://schemas.microsoft.com/office/powerpoint/2010/main" val="230233139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ftr="0" dt="0"/>
  <p:txStyles>
    <p:titleStyle>
      <a:lvl1pPr algn="l" defTabSz="914537"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396079" indent="-216043" algn="l" defTabSz="914537" rtl="0" eaLnBrk="1" latinLnBrk="0" hangingPunct="1">
        <a:lnSpc>
          <a:spcPct val="110000"/>
        </a:lnSpc>
        <a:spcBef>
          <a:spcPts val="1000"/>
        </a:spcBef>
        <a:buFont typeface="Arial" panose="020B0604020202020204" pitchFamily="34" charset="0"/>
        <a:buChar char="•"/>
        <a:defRPr sz="2400" kern="1200">
          <a:solidFill>
            <a:schemeClr val="tx2"/>
          </a:solidFill>
          <a:latin typeface="+mn-lt"/>
          <a:ea typeface="+mn-ea"/>
          <a:cs typeface="+mn-cs"/>
        </a:defRPr>
      </a:lvl1pPr>
      <a:lvl2pPr marL="576115" indent="-216043" algn="l" defTabSz="914537" rtl="0" eaLnBrk="1" latinLnBrk="0" hangingPunct="1">
        <a:lnSpc>
          <a:spcPct val="110000"/>
        </a:lnSpc>
        <a:spcBef>
          <a:spcPts val="500"/>
        </a:spcBef>
        <a:buFont typeface="Wingdings" panose="05000000000000000000" pitchFamily="2" charset="2"/>
        <a:buChar char="§"/>
        <a:defRPr sz="1800" kern="1200">
          <a:solidFill>
            <a:schemeClr val="tx2"/>
          </a:solidFill>
          <a:latin typeface="+mn-lt"/>
          <a:ea typeface="+mn-ea"/>
          <a:cs typeface="+mn-cs"/>
        </a:defRPr>
      </a:lvl2pPr>
      <a:lvl3pPr marL="756151" indent="-216043" algn="l" defTabSz="914537"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3pPr>
      <a:lvl4pPr marL="936187"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4pPr>
      <a:lvl5pPr marL="1116223"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5pPr>
      <a:lvl6pPr marL="2514977"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246"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514"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783"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537" rtl="0" eaLnBrk="1" latinLnBrk="0" hangingPunct="1">
        <a:defRPr sz="1800" kern="1200">
          <a:solidFill>
            <a:schemeClr val="tx1"/>
          </a:solidFill>
          <a:latin typeface="+mn-lt"/>
          <a:ea typeface="+mn-ea"/>
          <a:cs typeface="+mn-cs"/>
        </a:defRPr>
      </a:lvl1pPr>
      <a:lvl2pPr marL="457268" algn="l" defTabSz="914537" rtl="0" eaLnBrk="1" latinLnBrk="0" hangingPunct="1">
        <a:defRPr sz="1800" kern="1200">
          <a:solidFill>
            <a:schemeClr val="tx1"/>
          </a:solidFill>
          <a:latin typeface="+mn-lt"/>
          <a:ea typeface="+mn-ea"/>
          <a:cs typeface="+mn-cs"/>
        </a:defRPr>
      </a:lvl2pPr>
      <a:lvl3pPr marL="914537" algn="l" defTabSz="914537" rtl="0" eaLnBrk="1" latinLnBrk="0" hangingPunct="1">
        <a:defRPr sz="1800" kern="1200">
          <a:solidFill>
            <a:schemeClr val="tx1"/>
          </a:solidFill>
          <a:latin typeface="+mn-lt"/>
          <a:ea typeface="+mn-ea"/>
          <a:cs typeface="+mn-cs"/>
        </a:defRPr>
      </a:lvl3pPr>
      <a:lvl4pPr marL="1371806" algn="l" defTabSz="914537" rtl="0" eaLnBrk="1" latinLnBrk="0" hangingPunct="1">
        <a:defRPr sz="1800" kern="1200">
          <a:solidFill>
            <a:schemeClr val="tx1"/>
          </a:solidFill>
          <a:latin typeface="+mn-lt"/>
          <a:ea typeface="+mn-ea"/>
          <a:cs typeface="+mn-cs"/>
        </a:defRPr>
      </a:lvl4pPr>
      <a:lvl5pPr marL="1829074" algn="l" defTabSz="914537" rtl="0" eaLnBrk="1" latinLnBrk="0" hangingPunct="1">
        <a:defRPr sz="1800" kern="1200">
          <a:solidFill>
            <a:schemeClr val="tx1"/>
          </a:solidFill>
          <a:latin typeface="+mn-lt"/>
          <a:ea typeface="+mn-ea"/>
          <a:cs typeface="+mn-cs"/>
        </a:defRPr>
      </a:lvl5pPr>
      <a:lvl6pPr marL="2286343" algn="l" defTabSz="914537" rtl="0" eaLnBrk="1" latinLnBrk="0" hangingPunct="1">
        <a:defRPr sz="1800" kern="1200">
          <a:solidFill>
            <a:schemeClr val="tx1"/>
          </a:solidFill>
          <a:latin typeface="+mn-lt"/>
          <a:ea typeface="+mn-ea"/>
          <a:cs typeface="+mn-cs"/>
        </a:defRPr>
      </a:lvl6pPr>
      <a:lvl7pPr marL="2743612" algn="l" defTabSz="914537" rtl="0" eaLnBrk="1" latinLnBrk="0" hangingPunct="1">
        <a:defRPr sz="1800" kern="1200">
          <a:solidFill>
            <a:schemeClr val="tx1"/>
          </a:solidFill>
          <a:latin typeface="+mn-lt"/>
          <a:ea typeface="+mn-ea"/>
          <a:cs typeface="+mn-cs"/>
        </a:defRPr>
      </a:lvl7pPr>
      <a:lvl8pPr marL="3200880" algn="l" defTabSz="914537" rtl="0" eaLnBrk="1" latinLnBrk="0" hangingPunct="1">
        <a:defRPr sz="1800" kern="1200">
          <a:solidFill>
            <a:schemeClr val="tx1"/>
          </a:solidFill>
          <a:latin typeface="+mn-lt"/>
          <a:ea typeface="+mn-ea"/>
          <a:cs typeface="+mn-cs"/>
        </a:defRPr>
      </a:lvl8pPr>
      <a:lvl9pPr marL="3658148" algn="l" defTabSz="91453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954182" y="331155"/>
            <a:ext cx="9001711" cy="888244"/>
          </a:xfrm>
          <a:prstGeom prst="rect">
            <a:avLst/>
          </a:prstGeom>
          <a:blipFill dpi="0" rotWithShape="1">
            <a:blip r:embed="rId14"/>
            <a:srcRect/>
            <a:tile tx="0" ty="0" sx="100000" sy="100000" flip="xy" algn="bl"/>
          </a:blipFill>
        </p:spPr>
        <p:txBody>
          <a:bodyPr vert="horz" lIns="0" tIns="0" rIns="0" bIns="270054" rtlCol="0" anchor="ctr" anchorCtr="0">
            <a:spAutoFit/>
          </a:bodyPr>
          <a:lstStyle/>
          <a:p>
            <a:r>
              <a:rPr lang="nb-NO"/>
              <a:t>Klikk for å redigere tittelstil</a:t>
            </a:r>
          </a:p>
        </p:txBody>
      </p:sp>
      <p:sp>
        <p:nvSpPr>
          <p:cNvPr id="3" name="Plassholder for tekst 2"/>
          <p:cNvSpPr>
            <a:spLocks noGrp="1"/>
          </p:cNvSpPr>
          <p:nvPr>
            <p:ph type="body" idx="1"/>
          </p:nvPr>
        </p:nvSpPr>
        <p:spPr>
          <a:xfrm>
            <a:off x="954182" y="1548000"/>
            <a:ext cx="9001711" cy="4283999"/>
          </a:xfrm>
          <a:prstGeom prst="rect">
            <a:avLst/>
          </a:prstGeom>
        </p:spPr>
        <p:txBody>
          <a:bodyPr vert="horz" wrap="square" lIns="0" tIns="0" rIns="0" bIns="0" rtlCol="0">
            <a:noAutofit/>
          </a:bodyPr>
          <a:lstStyle/>
          <a:p>
            <a:pPr lvl="0"/>
            <a:r>
              <a:rPr lang="nb-NO"/>
              <a:t>Klikk for å redigere tekststiler i malen</a:t>
            </a:r>
          </a:p>
          <a:p>
            <a:pPr lvl="1"/>
            <a:r>
              <a:rPr lang="nb-NO"/>
              <a:t>Andre nivå</a:t>
            </a:r>
          </a:p>
          <a:p>
            <a:pPr lvl="2"/>
            <a:r>
              <a:rPr lang="nb-NO"/>
              <a:t>Tredje nivå</a:t>
            </a:r>
          </a:p>
        </p:txBody>
      </p:sp>
      <p:pic>
        <p:nvPicPr>
          <p:cNvPr id="11" name="cyan" hidden="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0" y="1"/>
            <a:ext cx="12185844" cy="6861466"/>
          </a:xfrm>
          <a:prstGeom prst="rect">
            <a:avLst/>
          </a:prstGeom>
        </p:spPr>
      </p:pic>
      <p:sp>
        <p:nvSpPr>
          <p:cNvPr id="12" name="Fokustekst" hidden="1"/>
          <p:cNvSpPr txBox="1"/>
          <p:nvPr userDrawn="1"/>
        </p:nvSpPr>
        <p:spPr>
          <a:xfrm>
            <a:off x="6050666" y="3028450"/>
            <a:ext cx="2971993" cy="1199293"/>
          </a:xfrm>
          <a:prstGeom prst="rect">
            <a:avLst/>
          </a:prstGeom>
          <a:noFill/>
        </p:spPr>
        <p:txBody>
          <a:bodyPr wrap="square" lIns="45729" tIns="0" rIns="45729" bIns="0" rtlCol="0" anchor="t">
            <a:normAutofit/>
          </a:bodyPr>
          <a:lstStyle/>
          <a:p>
            <a:r>
              <a:rPr lang="en-GB" sz="2000" err="1">
                <a:solidFill>
                  <a:schemeClr val="tx2"/>
                </a:solidFill>
              </a:rPr>
              <a:t>Klikk</a:t>
            </a:r>
            <a:r>
              <a:rPr lang="en-GB" sz="2000" baseline="0">
                <a:solidFill>
                  <a:schemeClr val="tx2"/>
                </a:solidFill>
              </a:rPr>
              <a:t> for å </a:t>
            </a:r>
            <a:r>
              <a:rPr lang="en-GB" sz="2000" baseline="0" err="1">
                <a:solidFill>
                  <a:schemeClr val="tx2"/>
                </a:solidFill>
              </a:rPr>
              <a:t>redigere</a:t>
            </a:r>
            <a:r>
              <a:rPr lang="en-GB" sz="2000" baseline="0">
                <a:solidFill>
                  <a:schemeClr val="tx2"/>
                </a:solidFill>
              </a:rPr>
              <a:t> </a:t>
            </a:r>
            <a:r>
              <a:rPr lang="en-GB" sz="2000" baseline="0" err="1">
                <a:solidFill>
                  <a:schemeClr val="tx2"/>
                </a:solidFill>
              </a:rPr>
              <a:t>tekst</a:t>
            </a:r>
            <a:endParaRPr lang="en-GB" sz="2000">
              <a:solidFill>
                <a:schemeClr val="tx2"/>
              </a:solidFill>
            </a:endParaRPr>
          </a:p>
        </p:txBody>
      </p:sp>
      <p:grpSp>
        <p:nvGrpSpPr>
          <p:cNvPr id="13" name="Fokuspunkt" hidden="1"/>
          <p:cNvGrpSpPr/>
          <p:nvPr userDrawn="1"/>
        </p:nvGrpSpPr>
        <p:grpSpPr>
          <a:xfrm>
            <a:off x="3003638" y="2618899"/>
            <a:ext cx="2797068" cy="1620203"/>
            <a:chOff x="8236529" y="3435928"/>
            <a:chExt cx="5593771" cy="3240405"/>
          </a:xfrm>
        </p:grpSpPr>
        <p:sp>
          <p:nvSpPr>
            <p:cNvPr id="14" name="Ellipse 13" hidden="1"/>
            <p:cNvSpPr/>
            <p:nvPr userDrawn="1"/>
          </p:nvSpPr>
          <p:spPr>
            <a:xfrm>
              <a:off x="8605574" y="3804973"/>
              <a:ext cx="2502313" cy="2502313"/>
            </a:xfrm>
            <a:prstGeom prst="ellipse">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sp>
          <p:nvSpPr>
            <p:cNvPr id="15" name="Ellipse 14" hidden="1"/>
            <p:cNvSpPr/>
            <p:nvPr userDrawn="1"/>
          </p:nvSpPr>
          <p:spPr>
            <a:xfrm>
              <a:off x="8236529" y="3435928"/>
              <a:ext cx="3240405" cy="3240405"/>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cxnSp>
          <p:nvCxnSpPr>
            <p:cNvPr id="16" name="Rett linje 15" hidden="1"/>
            <p:cNvCxnSpPr/>
            <p:nvPr userDrawn="1"/>
          </p:nvCxnSpPr>
          <p:spPr>
            <a:xfrm>
              <a:off x="10657830" y="5033616"/>
              <a:ext cx="3172470" cy="0"/>
            </a:xfrm>
            <a:prstGeom prst="line">
              <a:avLst/>
            </a:prstGeom>
            <a:ln w="19050">
              <a:solidFill>
                <a:schemeClr val="tx2"/>
              </a:solidFill>
              <a:tailEnd type="none" w="lg" len="lg"/>
            </a:ln>
          </p:spPr>
          <p:style>
            <a:lnRef idx="1">
              <a:schemeClr val="accent1"/>
            </a:lnRef>
            <a:fillRef idx="0">
              <a:schemeClr val="accent1"/>
            </a:fillRef>
            <a:effectRef idx="0">
              <a:schemeClr val="accent1"/>
            </a:effectRef>
            <a:fontRef idx="minor">
              <a:schemeClr val="tx1"/>
            </a:fontRef>
          </p:style>
        </p:cxnSp>
        <p:sp>
          <p:nvSpPr>
            <p:cNvPr id="17" name="Ellipse 16" hidden="1"/>
            <p:cNvSpPr/>
            <p:nvPr userDrawn="1"/>
          </p:nvSpPr>
          <p:spPr>
            <a:xfrm>
              <a:off x="9055630" y="4255029"/>
              <a:ext cx="1602200" cy="1602200"/>
            </a:xfrm>
            <a:prstGeom prst="ellipse">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grpSp>
      <p:pic>
        <p:nvPicPr>
          <p:cNvPr id="8" name="magenta" hidden="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8" name="gul" hidden="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7" name="gronn" hidden="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grpSp>
        <p:nvGrpSpPr>
          <p:cNvPr id="29" name="bunnramme" hidden="1"/>
          <p:cNvGrpSpPr/>
          <p:nvPr userDrawn="1"/>
        </p:nvGrpSpPr>
        <p:grpSpPr>
          <a:xfrm>
            <a:off x="1412941" y="2558167"/>
            <a:ext cx="5565274" cy="1990806"/>
            <a:chOff x="2825698" y="5116333"/>
            <a:chExt cx="11129823" cy="3981613"/>
          </a:xfrm>
        </p:grpSpPr>
        <p:sp>
          <p:nvSpPr>
            <p:cNvPr id="30" name="bunnpunkt"/>
            <p:cNvSpPr/>
            <p:nvPr userDrawn="1"/>
          </p:nvSpPr>
          <p:spPr>
            <a:xfrm rot="10800000">
              <a:off x="13739494" y="8881919"/>
              <a:ext cx="216027" cy="216027"/>
            </a:xfrm>
            <a:prstGeom prst="ellipse">
              <a:avLst/>
            </a:prstGeom>
            <a:solidFill>
              <a:schemeClr val="tx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cxnSp>
          <p:nvCxnSpPr>
            <p:cNvPr id="31" name="høyrelinje"/>
            <p:cNvCxnSpPr/>
            <p:nvPr userDrawn="1"/>
          </p:nvCxnSpPr>
          <p:spPr>
            <a:xfrm flipV="1">
              <a:off x="13847508" y="5116333"/>
              <a:ext cx="0" cy="38736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bunnlinje"/>
            <p:cNvCxnSpPr/>
            <p:nvPr userDrawn="1"/>
          </p:nvCxnSpPr>
          <p:spPr>
            <a:xfrm flipH="1">
              <a:off x="2825698" y="8989933"/>
              <a:ext cx="11053382"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3" name="toppramme" hidden="1"/>
          <p:cNvGrpSpPr/>
          <p:nvPr userDrawn="1"/>
        </p:nvGrpSpPr>
        <p:grpSpPr>
          <a:xfrm>
            <a:off x="1770152" y="2076657"/>
            <a:ext cx="5557261" cy="893450"/>
            <a:chOff x="3540073" y="4040672"/>
            <a:chExt cx="11461584" cy="1786900"/>
          </a:xfrm>
        </p:grpSpPr>
        <p:cxnSp>
          <p:nvCxnSpPr>
            <p:cNvPr id="34" name="venstrelinje"/>
            <p:cNvCxnSpPr/>
            <p:nvPr userDrawn="1"/>
          </p:nvCxnSpPr>
          <p:spPr>
            <a:xfrm>
              <a:off x="3701882" y="4387572"/>
              <a:ext cx="0" cy="14400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topplinje"/>
            <p:cNvCxnSpPr/>
            <p:nvPr userDrawn="1"/>
          </p:nvCxnSpPr>
          <p:spPr>
            <a:xfrm>
              <a:off x="3863690" y="4202692"/>
              <a:ext cx="11137967"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toppunkt"/>
            <p:cNvSpPr/>
            <p:nvPr userDrawn="1"/>
          </p:nvSpPr>
          <p:spPr>
            <a:xfrm>
              <a:off x="3540073" y="4040672"/>
              <a:ext cx="334139" cy="324040"/>
            </a:xfrm>
            <a:prstGeom prst="ellipse">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grpSp>
      <p:pic>
        <p:nvPicPr>
          <p:cNvPr id="28" name="Picture 27" descr="Icon&#10;&#10;Description automatically generated">
            <a:extLst>
              <a:ext uri="{FF2B5EF4-FFF2-40B4-BE49-F238E27FC236}">
                <a16:creationId xmlns:a16="http://schemas.microsoft.com/office/drawing/2014/main" id="{7B33E1DD-7084-4FD3-AB2B-B00D756A4FC0}"/>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11449049" y="6321118"/>
            <a:ext cx="584551" cy="460682"/>
          </a:xfrm>
          <a:prstGeom prst="rect">
            <a:avLst/>
          </a:prstGeom>
        </p:spPr>
      </p:pic>
    </p:spTree>
    <p:extLst>
      <p:ext uri="{BB962C8B-B14F-4D97-AF65-F5344CB8AC3E}">
        <p14:creationId xmlns:p14="http://schemas.microsoft.com/office/powerpoint/2010/main" val="110045601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l" defTabSz="914537"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396079" indent="-216043" algn="l" defTabSz="914537" rtl="0" eaLnBrk="1" latinLnBrk="0" hangingPunct="1">
        <a:lnSpc>
          <a:spcPct val="110000"/>
        </a:lnSpc>
        <a:spcBef>
          <a:spcPts val="1000"/>
        </a:spcBef>
        <a:buFont typeface="Arial" panose="020B0604020202020204" pitchFamily="34" charset="0"/>
        <a:buChar char="•"/>
        <a:defRPr sz="2400" kern="1200">
          <a:solidFill>
            <a:schemeClr val="tx2"/>
          </a:solidFill>
          <a:latin typeface="+mn-lt"/>
          <a:ea typeface="+mn-ea"/>
          <a:cs typeface="+mn-cs"/>
        </a:defRPr>
      </a:lvl1pPr>
      <a:lvl2pPr marL="576115" indent="-216043" algn="l" defTabSz="914537" rtl="0" eaLnBrk="1" latinLnBrk="0" hangingPunct="1">
        <a:lnSpc>
          <a:spcPct val="110000"/>
        </a:lnSpc>
        <a:spcBef>
          <a:spcPts val="500"/>
        </a:spcBef>
        <a:buFont typeface="Wingdings" panose="05000000000000000000" pitchFamily="2" charset="2"/>
        <a:buChar char="§"/>
        <a:defRPr sz="1800" kern="1200">
          <a:solidFill>
            <a:schemeClr val="tx2"/>
          </a:solidFill>
          <a:latin typeface="+mn-lt"/>
          <a:ea typeface="+mn-ea"/>
          <a:cs typeface="+mn-cs"/>
        </a:defRPr>
      </a:lvl2pPr>
      <a:lvl3pPr marL="756151" indent="-216043" algn="l" defTabSz="914537"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3pPr>
      <a:lvl4pPr marL="936187"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4pPr>
      <a:lvl5pPr marL="1116223"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5pPr>
      <a:lvl6pPr marL="2514977"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246"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514"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783"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537" rtl="0" eaLnBrk="1" latinLnBrk="0" hangingPunct="1">
        <a:defRPr sz="1800" kern="1200">
          <a:solidFill>
            <a:schemeClr val="tx1"/>
          </a:solidFill>
          <a:latin typeface="+mn-lt"/>
          <a:ea typeface="+mn-ea"/>
          <a:cs typeface="+mn-cs"/>
        </a:defRPr>
      </a:lvl1pPr>
      <a:lvl2pPr marL="457268" algn="l" defTabSz="914537" rtl="0" eaLnBrk="1" latinLnBrk="0" hangingPunct="1">
        <a:defRPr sz="1800" kern="1200">
          <a:solidFill>
            <a:schemeClr val="tx1"/>
          </a:solidFill>
          <a:latin typeface="+mn-lt"/>
          <a:ea typeface="+mn-ea"/>
          <a:cs typeface="+mn-cs"/>
        </a:defRPr>
      </a:lvl2pPr>
      <a:lvl3pPr marL="914537" algn="l" defTabSz="914537" rtl="0" eaLnBrk="1" latinLnBrk="0" hangingPunct="1">
        <a:defRPr sz="1800" kern="1200">
          <a:solidFill>
            <a:schemeClr val="tx1"/>
          </a:solidFill>
          <a:latin typeface="+mn-lt"/>
          <a:ea typeface="+mn-ea"/>
          <a:cs typeface="+mn-cs"/>
        </a:defRPr>
      </a:lvl3pPr>
      <a:lvl4pPr marL="1371806" algn="l" defTabSz="914537" rtl="0" eaLnBrk="1" latinLnBrk="0" hangingPunct="1">
        <a:defRPr sz="1800" kern="1200">
          <a:solidFill>
            <a:schemeClr val="tx1"/>
          </a:solidFill>
          <a:latin typeface="+mn-lt"/>
          <a:ea typeface="+mn-ea"/>
          <a:cs typeface="+mn-cs"/>
        </a:defRPr>
      </a:lvl4pPr>
      <a:lvl5pPr marL="1829074" algn="l" defTabSz="914537" rtl="0" eaLnBrk="1" latinLnBrk="0" hangingPunct="1">
        <a:defRPr sz="1800" kern="1200">
          <a:solidFill>
            <a:schemeClr val="tx1"/>
          </a:solidFill>
          <a:latin typeface="+mn-lt"/>
          <a:ea typeface="+mn-ea"/>
          <a:cs typeface="+mn-cs"/>
        </a:defRPr>
      </a:lvl5pPr>
      <a:lvl6pPr marL="2286343" algn="l" defTabSz="914537" rtl="0" eaLnBrk="1" latinLnBrk="0" hangingPunct="1">
        <a:defRPr sz="1800" kern="1200">
          <a:solidFill>
            <a:schemeClr val="tx1"/>
          </a:solidFill>
          <a:latin typeface="+mn-lt"/>
          <a:ea typeface="+mn-ea"/>
          <a:cs typeface="+mn-cs"/>
        </a:defRPr>
      </a:lvl6pPr>
      <a:lvl7pPr marL="2743612" algn="l" defTabSz="914537" rtl="0" eaLnBrk="1" latinLnBrk="0" hangingPunct="1">
        <a:defRPr sz="1800" kern="1200">
          <a:solidFill>
            <a:schemeClr val="tx1"/>
          </a:solidFill>
          <a:latin typeface="+mn-lt"/>
          <a:ea typeface="+mn-ea"/>
          <a:cs typeface="+mn-cs"/>
        </a:defRPr>
      </a:lvl7pPr>
      <a:lvl8pPr marL="3200880" algn="l" defTabSz="914537" rtl="0" eaLnBrk="1" latinLnBrk="0" hangingPunct="1">
        <a:defRPr sz="1800" kern="1200">
          <a:solidFill>
            <a:schemeClr val="tx1"/>
          </a:solidFill>
          <a:latin typeface="+mn-lt"/>
          <a:ea typeface="+mn-ea"/>
          <a:cs typeface="+mn-cs"/>
        </a:defRPr>
      </a:lvl8pPr>
      <a:lvl9pPr marL="3658148" algn="l" defTabSz="9145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hyperlink" Target="http://www.cjml.no/health" TargetMode="External"/><Relationship Id="rId4" Type="http://schemas.openxmlformats.org/officeDocument/2006/relationships/image" Target="../media/image18.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 Id="rId4" Type="http://schemas.openxmlformats.org/officeDocument/2006/relationships/image" Target="../media/image22.svg"/></Relationships>
</file>

<file path=ppt/slides/_rels/slide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8D153-386D-D098-0BD5-F14273D12635}"/>
              </a:ext>
            </a:extLst>
          </p:cNvPr>
          <p:cNvSpPr>
            <a:spLocks noGrp="1"/>
          </p:cNvSpPr>
          <p:nvPr>
            <p:ph type="title"/>
          </p:nvPr>
        </p:nvSpPr>
        <p:spPr>
          <a:xfrm>
            <a:off x="638423" y="1642731"/>
            <a:ext cx="10924037" cy="992510"/>
          </a:xfrm>
        </p:spPr>
        <p:txBody>
          <a:bodyPr anchor="ctr">
            <a:normAutofit fontScale="90000"/>
          </a:bodyPr>
          <a:lstStyle/>
          <a:p>
            <a:r>
              <a:rPr lang="en-US" dirty="0">
                <a:solidFill>
                  <a:srgbClr val="15812E"/>
                </a:solidFill>
                <a:latin typeface="Calibri Light"/>
                <a:ea typeface="Calibri Light"/>
                <a:cs typeface="Calibri Light"/>
              </a:rPr>
              <a:t>Validated Interview Guide: </a:t>
            </a:r>
            <a:r>
              <a:rPr lang="en-US" dirty="0">
                <a:solidFill>
                  <a:srgbClr val="15812E"/>
                </a:solidFill>
              </a:rPr>
              <a:t>Healthcare Providers’ Perspectives</a:t>
            </a:r>
            <a:endParaRPr lang="nb-NO" dirty="0">
              <a:solidFill>
                <a:srgbClr val="15812E"/>
              </a:solidFill>
            </a:endParaRPr>
          </a:p>
        </p:txBody>
      </p:sp>
      <p:sp>
        <p:nvSpPr>
          <p:cNvPr id="3" name="Text Placeholder 2">
            <a:extLst>
              <a:ext uri="{FF2B5EF4-FFF2-40B4-BE49-F238E27FC236}">
                <a16:creationId xmlns:a16="http://schemas.microsoft.com/office/drawing/2014/main" id="{FEA76CFE-5A64-516F-2FC4-A4B911AAFEF8}"/>
              </a:ext>
            </a:extLst>
          </p:cNvPr>
          <p:cNvSpPr>
            <a:spLocks noGrp="1"/>
          </p:cNvSpPr>
          <p:nvPr>
            <p:ph type="body" idx="1"/>
          </p:nvPr>
        </p:nvSpPr>
        <p:spPr>
          <a:xfrm>
            <a:off x="1055080" y="3332284"/>
            <a:ext cx="7768880" cy="2946595"/>
          </a:xfrm>
        </p:spPr>
        <p:txBody>
          <a:bodyPr vert="horz" lIns="91440" tIns="45720" rIns="91440" bIns="45720" rtlCol="0" anchor="t">
            <a:noAutofit/>
          </a:bodyPr>
          <a:lstStyle/>
          <a:p>
            <a:pPr>
              <a:lnSpc>
                <a:spcPct val="100000"/>
              </a:lnSpc>
              <a:spcBef>
                <a:spcPts val="0"/>
              </a:spcBef>
            </a:pPr>
            <a:r>
              <a:rPr lang="en-GB" sz="1600" dirty="0">
                <a:solidFill>
                  <a:schemeClr val="bg2">
                    <a:lumMod val="25000"/>
                  </a:schemeClr>
                </a:solidFill>
              </a:rPr>
              <a:t>Responsible:	Binyam Bogale, University of Oslo </a:t>
            </a:r>
          </a:p>
          <a:p>
            <a:pPr>
              <a:lnSpc>
                <a:spcPct val="100000"/>
              </a:lnSpc>
              <a:spcBef>
                <a:spcPts val="0"/>
              </a:spcBef>
            </a:pPr>
            <a:r>
              <a:rPr lang="en-GB" sz="1600" dirty="0">
                <a:solidFill>
                  <a:schemeClr val="bg2">
                    <a:lumMod val="25000"/>
                  </a:schemeClr>
                </a:solidFill>
              </a:rPr>
              <a:t>Date:		Dec 2, 2025</a:t>
            </a:r>
            <a:endParaRPr lang="en-GB" sz="1600" dirty="0">
              <a:solidFill>
                <a:schemeClr val="bg2">
                  <a:lumMod val="25000"/>
                </a:schemeClr>
              </a:solidFill>
              <a:ea typeface="Calibri"/>
              <a:cs typeface="Calibri"/>
            </a:endParaRPr>
          </a:p>
          <a:p>
            <a:pPr>
              <a:lnSpc>
                <a:spcPct val="100000"/>
              </a:lnSpc>
              <a:spcBef>
                <a:spcPts val="0"/>
              </a:spcBef>
            </a:pPr>
            <a:r>
              <a:rPr lang="en-GB" sz="1600" dirty="0">
                <a:solidFill>
                  <a:schemeClr val="bg2">
                    <a:lumMod val="25000"/>
                  </a:schemeClr>
                </a:solidFill>
              </a:rPr>
              <a:t>Version: 	</a:t>
            </a:r>
            <a:r>
              <a:rPr lang="en-GB" sz="1600">
                <a:solidFill>
                  <a:schemeClr val="bg2">
                    <a:lumMod val="25000"/>
                  </a:schemeClr>
                </a:solidFill>
              </a:rPr>
              <a:t>	v4</a:t>
            </a:r>
            <a:endParaRPr lang="en-GB" sz="1600" dirty="0">
              <a:solidFill>
                <a:schemeClr val="bg2">
                  <a:lumMod val="25000"/>
                </a:schemeClr>
              </a:solidFill>
              <a:ea typeface="Calibri"/>
              <a:cs typeface="Calibri"/>
            </a:endParaRPr>
          </a:p>
          <a:p>
            <a:pPr>
              <a:lnSpc>
                <a:spcPct val="100000"/>
              </a:lnSpc>
              <a:spcBef>
                <a:spcPts val="0"/>
              </a:spcBef>
            </a:pPr>
            <a:endParaRPr lang="en-GB" sz="1600" dirty="0">
              <a:solidFill>
                <a:schemeClr val="bg2">
                  <a:lumMod val="25000"/>
                </a:schemeClr>
              </a:solidFill>
            </a:endParaRPr>
          </a:p>
          <a:p>
            <a:pPr>
              <a:lnSpc>
                <a:spcPct val="100000"/>
              </a:lnSpc>
              <a:spcBef>
                <a:spcPts val="0"/>
              </a:spcBef>
            </a:pPr>
            <a:r>
              <a:rPr lang="en-GB" sz="1600" dirty="0">
                <a:solidFill>
                  <a:schemeClr val="bg2">
                    <a:lumMod val="25000"/>
                  </a:schemeClr>
                </a:solidFill>
              </a:rPr>
              <a:t>Purpose:		T</a:t>
            </a:r>
            <a:r>
              <a:rPr lang="en-US" sz="1600" dirty="0">
                <a:solidFill>
                  <a:schemeClr val="bg2">
                    <a:lumMod val="25000"/>
                  </a:schemeClr>
                </a:solidFill>
              </a:rPr>
              <a:t>o understand how healthcare personnel describe, organize, </a:t>
            </a:r>
            <a:br>
              <a:rPr lang="en-US" sz="1600" dirty="0">
                <a:solidFill>
                  <a:schemeClr val="bg2">
                    <a:lumMod val="25000"/>
                  </a:schemeClr>
                </a:solidFill>
              </a:rPr>
            </a:br>
            <a:r>
              <a:rPr lang="en-US" sz="1600">
                <a:solidFill>
                  <a:schemeClr val="bg2">
                    <a:lumMod val="25000"/>
                  </a:schemeClr>
                </a:solidFill>
              </a:rPr>
              <a:t>		and coordinate patient pathways across levels of care</a:t>
            </a:r>
            <a:endParaRPr lang="en-GB" sz="1600" dirty="0">
              <a:solidFill>
                <a:schemeClr val="bg2">
                  <a:lumMod val="25000"/>
                </a:schemeClr>
              </a:solidFill>
            </a:endParaRPr>
          </a:p>
          <a:p>
            <a:pPr>
              <a:lnSpc>
                <a:spcPct val="100000"/>
              </a:lnSpc>
              <a:spcBef>
                <a:spcPts val="0"/>
              </a:spcBef>
            </a:pPr>
            <a:r>
              <a:rPr lang="en-GB" sz="1600" dirty="0">
                <a:solidFill>
                  <a:schemeClr val="bg2">
                    <a:lumMod val="25000"/>
                  </a:schemeClr>
                </a:solidFill>
              </a:rPr>
              <a:t>Applied by:	Researchers </a:t>
            </a:r>
          </a:p>
          <a:p>
            <a:pPr>
              <a:lnSpc>
                <a:spcPct val="100000"/>
              </a:lnSpc>
              <a:spcBef>
                <a:spcPts val="0"/>
              </a:spcBef>
            </a:pPr>
            <a:r>
              <a:rPr lang="en-GB" sz="1600" dirty="0">
                <a:solidFill>
                  <a:schemeClr val="bg2">
                    <a:lumMod val="25000"/>
                  </a:schemeClr>
                </a:solidFill>
              </a:rPr>
              <a:t>Target participants:	Healthcare professionals</a:t>
            </a:r>
          </a:p>
          <a:p>
            <a:pPr>
              <a:lnSpc>
                <a:spcPct val="100000"/>
              </a:lnSpc>
              <a:spcBef>
                <a:spcPts val="0"/>
              </a:spcBef>
            </a:pPr>
            <a:r>
              <a:rPr lang="en-GB" sz="1600" dirty="0">
                <a:solidFill>
                  <a:schemeClr val="bg2">
                    <a:lumMod val="25000"/>
                  </a:schemeClr>
                </a:solidFill>
              </a:rPr>
              <a:t>Language: 		English</a:t>
            </a:r>
          </a:p>
        </p:txBody>
      </p:sp>
      <p:sp>
        <p:nvSpPr>
          <p:cNvPr id="10" name="TextBox 9">
            <a:extLst>
              <a:ext uri="{FF2B5EF4-FFF2-40B4-BE49-F238E27FC236}">
                <a16:creationId xmlns:a16="http://schemas.microsoft.com/office/drawing/2014/main" id="{02192538-0EBA-AC7D-8EC8-E4446E014A00}"/>
              </a:ext>
            </a:extLst>
          </p:cNvPr>
          <p:cNvSpPr txBox="1"/>
          <p:nvPr/>
        </p:nvSpPr>
        <p:spPr>
          <a:xfrm>
            <a:off x="2695786" y="170113"/>
            <a:ext cx="6125117" cy="400110"/>
          </a:xfrm>
          <a:prstGeom prst="rect">
            <a:avLst/>
          </a:prstGeom>
          <a:solidFill>
            <a:schemeClr val="bg1"/>
          </a:solidFill>
          <a:ln w="12700">
            <a:solidFill>
              <a:schemeClr val="tx1"/>
            </a:solidFill>
          </a:ln>
        </p:spPr>
        <p:txBody>
          <a:bodyPr wrap="square" lIns="91440" tIns="45720" rIns="91440" bIns="45720" rtlCol="0" anchor="t">
            <a:spAutoFit/>
          </a:bodyPr>
          <a:lstStyle/>
          <a:p>
            <a:r>
              <a:rPr lang="en-GB" sz="2000" dirty="0"/>
              <a:t>Related toolbox element: Case 11 – MS patient pathways</a:t>
            </a:r>
            <a:endParaRPr lang="nb-NO" sz="2000" dirty="0"/>
          </a:p>
        </p:txBody>
      </p:sp>
      <p:pic>
        <p:nvPicPr>
          <p:cNvPr id="6" name="Picture 5" descr="A green text on a black background&#10;&#10;AI-generated content may be incorrect.">
            <a:extLst>
              <a:ext uri="{FF2B5EF4-FFF2-40B4-BE49-F238E27FC236}">
                <a16:creationId xmlns:a16="http://schemas.microsoft.com/office/drawing/2014/main" id="{3C569EA5-931D-8279-AE70-0E3FFA03D3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
        <p:nvSpPr>
          <p:cNvPr id="17" name="TextBox 16">
            <a:extLst>
              <a:ext uri="{FF2B5EF4-FFF2-40B4-BE49-F238E27FC236}">
                <a16:creationId xmlns:a16="http://schemas.microsoft.com/office/drawing/2014/main" id="{4B0D9BB1-6FBD-28DB-BBB8-BC939D447E2B}"/>
              </a:ext>
            </a:extLst>
          </p:cNvPr>
          <p:cNvSpPr txBox="1"/>
          <p:nvPr/>
        </p:nvSpPr>
        <p:spPr>
          <a:xfrm>
            <a:off x="731838" y="170113"/>
            <a:ext cx="1431499" cy="400110"/>
          </a:xfrm>
          <a:prstGeom prst="rect">
            <a:avLst/>
          </a:prstGeom>
          <a:solidFill>
            <a:schemeClr val="bg1">
              <a:lumMod val="95000"/>
            </a:schemeClr>
          </a:solidFill>
          <a:ln w="12700">
            <a:solidFill>
              <a:schemeClr val="tx1"/>
            </a:solidFill>
          </a:ln>
        </p:spPr>
        <p:txBody>
          <a:bodyPr wrap="square" lIns="91440" tIns="45720" rIns="91440" bIns="45720" rtlCol="0" anchor="t">
            <a:spAutoFit/>
          </a:bodyPr>
          <a:lstStyle>
            <a:defPPr>
              <a:defRPr lang="en-US"/>
            </a:defPPr>
            <a:lvl1pPr>
              <a:defRPr sz="2000">
                <a:solidFill>
                  <a:srgbClr val="00B050"/>
                </a:solidFill>
              </a:defRPr>
            </a:lvl1pPr>
          </a:lstStyle>
          <a:p>
            <a:r>
              <a:rPr lang="en-GB" dirty="0"/>
              <a:t>Method 8</a:t>
            </a:r>
            <a:endParaRPr lang="nb-NO" dirty="0"/>
          </a:p>
        </p:txBody>
      </p:sp>
      <p:grpSp>
        <p:nvGrpSpPr>
          <p:cNvPr id="4" name="Group 8">
            <a:extLst>
              <a:ext uri="{FF2B5EF4-FFF2-40B4-BE49-F238E27FC236}">
                <a16:creationId xmlns:a16="http://schemas.microsoft.com/office/drawing/2014/main" id="{5C631411-0236-6B76-80C1-0E9551724DAA}"/>
              </a:ext>
            </a:extLst>
          </p:cNvPr>
          <p:cNvGrpSpPr/>
          <p:nvPr/>
        </p:nvGrpSpPr>
        <p:grpSpPr>
          <a:xfrm>
            <a:off x="10349202" y="6065650"/>
            <a:ext cx="1777325" cy="699118"/>
            <a:chOff x="10349202" y="6065650"/>
            <a:chExt cx="1777325" cy="699118"/>
          </a:xfrm>
        </p:grpSpPr>
        <p:pic>
          <p:nvPicPr>
            <p:cNvPr id="5" name="Picture 6">
              <a:extLst>
                <a:ext uri="{FF2B5EF4-FFF2-40B4-BE49-F238E27FC236}">
                  <a16:creationId xmlns:a16="http://schemas.microsoft.com/office/drawing/2014/main" id="{F13DC5D5-1923-CF1D-4493-FE97E2494F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29511" y="6266475"/>
              <a:ext cx="1261757" cy="49829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8">
              <a:extLst>
                <a:ext uri="{FF2B5EF4-FFF2-40B4-BE49-F238E27FC236}">
                  <a16:creationId xmlns:a16="http://schemas.microsoft.com/office/drawing/2014/main" id="{683423AD-3EF2-C45A-2F3B-BD26C4E09F94}"/>
                </a:ext>
              </a:extLst>
            </p:cNvPr>
            <p:cNvSpPr txBox="1"/>
            <p:nvPr/>
          </p:nvSpPr>
          <p:spPr>
            <a:xfrm>
              <a:off x="10349202" y="6065650"/>
              <a:ext cx="1777325" cy="246221"/>
            </a:xfrm>
            <a:prstGeom prst="rect">
              <a:avLst/>
            </a:prstGeom>
            <a:noFill/>
          </p:spPr>
          <p:txBody>
            <a:bodyPr wrap="square" rtlCol="0">
              <a:spAutoFit/>
            </a:bodyPr>
            <a:lstStyle>
              <a:defPPr>
                <a:defRPr lang="nb-NO"/>
              </a:defPPr>
              <a:lvl1pPr marL="0" algn="l" defTabSz="914263" rtl="0" eaLnBrk="1" latinLnBrk="0" hangingPunct="1">
                <a:defRPr sz="1799" kern="1200">
                  <a:solidFill>
                    <a:schemeClr val="tx1"/>
                  </a:solidFill>
                  <a:latin typeface="+mn-lt"/>
                  <a:ea typeface="+mn-ea"/>
                  <a:cs typeface="+mn-cs"/>
                </a:defRPr>
              </a:lvl1pPr>
              <a:lvl2pPr marL="457131" algn="l" defTabSz="914263" rtl="0" eaLnBrk="1" latinLnBrk="0" hangingPunct="1">
                <a:defRPr sz="1799" kern="1200">
                  <a:solidFill>
                    <a:schemeClr val="tx1"/>
                  </a:solidFill>
                  <a:latin typeface="+mn-lt"/>
                  <a:ea typeface="+mn-ea"/>
                  <a:cs typeface="+mn-cs"/>
                </a:defRPr>
              </a:lvl2pPr>
              <a:lvl3pPr marL="914263" algn="l" defTabSz="914263" rtl="0" eaLnBrk="1" latinLnBrk="0" hangingPunct="1">
                <a:defRPr sz="1799" kern="1200">
                  <a:solidFill>
                    <a:schemeClr val="tx1"/>
                  </a:solidFill>
                  <a:latin typeface="+mn-lt"/>
                  <a:ea typeface="+mn-ea"/>
                  <a:cs typeface="+mn-cs"/>
                </a:defRPr>
              </a:lvl3pPr>
              <a:lvl4pPr marL="1371394" algn="l" defTabSz="914263" rtl="0" eaLnBrk="1" latinLnBrk="0" hangingPunct="1">
                <a:defRPr sz="1799" kern="1200">
                  <a:solidFill>
                    <a:schemeClr val="tx1"/>
                  </a:solidFill>
                  <a:latin typeface="+mn-lt"/>
                  <a:ea typeface="+mn-ea"/>
                  <a:cs typeface="+mn-cs"/>
                </a:defRPr>
              </a:lvl4pPr>
              <a:lvl5pPr marL="1828525" algn="l" defTabSz="914263" rtl="0" eaLnBrk="1" latinLnBrk="0" hangingPunct="1">
                <a:defRPr sz="1799" kern="1200">
                  <a:solidFill>
                    <a:schemeClr val="tx1"/>
                  </a:solidFill>
                  <a:latin typeface="+mn-lt"/>
                  <a:ea typeface="+mn-ea"/>
                  <a:cs typeface="+mn-cs"/>
                </a:defRPr>
              </a:lvl5pPr>
              <a:lvl6pPr marL="2285657" algn="l" defTabSz="914263" rtl="0" eaLnBrk="1" latinLnBrk="0" hangingPunct="1">
                <a:defRPr sz="1799" kern="1200">
                  <a:solidFill>
                    <a:schemeClr val="tx1"/>
                  </a:solidFill>
                  <a:latin typeface="+mn-lt"/>
                  <a:ea typeface="+mn-ea"/>
                  <a:cs typeface="+mn-cs"/>
                </a:defRPr>
              </a:lvl6pPr>
              <a:lvl7pPr marL="2742789" algn="l" defTabSz="914263" rtl="0" eaLnBrk="1" latinLnBrk="0" hangingPunct="1">
                <a:defRPr sz="1799" kern="1200">
                  <a:solidFill>
                    <a:schemeClr val="tx1"/>
                  </a:solidFill>
                  <a:latin typeface="+mn-lt"/>
                  <a:ea typeface="+mn-ea"/>
                  <a:cs typeface="+mn-cs"/>
                </a:defRPr>
              </a:lvl7pPr>
              <a:lvl8pPr marL="3199920" algn="l" defTabSz="914263" rtl="0" eaLnBrk="1" latinLnBrk="0" hangingPunct="1">
                <a:defRPr sz="1799" kern="1200">
                  <a:solidFill>
                    <a:schemeClr val="tx1"/>
                  </a:solidFill>
                  <a:latin typeface="+mn-lt"/>
                  <a:ea typeface="+mn-ea"/>
                  <a:cs typeface="+mn-cs"/>
                </a:defRPr>
              </a:lvl8pPr>
              <a:lvl9pPr marL="3657051" algn="l" defTabSz="914263" rtl="0" eaLnBrk="1" latinLnBrk="0" hangingPunct="1">
                <a:defRPr sz="1799" kern="1200">
                  <a:solidFill>
                    <a:schemeClr val="tx1"/>
                  </a:solidFill>
                  <a:latin typeface="+mn-lt"/>
                  <a:ea typeface="+mn-ea"/>
                  <a:cs typeface="+mn-cs"/>
                </a:defRPr>
              </a:lvl9pPr>
            </a:lstStyle>
            <a:p>
              <a:r>
                <a:rPr lang="en-GB" sz="1000" dirty="0"/>
                <a:t>© The authors, Pathway, 2025</a:t>
              </a:r>
            </a:p>
          </p:txBody>
        </p:sp>
      </p:grpSp>
    </p:spTree>
    <p:extLst>
      <p:ext uri="{BB962C8B-B14F-4D97-AF65-F5344CB8AC3E}">
        <p14:creationId xmlns:p14="http://schemas.microsoft.com/office/powerpoint/2010/main" val="1074261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44329-033D-472E-BD75-54FCF11569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E6FE45-B810-0106-C701-DDF58D91D72C}"/>
              </a:ext>
            </a:extLst>
          </p:cNvPr>
          <p:cNvSpPr txBox="1">
            <a:spLocks/>
          </p:cNvSpPr>
          <p:nvPr/>
        </p:nvSpPr>
        <p:spPr>
          <a:xfrm>
            <a:off x="838199" y="365126"/>
            <a:ext cx="11604171"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(1/6)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91B36E12-C36A-66F3-C504-769B0597E61C}"/>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ell 3">
            <a:extLst>
              <a:ext uri="{FF2B5EF4-FFF2-40B4-BE49-F238E27FC236}">
                <a16:creationId xmlns:a16="http://schemas.microsoft.com/office/drawing/2014/main" id="{07A4CFC7-8277-0161-DC06-BAF6AEB0C336}"/>
              </a:ext>
            </a:extLst>
          </p:cNvPr>
          <p:cNvGraphicFramePr>
            <a:graphicFrameLocks noGrp="1"/>
          </p:cNvGraphicFramePr>
          <p:nvPr>
            <p:extLst>
              <p:ext uri="{D42A27DB-BD31-4B8C-83A1-F6EECF244321}">
                <p14:modId xmlns:p14="http://schemas.microsoft.com/office/powerpoint/2010/main" val="1281386405"/>
              </p:ext>
            </p:extLst>
          </p:nvPr>
        </p:nvGraphicFramePr>
        <p:xfrm>
          <a:off x="428263" y="1183594"/>
          <a:ext cx="11354765" cy="5205247"/>
        </p:xfrm>
        <a:graphic>
          <a:graphicData uri="http://schemas.openxmlformats.org/drawingml/2006/table">
            <a:tbl>
              <a:tblPr firstRow="1" firstCol="1" bandRow="1">
                <a:tableStyleId>{5940675A-B579-460E-94D1-54222C63F5DA}</a:tableStyleId>
              </a:tblPr>
              <a:tblGrid>
                <a:gridCol w="1446836">
                  <a:extLst>
                    <a:ext uri="{9D8B030D-6E8A-4147-A177-3AD203B41FA5}">
                      <a16:colId xmlns:a16="http://schemas.microsoft.com/office/drawing/2014/main" val="538134601"/>
                    </a:ext>
                  </a:extLst>
                </a:gridCol>
                <a:gridCol w="2696901">
                  <a:extLst>
                    <a:ext uri="{9D8B030D-6E8A-4147-A177-3AD203B41FA5}">
                      <a16:colId xmlns:a16="http://schemas.microsoft.com/office/drawing/2014/main" val="2543408872"/>
                    </a:ext>
                  </a:extLst>
                </a:gridCol>
                <a:gridCol w="5301205">
                  <a:extLst>
                    <a:ext uri="{9D8B030D-6E8A-4147-A177-3AD203B41FA5}">
                      <a16:colId xmlns:a16="http://schemas.microsoft.com/office/drawing/2014/main" val="931780724"/>
                    </a:ext>
                  </a:extLst>
                </a:gridCol>
                <a:gridCol w="1909823">
                  <a:extLst>
                    <a:ext uri="{9D8B030D-6E8A-4147-A177-3AD203B41FA5}">
                      <a16:colId xmlns:a16="http://schemas.microsoft.com/office/drawing/2014/main" val="2790555350"/>
                    </a:ext>
                  </a:extLst>
                </a:gridCol>
              </a:tblGrid>
              <a:tr h="0">
                <a:tc>
                  <a:txBody>
                    <a:bodyPr/>
                    <a:lstStyle/>
                    <a:p>
                      <a:pPr algn="ctr">
                        <a:lnSpc>
                          <a:spcPct val="107000"/>
                        </a:lnSpc>
                        <a:spcAft>
                          <a:spcPts val="800"/>
                        </a:spcAft>
                        <a:buNone/>
                      </a:pPr>
                      <a:r>
                        <a:rPr lang="en-US" sz="1050" b="1" dirty="0">
                          <a:effectLst/>
                        </a:rPr>
                        <a:t>Topic</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Main question</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Probing questions</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Short notes of responses </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53480497"/>
                  </a:ext>
                </a:extLst>
              </a:tr>
              <a:tr h="198547">
                <a:tc rowSpan="3">
                  <a:txBody>
                    <a:bodyPr/>
                    <a:lstStyle/>
                    <a:p>
                      <a:pPr>
                        <a:lnSpc>
                          <a:spcPct val="107000"/>
                        </a:lnSpc>
                        <a:spcAft>
                          <a:spcPts val="800"/>
                        </a:spcAft>
                        <a:buNone/>
                      </a:pPr>
                      <a:r>
                        <a:rPr lang="en-US" sz="1050" dirty="0">
                          <a:effectLst/>
                        </a:rPr>
                        <a:t>Background</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3">
                  <a:txBody>
                    <a:bodyPr/>
                    <a:lstStyle/>
                    <a:p>
                      <a:pPr>
                        <a:lnSpc>
                          <a:spcPct val="107000"/>
                        </a:lnSpc>
                        <a:spcAft>
                          <a:spcPts val="800"/>
                        </a:spcAft>
                        <a:buNone/>
                      </a:pPr>
                      <a:r>
                        <a:rPr lang="en-US" sz="1050">
                          <a:effectLst/>
                        </a:rPr>
                        <a:t>Could you tell us about your position and your main responsibilities?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How long have you served in this position?</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71715803"/>
                  </a:ext>
                </a:extLst>
              </a:tr>
              <a:tr h="198547">
                <a:tc vMerge="1">
                  <a:txBody>
                    <a:bodyPr/>
                    <a:lstStyle/>
                    <a:p>
                      <a:endParaRPr lang="nb-NO"/>
                    </a:p>
                  </a:txBody>
                  <a:tcPr/>
                </a:tc>
                <a:tc vMerge="1">
                  <a:txBody>
                    <a:bodyPr/>
                    <a:lstStyle/>
                    <a:p>
                      <a:endParaRPr lang="nb-NO"/>
                    </a:p>
                  </a:txBody>
                  <a:tcPr/>
                </a:tc>
                <a:tc>
                  <a:txBody>
                    <a:bodyPr/>
                    <a:lstStyle/>
                    <a:p>
                      <a:r>
                        <a:rPr lang="en-US" sz="1050">
                          <a:effectLst/>
                        </a:rPr>
                        <a:t>What are your main responsibilities in this position?</a:t>
                      </a:r>
                      <a:endParaRPr lang="nb-NO" sz="140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683967406"/>
                  </a:ext>
                </a:extLst>
              </a:tr>
              <a:tr h="1100536">
                <a:tc vMerge="1">
                  <a:txBody>
                    <a:bodyPr/>
                    <a:lstStyle/>
                    <a:p>
                      <a:endParaRPr lang="nb-NO"/>
                    </a:p>
                  </a:txBody>
                  <a:tcPr/>
                </a:tc>
                <a:tc vMerge="1">
                  <a:txBody>
                    <a:bodyPr/>
                    <a:lstStyle/>
                    <a:p>
                      <a:endParaRPr lang="nb-NO"/>
                    </a:p>
                  </a:txBody>
                  <a:tcPr/>
                </a:tc>
                <a:tc>
                  <a:txBody>
                    <a:bodyPr/>
                    <a:lstStyle/>
                    <a:p>
                      <a:r>
                        <a:rPr lang="en-US" sz="1050" dirty="0">
                          <a:effectLst/>
                        </a:rPr>
                        <a:t>Therefore, the main responsibility is (tick on the text box in front of the choices)</a:t>
                      </a:r>
                      <a:endParaRPr lang="nb-NO" sz="1400" dirty="0"/>
                    </a:p>
                  </a:txBody>
                  <a:tcPr marL="6933" marR="6933" marT="0" marB="0"/>
                </a:tc>
                <a:tc>
                  <a:txBody>
                    <a:bodyPr/>
                    <a:lstStyle/>
                    <a:p>
                      <a:pPr>
                        <a:lnSpc>
                          <a:spcPct val="107000"/>
                        </a:lnSpc>
                        <a:spcAft>
                          <a:spcPts val="800"/>
                        </a:spcAft>
                        <a:buNone/>
                      </a:pPr>
                      <a:r>
                        <a:rPr lang="en-US" sz="1050">
                          <a:effectLst/>
                        </a:rPr>
                        <a:t> Clinical </a:t>
                      </a:r>
                      <a:endParaRPr lang="nb-NO" sz="1050">
                        <a:effectLst/>
                      </a:endParaRPr>
                    </a:p>
                    <a:p>
                      <a:pPr>
                        <a:lnSpc>
                          <a:spcPct val="107000"/>
                        </a:lnSpc>
                        <a:spcAft>
                          <a:spcPts val="800"/>
                        </a:spcAft>
                        <a:buNone/>
                      </a:pPr>
                      <a:r>
                        <a:rPr lang="en-US" sz="1050">
                          <a:effectLst/>
                        </a:rPr>
                        <a:t>Technical </a:t>
                      </a:r>
                      <a:endParaRPr lang="nb-NO" sz="1050">
                        <a:effectLst/>
                      </a:endParaRPr>
                    </a:p>
                    <a:p>
                      <a:pPr>
                        <a:buNone/>
                      </a:pPr>
                      <a:r>
                        <a:rPr lang="en-US" sz="1050">
                          <a:effectLst/>
                        </a:rPr>
                        <a:t>Administrative/Coordination</a:t>
                      </a:r>
                      <a:r>
                        <a:rPr lang="nb-NO" sz="1050">
                          <a:effectLst/>
                        </a:rPr>
                        <a:t> </a:t>
                      </a:r>
                    </a:p>
                    <a:p>
                      <a:pPr>
                        <a:buNone/>
                      </a:pPr>
                      <a:endParaRPr lang="nb-NO" sz="1050">
                        <a:effectLst/>
                      </a:endParaRPr>
                    </a:p>
                    <a:p>
                      <a:pPr>
                        <a:lnSpc>
                          <a:spcPct val="107000"/>
                        </a:lnSpc>
                        <a:spcAft>
                          <a:spcPts val="800"/>
                        </a:spcAft>
                        <a:buNone/>
                      </a:pPr>
                      <a:r>
                        <a:rPr lang="en-US" sz="1050">
                          <a:effectLst/>
                        </a:rPr>
                        <a:t>Other ___________________</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927429154"/>
                  </a:ext>
                </a:extLst>
              </a:tr>
              <a:tr h="198547">
                <a:tc rowSpan="11">
                  <a:txBody>
                    <a:bodyPr/>
                    <a:lstStyle/>
                    <a:p>
                      <a:pPr>
                        <a:lnSpc>
                          <a:spcPct val="107000"/>
                        </a:lnSpc>
                        <a:spcAft>
                          <a:spcPts val="800"/>
                        </a:spcAft>
                        <a:buNone/>
                      </a:pPr>
                      <a:r>
                        <a:rPr lang="en-US" sz="1050" dirty="0">
                          <a:effectLst/>
                        </a:rPr>
                        <a:t>Understanding the concept of ‘patient pathways’, aka. </a:t>
                      </a:r>
                      <a:r>
                        <a:rPr lang="en-US" sz="1050" dirty="0" err="1">
                          <a:effectLst/>
                        </a:rPr>
                        <a:t>pasientforløp</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5">
                  <a:txBody>
                    <a:bodyPr/>
                    <a:lstStyle/>
                    <a:p>
                      <a:pPr>
                        <a:lnSpc>
                          <a:spcPct val="107000"/>
                        </a:lnSpc>
                        <a:spcAft>
                          <a:spcPts val="800"/>
                        </a:spcAft>
                        <a:buNone/>
                      </a:pPr>
                      <a:r>
                        <a:rPr lang="en-US" sz="1050">
                          <a:effectLst/>
                        </a:rPr>
                        <a:t>‘Patient pathway’ (commonly known as pasientforløp in Norway) can mean and contain different things to different individuals.</a:t>
                      </a:r>
                      <a:endParaRPr lang="nb-NO" sz="1050">
                        <a:effectLst/>
                      </a:endParaRPr>
                    </a:p>
                    <a:p>
                      <a:pPr>
                        <a:lnSpc>
                          <a:spcPct val="107000"/>
                        </a:lnSpc>
                        <a:spcAft>
                          <a:spcPts val="800"/>
                        </a:spcAft>
                        <a:buNone/>
                      </a:pPr>
                      <a:r>
                        <a:rPr lang="en-US" sz="1050">
                          <a:effectLst/>
                        </a:rPr>
                        <a:t>How do you explain the concept of patient pathway/ pasientforløp in your context?</a:t>
                      </a:r>
                      <a:endParaRPr lang="nb-NO" sz="1050">
                        <a:effectLst/>
                      </a:endParaRPr>
                    </a:p>
                    <a:p>
                      <a:pPr>
                        <a:lnSpc>
                          <a:spcPct val="107000"/>
                        </a:lnSpc>
                        <a:spcAft>
                          <a:spcPts val="800"/>
                        </a:spcAft>
                        <a:buNone/>
                      </a:pPr>
                      <a:r>
                        <a:rPr lang="en-US" sz="1050">
                          <a:effectLst/>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How is it used in your department/unit/care system?</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43648862"/>
                  </a:ext>
                </a:extLst>
              </a:tr>
              <a:tr h="502493">
                <a:tc vMerge="1">
                  <a:txBody>
                    <a:bodyPr/>
                    <a:lstStyle/>
                    <a:p>
                      <a:endParaRPr lang="nb-NO"/>
                    </a:p>
                  </a:txBody>
                  <a:tcPr/>
                </a:tc>
                <a:tc vMerge="1">
                  <a:txBody>
                    <a:bodyPr/>
                    <a:lstStyle/>
                    <a:p>
                      <a:endParaRPr lang="nb-NO"/>
                    </a:p>
                  </a:txBody>
                  <a:tcPr/>
                </a:tc>
                <a:tc>
                  <a:txBody>
                    <a:bodyPr/>
                    <a:lstStyle/>
                    <a:p>
                      <a:r>
                        <a:rPr lang="en-US" sz="1050">
                          <a:effectLst/>
                        </a:rPr>
                        <a:t>Is there an agreed definition of the term?</a:t>
                      </a:r>
                      <a:br>
                        <a:rPr lang="nb-NO" sz="1050">
                          <a:effectLst/>
                        </a:rPr>
                      </a:br>
                      <a:r>
                        <a:rPr lang="en-US" sz="1050">
                          <a:effectLst/>
                        </a:rPr>
                        <a:t>If yes, what is the definition?</a:t>
                      </a:r>
                      <a:br>
                        <a:rPr lang="nb-NO" sz="1050">
                          <a:effectLst/>
                        </a:rPr>
                      </a:br>
                      <a:r>
                        <a:rPr lang="en-US" sz="1050">
                          <a:effectLst/>
                        </a:rPr>
                        <a:t>can you explain the essence of the definition?</a:t>
                      </a:r>
                      <a:endParaRPr lang="nb-NO" sz="140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535643333"/>
                  </a:ext>
                </a:extLst>
              </a:tr>
              <a:tr h="380676">
                <a:tc vMerge="1">
                  <a:txBody>
                    <a:bodyPr/>
                    <a:lstStyle/>
                    <a:p>
                      <a:endParaRPr lang="nb-NO"/>
                    </a:p>
                  </a:txBody>
                  <a:tcPr/>
                </a:tc>
                <a:tc vMerge="1">
                  <a:txBody>
                    <a:bodyPr/>
                    <a:lstStyle/>
                    <a:p>
                      <a:endParaRPr lang="nb-NO"/>
                    </a:p>
                  </a:txBody>
                  <a:tcPr/>
                </a:tc>
                <a:tc>
                  <a:txBody>
                    <a:bodyPr/>
                    <a:lstStyle/>
                    <a:p>
                      <a:r>
                        <a:rPr lang="en-US" sz="1050">
                          <a:effectLst/>
                        </a:rPr>
                        <a:t>Does the term pasientforløp hold a similar meaning among staff in your department/unit/ care system?</a:t>
                      </a:r>
                      <a:endParaRPr lang="nb-NO" sz="140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111804784"/>
                  </a:ext>
                </a:extLst>
              </a:tr>
              <a:tr h="188284">
                <a:tc vMerge="1">
                  <a:txBody>
                    <a:bodyPr/>
                    <a:lstStyle/>
                    <a:p>
                      <a:endParaRPr lang="nb-NO"/>
                    </a:p>
                  </a:txBody>
                  <a:tcPr/>
                </a:tc>
                <a:tc vMerge="1">
                  <a:txBody>
                    <a:bodyPr/>
                    <a:lstStyle/>
                    <a:p>
                      <a:endParaRPr lang="nb-NO"/>
                    </a:p>
                  </a:txBody>
                  <a:tcPr/>
                </a:tc>
                <a:tc>
                  <a:txBody>
                    <a:bodyPr/>
                    <a:lstStyle/>
                    <a:p>
                      <a:r>
                        <a:rPr lang="en-US" sz="1050">
                          <a:effectLst/>
                        </a:rPr>
                        <a:t>What are the characteristics of a patient pathway the majority understand in common?</a:t>
                      </a:r>
                      <a:endParaRPr lang="nb-NO" sz="140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437837471"/>
                  </a:ext>
                </a:extLst>
              </a:tr>
              <a:tr h="355600">
                <a:tc vMerge="1">
                  <a:txBody>
                    <a:bodyPr/>
                    <a:lstStyle/>
                    <a:p>
                      <a:endParaRPr lang="nb-NO"/>
                    </a:p>
                  </a:txBody>
                  <a:tcPr/>
                </a:tc>
                <a:tc vMerge="1">
                  <a:txBody>
                    <a:bodyPr/>
                    <a:lstStyle/>
                    <a:p>
                      <a:endParaRPr lang="nb-NO"/>
                    </a:p>
                  </a:txBody>
                  <a:tcPr/>
                </a:tc>
                <a:tc>
                  <a:txBody>
                    <a:bodyPr/>
                    <a:lstStyle/>
                    <a:p>
                      <a:r>
                        <a:rPr lang="en-US" sz="1050" dirty="0">
                          <a:effectLst/>
                        </a:rPr>
                        <a:t>If we look beyond your organization and more generally in the health service, do you find that there are several different understandings of the concept of patient pathways/</a:t>
                      </a:r>
                      <a:r>
                        <a:rPr lang="en-US" sz="1050" dirty="0" err="1">
                          <a:effectLst/>
                        </a:rPr>
                        <a:t>pasientforløp</a:t>
                      </a:r>
                      <a:r>
                        <a:rPr lang="en-US" sz="1050" dirty="0">
                          <a:effectLst/>
                        </a:rPr>
                        <a:t>?</a:t>
                      </a:r>
                      <a:endParaRPr lang="nb-NO" sz="1400" dirty="0"/>
                    </a:p>
                  </a:txBody>
                  <a:tcPr marL="6933" marR="6933" marT="0" marB="0"/>
                </a:tc>
                <a:tc>
                  <a:txBody>
                    <a:bodyPr/>
                    <a:lstStyle/>
                    <a:p>
                      <a:pPr>
                        <a:lnSpc>
                          <a:spcPct val="107000"/>
                        </a:lnSpc>
                        <a:spcAft>
                          <a:spcPts val="800"/>
                        </a:spcAft>
                        <a:buNone/>
                      </a:pPr>
                      <a:r>
                        <a:rPr lang="en-US" sz="1050">
                          <a:effectLst/>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494647194"/>
                  </a:ext>
                </a:extLst>
              </a:tr>
              <a:tr h="538480">
                <a:tc vMerge="1">
                  <a:txBody>
                    <a:bodyPr/>
                    <a:lstStyle/>
                    <a:p>
                      <a:endParaRPr lang="nb-NO"/>
                    </a:p>
                  </a:txBody>
                  <a:tcPr/>
                </a:tc>
                <a:tc rowSpan="6">
                  <a:txBody>
                    <a:bodyPr/>
                    <a:lstStyle/>
                    <a:p>
                      <a:pPr>
                        <a:lnSpc>
                          <a:spcPct val="107000"/>
                        </a:lnSpc>
                        <a:spcAft>
                          <a:spcPts val="800"/>
                        </a:spcAft>
                        <a:buNone/>
                      </a:pPr>
                      <a:r>
                        <a:rPr lang="en-US" sz="1050">
                          <a:effectLst/>
                        </a:rPr>
                        <a:t>Some institutions/departments/units have a written document of pasientforløp that is used as a tool to be shared amongst. Do you have any such tools?</a:t>
                      </a:r>
                      <a:endParaRPr lang="nb-NO" sz="1050">
                        <a:effectLst/>
                      </a:endParaRPr>
                    </a:p>
                    <a:p>
                      <a:pPr>
                        <a:lnSpc>
                          <a:spcPct val="107000"/>
                        </a:lnSpc>
                        <a:spcAft>
                          <a:spcPts val="800"/>
                        </a:spcAft>
                        <a:buNone/>
                      </a:pPr>
                      <a:r>
                        <a:rPr lang="en-US" sz="1050">
                          <a:effectLst/>
                        </a:rPr>
                        <a:t>What does your pasientforløp look like?</a:t>
                      </a:r>
                      <a:endParaRPr lang="nb-NO" sz="1400"/>
                    </a:p>
                  </a:txBody>
                  <a:tcPr marL="6933" marR="6933" marT="0" marB="0"/>
                </a:tc>
                <a:tc>
                  <a:txBody>
                    <a:bodyPr/>
                    <a:lstStyle/>
                    <a:p>
                      <a:pPr>
                        <a:lnSpc>
                          <a:spcPct val="107000"/>
                        </a:lnSpc>
                        <a:spcAft>
                          <a:spcPts val="800"/>
                        </a:spcAft>
                        <a:buNone/>
                      </a:pPr>
                      <a:r>
                        <a:rPr lang="en-US" sz="1050">
                          <a:effectLst/>
                        </a:rPr>
                        <a:t>What does it include? (*time points, appointments, medications, treatments)?</a:t>
                      </a:r>
                      <a:r>
                        <a:rPr lang="nb-NO" sz="1050">
                          <a:effectLst/>
                        </a:rPr>
                        <a:t> </a:t>
                      </a:r>
                      <a:r>
                        <a:rPr lang="en-US" sz="1050">
                          <a:effectLst/>
                        </a:rPr>
                        <a:t>Who/which agencies (*roles as specialist, GP, NAV ++)</a:t>
                      </a:r>
                      <a:endParaRPr lang="nb-NO" sz="1400"/>
                    </a:p>
                  </a:txBody>
                  <a:tcPr marL="6933" marR="6933" marT="0" marB="0"/>
                </a:tc>
                <a:tc>
                  <a:txBody>
                    <a:bodyPr/>
                    <a:lstStyle/>
                    <a:p>
                      <a:pPr>
                        <a:lnSpc>
                          <a:spcPct val="107000"/>
                        </a:lnSpc>
                        <a:spcAft>
                          <a:spcPts val="800"/>
                        </a:spcAft>
                        <a:buNone/>
                      </a:pPr>
                      <a:r>
                        <a:rPr lang="en-US" sz="1050">
                          <a:effectLst/>
                        </a:rPr>
                        <a:t>Proceed if the respondents’ institution doesn’t have such kind of tool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587350731"/>
                  </a:ext>
                </a:extLst>
              </a:tr>
              <a:tr h="219919">
                <a:tc vMerge="1">
                  <a:txBody>
                    <a:bodyPr/>
                    <a:lstStyle/>
                    <a:p>
                      <a:endParaRPr lang="nb-NO"/>
                    </a:p>
                  </a:txBody>
                  <a:tcPr/>
                </a:tc>
                <a:tc vMerge="1">
                  <a:txBody>
                    <a:bodyPr/>
                    <a:lstStyle/>
                    <a:p>
                      <a:endParaRPr lang="nb-NO"/>
                    </a:p>
                  </a:txBody>
                  <a:tcPr/>
                </a:tc>
                <a:tc>
                  <a:txBody>
                    <a:bodyPr/>
                    <a:lstStyle/>
                    <a:p>
                      <a:r>
                        <a:rPr lang="en-US" sz="1050" dirty="0">
                          <a:effectLst/>
                        </a:rPr>
                        <a:t>How is it presented? (*text, table, chart, other visual representation)</a:t>
                      </a:r>
                      <a:endParaRPr lang="nb-NO" sz="1400" dirty="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77396355"/>
                  </a:ext>
                </a:extLst>
              </a:tr>
              <a:tr h="198547">
                <a:tc vMerge="1">
                  <a:txBody>
                    <a:bodyPr/>
                    <a:lstStyle/>
                    <a:p>
                      <a:endParaRPr lang="nb-NO"/>
                    </a:p>
                  </a:txBody>
                  <a:tcPr/>
                </a:tc>
                <a:tc vMerge="1">
                  <a:txBody>
                    <a:bodyPr/>
                    <a:lstStyle/>
                    <a:p>
                      <a:endParaRPr lang="nb-NO"/>
                    </a:p>
                  </a:txBody>
                  <a:tcPr/>
                </a:tc>
                <a:tc>
                  <a:txBody>
                    <a:bodyPr/>
                    <a:lstStyle/>
                    <a:p>
                      <a:r>
                        <a:rPr lang="en-US" sz="1050">
                          <a:effectLst/>
                        </a:rPr>
                        <a:t>How is it made? Or developed?</a:t>
                      </a:r>
                      <a:endParaRPr lang="nb-NO" sz="140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580359442"/>
                  </a:ext>
                </a:extLst>
              </a:tr>
              <a:tr h="198547">
                <a:tc vMerge="1">
                  <a:txBody>
                    <a:bodyPr/>
                    <a:lstStyle/>
                    <a:p>
                      <a:endParaRPr lang="nb-NO"/>
                    </a:p>
                  </a:txBody>
                  <a:tcPr/>
                </a:tc>
                <a:tc vMerge="1">
                  <a:txBody>
                    <a:bodyPr/>
                    <a:lstStyle/>
                    <a:p>
                      <a:endParaRPr lang="nb-NO"/>
                    </a:p>
                  </a:txBody>
                  <a:tcPr/>
                </a:tc>
                <a:tc>
                  <a:txBody>
                    <a:bodyPr/>
                    <a:lstStyle/>
                    <a:p>
                      <a:r>
                        <a:rPr lang="en-US" sz="1050">
                          <a:effectLst/>
                        </a:rPr>
                        <a:t>Who was involved in its creation?</a:t>
                      </a:r>
                      <a:endParaRPr lang="nb-NO" sz="140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504387613"/>
                  </a:ext>
                </a:extLst>
              </a:tr>
              <a:tr h="368507">
                <a:tc vMerge="1">
                  <a:txBody>
                    <a:bodyPr/>
                    <a:lstStyle/>
                    <a:p>
                      <a:endParaRPr lang="nb-NO"/>
                    </a:p>
                  </a:txBody>
                  <a:tcPr/>
                </a:tc>
                <a:tc vMerge="1">
                  <a:txBody>
                    <a:bodyPr/>
                    <a:lstStyle/>
                    <a:p>
                      <a:endParaRPr lang="nb-NO"/>
                    </a:p>
                  </a:txBody>
                  <a:tcPr/>
                </a:tc>
                <a:tc>
                  <a:txBody>
                    <a:bodyPr/>
                    <a:lstStyle/>
                    <a:p>
                      <a:r>
                        <a:rPr lang="en-US" sz="1050" dirty="0">
                          <a:effectLst/>
                        </a:rPr>
                        <a:t>What is its scope? Does it include all the services your institution/department/unit provides? (Diagnosis, treatment, and/or rehabilitation)</a:t>
                      </a:r>
                      <a:endParaRPr lang="nb-NO" sz="1400" dirty="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272343900"/>
                  </a:ext>
                </a:extLst>
              </a:tr>
              <a:tr h="394441">
                <a:tc vMerge="1">
                  <a:txBody>
                    <a:bodyPr/>
                    <a:lstStyle/>
                    <a:p>
                      <a:endParaRPr lang="nb-NO"/>
                    </a:p>
                  </a:txBody>
                  <a:tcPr/>
                </a:tc>
                <a:tc vMerge="1">
                  <a:txBody>
                    <a:bodyPr/>
                    <a:lstStyle/>
                    <a:p>
                      <a:endParaRPr lang="nb-NO"/>
                    </a:p>
                  </a:txBody>
                  <a:tcPr/>
                </a:tc>
                <a:tc>
                  <a:txBody>
                    <a:bodyPr/>
                    <a:lstStyle/>
                    <a:p>
                      <a:r>
                        <a:rPr lang="en-US" sz="1050">
                          <a:effectLst/>
                        </a:rPr>
                        <a:t>What is its scope in terms of including the services your patient might need beyond your institution/department/unit?</a:t>
                      </a:r>
                      <a:endParaRPr lang="nb-NO" sz="1400"/>
                    </a:p>
                  </a:txBody>
                  <a:tcPr marL="6933" marR="6933" marT="0" marB="0"/>
                </a:tc>
                <a:tc>
                  <a:txBody>
                    <a:bodyPr/>
                    <a:lstStyle/>
                    <a:p>
                      <a:pPr>
                        <a:lnSpc>
                          <a:spcPct val="107000"/>
                        </a:lnSpc>
                        <a:spcAft>
                          <a:spcPts val="800"/>
                        </a:spcAft>
                        <a:buNone/>
                      </a:pPr>
                      <a:r>
                        <a:rPr lang="en-US" sz="1050" dirty="0">
                          <a:effectLst/>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887518013"/>
                  </a:ext>
                </a:extLst>
              </a:tr>
            </a:tbl>
          </a:graphicData>
        </a:graphic>
      </p:graphicFrame>
    </p:spTree>
    <p:extLst>
      <p:ext uri="{BB962C8B-B14F-4D97-AF65-F5344CB8AC3E}">
        <p14:creationId xmlns:p14="http://schemas.microsoft.com/office/powerpoint/2010/main" val="2671622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EA8EC-929B-802D-A396-87B9C5D828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868275-BB09-D298-E3E8-70134B19AD4C}"/>
              </a:ext>
            </a:extLst>
          </p:cNvPr>
          <p:cNvSpPr txBox="1">
            <a:spLocks/>
          </p:cNvSpPr>
          <p:nvPr/>
        </p:nvSpPr>
        <p:spPr>
          <a:xfrm>
            <a:off x="838199" y="365126"/>
            <a:ext cx="11767457"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(2/6)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2A97529F-C7B9-DCEE-536F-2A6AC2181559}"/>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ell 3">
            <a:extLst>
              <a:ext uri="{FF2B5EF4-FFF2-40B4-BE49-F238E27FC236}">
                <a16:creationId xmlns:a16="http://schemas.microsoft.com/office/drawing/2014/main" id="{F513C6D7-4C6D-A1C4-B1DE-04474D9917D1}"/>
              </a:ext>
            </a:extLst>
          </p:cNvPr>
          <p:cNvGraphicFramePr>
            <a:graphicFrameLocks noGrp="1"/>
          </p:cNvGraphicFramePr>
          <p:nvPr>
            <p:extLst>
              <p:ext uri="{D42A27DB-BD31-4B8C-83A1-F6EECF244321}">
                <p14:modId xmlns:p14="http://schemas.microsoft.com/office/powerpoint/2010/main" val="528822624"/>
              </p:ext>
            </p:extLst>
          </p:nvPr>
        </p:nvGraphicFramePr>
        <p:xfrm>
          <a:off x="428263" y="1183594"/>
          <a:ext cx="11354765" cy="2634453"/>
        </p:xfrm>
        <a:graphic>
          <a:graphicData uri="http://schemas.openxmlformats.org/drawingml/2006/table">
            <a:tbl>
              <a:tblPr firstRow="1" firstCol="1" bandRow="1">
                <a:tableStyleId>{5940675A-B579-460E-94D1-54222C63F5DA}</a:tableStyleId>
              </a:tblPr>
              <a:tblGrid>
                <a:gridCol w="1446836">
                  <a:extLst>
                    <a:ext uri="{9D8B030D-6E8A-4147-A177-3AD203B41FA5}">
                      <a16:colId xmlns:a16="http://schemas.microsoft.com/office/drawing/2014/main" val="538134601"/>
                    </a:ext>
                  </a:extLst>
                </a:gridCol>
                <a:gridCol w="2696901">
                  <a:extLst>
                    <a:ext uri="{9D8B030D-6E8A-4147-A177-3AD203B41FA5}">
                      <a16:colId xmlns:a16="http://schemas.microsoft.com/office/drawing/2014/main" val="2543408872"/>
                    </a:ext>
                  </a:extLst>
                </a:gridCol>
                <a:gridCol w="5301205">
                  <a:extLst>
                    <a:ext uri="{9D8B030D-6E8A-4147-A177-3AD203B41FA5}">
                      <a16:colId xmlns:a16="http://schemas.microsoft.com/office/drawing/2014/main" val="931780724"/>
                    </a:ext>
                  </a:extLst>
                </a:gridCol>
                <a:gridCol w="1909823">
                  <a:extLst>
                    <a:ext uri="{9D8B030D-6E8A-4147-A177-3AD203B41FA5}">
                      <a16:colId xmlns:a16="http://schemas.microsoft.com/office/drawing/2014/main" val="2790555350"/>
                    </a:ext>
                  </a:extLst>
                </a:gridCol>
              </a:tblGrid>
              <a:tr h="0">
                <a:tc>
                  <a:txBody>
                    <a:bodyPr/>
                    <a:lstStyle/>
                    <a:p>
                      <a:pPr algn="ctr">
                        <a:lnSpc>
                          <a:spcPct val="107000"/>
                        </a:lnSpc>
                        <a:spcAft>
                          <a:spcPts val="800"/>
                        </a:spcAft>
                        <a:buNone/>
                      </a:pPr>
                      <a:r>
                        <a:rPr lang="en-US" sz="1050" b="1" dirty="0">
                          <a:effectLst/>
                        </a:rPr>
                        <a:t>Topic</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Main question</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Probing questions</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Short notes of responses </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53480497"/>
                  </a:ext>
                </a:extLst>
              </a:tr>
              <a:tr h="344470">
                <a:tc rowSpan="9">
                  <a:txBody>
                    <a:bodyPr/>
                    <a:lstStyle/>
                    <a:p>
                      <a:pPr>
                        <a:lnSpc>
                          <a:spcPct val="107000"/>
                        </a:lnSpc>
                        <a:spcAft>
                          <a:spcPts val="800"/>
                        </a:spcAft>
                        <a:buNone/>
                      </a:pPr>
                      <a:r>
                        <a:rPr lang="en-US" sz="1050" dirty="0">
                          <a:effectLst/>
                        </a:rPr>
                        <a:t>Understanding the structured ‘Patient pathway’</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6">
                  <a:txBody>
                    <a:bodyPr/>
                    <a:lstStyle/>
                    <a:p>
                      <a:pPr>
                        <a:lnSpc>
                          <a:spcPct val="107000"/>
                        </a:lnSpc>
                        <a:spcAft>
                          <a:spcPts val="800"/>
                        </a:spcAft>
                        <a:buNone/>
                      </a:pPr>
                      <a:r>
                        <a:rPr lang="en-US" sz="1050" dirty="0">
                          <a:effectLst/>
                        </a:rPr>
                        <a:t>In some units/departments/facilities, there is a structured ‘patient pathways’ such as the so-called </a:t>
                      </a:r>
                      <a:r>
                        <a:rPr lang="en-US" sz="1050" dirty="0" err="1">
                          <a:effectLst/>
                        </a:rPr>
                        <a:t>behandlingsforløp</a:t>
                      </a:r>
                      <a:r>
                        <a:rPr lang="en-US" sz="1050" dirty="0">
                          <a:effectLst/>
                        </a:rPr>
                        <a:t>, </a:t>
                      </a:r>
                      <a:r>
                        <a:rPr lang="en-US" sz="1050" dirty="0" err="1">
                          <a:effectLst/>
                        </a:rPr>
                        <a:t>pakkeforløp</a:t>
                      </a:r>
                      <a:r>
                        <a:rPr lang="en-US" sz="1050" dirty="0">
                          <a:effectLst/>
                        </a:rPr>
                        <a:t>, </a:t>
                      </a:r>
                      <a:r>
                        <a:rPr lang="en-US" sz="1050" dirty="0" err="1">
                          <a:effectLst/>
                        </a:rPr>
                        <a:t>gode</a:t>
                      </a:r>
                      <a:r>
                        <a:rPr lang="en-US" sz="1050" dirty="0">
                          <a:effectLst/>
                        </a:rPr>
                        <a:t> </a:t>
                      </a:r>
                      <a:r>
                        <a:rPr lang="en-US" sz="1050" dirty="0" err="1">
                          <a:effectLst/>
                        </a:rPr>
                        <a:t>pasientforløp</a:t>
                      </a:r>
                      <a:r>
                        <a:rPr lang="en-US" sz="1050" dirty="0">
                          <a:effectLst/>
                        </a:rPr>
                        <a:t>, </a:t>
                      </a:r>
                      <a:r>
                        <a:rPr lang="en-US" sz="1050" dirty="0" err="1">
                          <a:effectLst/>
                        </a:rPr>
                        <a:t>helhetlige</a:t>
                      </a:r>
                      <a:r>
                        <a:rPr lang="en-US" sz="1050" dirty="0">
                          <a:effectLst/>
                        </a:rPr>
                        <a:t> </a:t>
                      </a:r>
                      <a:r>
                        <a:rPr lang="en-US" sz="1050" dirty="0" err="1">
                          <a:effectLst/>
                        </a:rPr>
                        <a:t>pasientforløp</a:t>
                      </a:r>
                      <a:r>
                        <a:rPr lang="en-US" sz="1050" dirty="0">
                          <a:effectLst/>
                        </a:rPr>
                        <a:t>) concept in organizing the care provision. Others may not have used such terminologies.  </a:t>
                      </a:r>
                      <a:endParaRPr lang="nb-NO" sz="1050" dirty="0">
                        <a:effectLst/>
                      </a:endParaRPr>
                    </a:p>
                    <a:p>
                      <a:pPr>
                        <a:lnSpc>
                          <a:spcPct val="107000"/>
                        </a:lnSpc>
                        <a:spcAft>
                          <a:spcPts val="800"/>
                        </a:spcAft>
                        <a:buNone/>
                      </a:pPr>
                      <a:r>
                        <a:rPr lang="en-US" sz="1050" dirty="0">
                          <a:effectLst/>
                        </a:rPr>
                        <a:t>Would you tell us the experiences of your unit/department?</a:t>
                      </a:r>
                      <a:endParaRPr lang="nb-NO" sz="1050" dirty="0">
                        <a:effectLst/>
                      </a:endParaRPr>
                    </a:p>
                    <a:p>
                      <a:pPr>
                        <a:lnSpc>
                          <a:spcPct val="107000"/>
                        </a:lnSpc>
                        <a:spcAft>
                          <a:spcPts val="800"/>
                        </a:spcAft>
                        <a:buNone/>
                      </a:pPr>
                      <a:r>
                        <a:rPr lang="en-US" sz="1050" dirty="0">
                          <a:effectLst/>
                        </a:rPr>
                        <a:t>For that matter, any type of standardized care that you are familiar with?</a:t>
                      </a:r>
                      <a:endParaRPr lang="nb-NO" sz="1050" dirty="0">
                        <a:effectLst/>
                      </a:endParaRPr>
                    </a:p>
                  </a:txBody>
                  <a:tcPr marL="6933" marR="6933" marT="0" marB="0"/>
                </a:tc>
                <a:tc>
                  <a:txBody>
                    <a:bodyPr/>
                    <a:lstStyle/>
                    <a:p>
                      <a:pPr>
                        <a:lnSpc>
                          <a:spcPct val="107000"/>
                        </a:lnSpc>
                        <a:spcAft>
                          <a:spcPts val="800"/>
                        </a:spcAft>
                        <a:buNone/>
                      </a:pPr>
                      <a:r>
                        <a:rPr lang="en-US" sz="1050" dirty="0">
                          <a:effectLst/>
                        </a:rPr>
                        <a:t>If you have understood what these terms mean, are they different from </a:t>
                      </a:r>
                      <a:r>
                        <a:rPr lang="en-US" sz="1050" dirty="0" err="1">
                          <a:effectLst/>
                        </a:rPr>
                        <a:t>pasientforløp</a:t>
                      </a:r>
                      <a:r>
                        <a:rPr lang="en-US" sz="1050" dirty="0">
                          <a:effectLst/>
                        </a:rPr>
                        <a:t>? </a:t>
                      </a:r>
                      <a:br>
                        <a:rPr lang="nb-NO" sz="1050" dirty="0">
                          <a:effectLst/>
                        </a:rPr>
                      </a:br>
                      <a:r>
                        <a:rPr lang="en-US" sz="1050" dirty="0">
                          <a:effectLst/>
                        </a:rPr>
                        <a:t>How different are they?</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035721879"/>
                  </a:ext>
                </a:extLst>
              </a:tr>
              <a:tr h="175260">
                <a:tc vMerge="1">
                  <a:txBody>
                    <a:bodyPr/>
                    <a:lstStyle/>
                    <a:p>
                      <a:endParaRPr lang="nb-NO"/>
                    </a:p>
                  </a:txBody>
                  <a:tcPr/>
                </a:tc>
                <a:tc vMerge="1">
                  <a:txBody>
                    <a:bodyPr/>
                    <a:lstStyle/>
                    <a:p>
                      <a:endParaRPr lang="nb-NO"/>
                    </a:p>
                  </a:txBody>
                  <a:tcPr/>
                </a:tc>
                <a:tc>
                  <a:txBody>
                    <a:bodyPr/>
                    <a:lstStyle/>
                    <a:p>
                      <a:r>
                        <a:rPr lang="en-US" sz="1050">
                          <a:effectLst/>
                        </a:rPr>
                        <a:t>If you do not know the details, have you heard of the terms? </a:t>
                      </a:r>
                      <a:endParaRPr lang="nb-NO" sz="140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178374639"/>
                  </a:ext>
                </a:extLst>
              </a:tr>
              <a:tr h="198547">
                <a:tc vMerge="1">
                  <a:txBody>
                    <a:bodyPr/>
                    <a:lstStyle/>
                    <a:p>
                      <a:endParaRPr lang="nb-NO"/>
                    </a:p>
                  </a:txBody>
                  <a:tcPr/>
                </a:tc>
                <a:tc vMerge="1">
                  <a:txBody>
                    <a:bodyPr/>
                    <a:lstStyle/>
                    <a:p>
                      <a:endParaRPr lang="nb-NO"/>
                    </a:p>
                  </a:txBody>
                  <a:tcPr/>
                </a:tc>
                <a:tc>
                  <a:txBody>
                    <a:bodyPr/>
                    <a:lstStyle/>
                    <a:p>
                      <a:r>
                        <a:rPr lang="en-US" sz="1050">
                          <a:effectLst/>
                        </a:rPr>
                        <a:t>If you heard of the terms, from who? When? How? </a:t>
                      </a:r>
                      <a:endParaRPr lang="nb-NO" sz="140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58172073"/>
                  </a:ext>
                </a:extLst>
              </a:tr>
              <a:tr h="510113">
                <a:tc vMerge="1">
                  <a:txBody>
                    <a:bodyPr/>
                    <a:lstStyle/>
                    <a:p>
                      <a:endParaRPr lang="nb-NO"/>
                    </a:p>
                  </a:txBody>
                  <a:tcPr/>
                </a:tc>
                <a:tc vMerge="1">
                  <a:txBody>
                    <a:bodyPr/>
                    <a:lstStyle/>
                    <a:p>
                      <a:endParaRPr lang="nb-NO"/>
                    </a:p>
                  </a:txBody>
                  <a:tcPr/>
                </a:tc>
                <a:tc>
                  <a:txBody>
                    <a:bodyPr/>
                    <a:lstStyle/>
                    <a:p>
                      <a:r>
                        <a:rPr lang="en-US" sz="1050">
                          <a:effectLst/>
                        </a:rPr>
                        <a:t>In the unit/department/facility/task you coordinate, do you currently use a structured/standardized patient pathway? (aka.,pakkeforløp, gode pasientforløp, helhetlige pasientforløp)</a:t>
                      </a:r>
                      <a:endParaRPr lang="nb-NO" sz="1400"/>
                    </a:p>
                  </a:txBody>
                  <a:tcPr marL="6933" marR="6933" marT="0" marB="0"/>
                </a:tc>
                <a:tc>
                  <a:txBody>
                    <a:bodyPr/>
                    <a:lstStyle/>
                    <a:p>
                      <a:pPr>
                        <a:lnSpc>
                          <a:spcPct val="107000"/>
                        </a:lnSpc>
                        <a:spcAft>
                          <a:spcPts val="800"/>
                        </a:spcAft>
                        <a:buNone/>
                      </a:pPr>
                      <a:r>
                        <a:rPr lang="en-US" sz="1050">
                          <a:effectLst/>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655525520"/>
                  </a:ext>
                </a:extLst>
              </a:tr>
              <a:tr h="172119">
                <a:tc vMerge="1">
                  <a:txBody>
                    <a:bodyPr/>
                    <a:lstStyle/>
                    <a:p>
                      <a:endParaRPr lang="nb-NO"/>
                    </a:p>
                  </a:txBody>
                  <a:tcPr/>
                </a:tc>
                <a:tc vMerge="1">
                  <a:txBody>
                    <a:bodyPr/>
                    <a:lstStyle/>
                    <a:p>
                      <a:endParaRPr lang="nb-NO"/>
                    </a:p>
                  </a:txBody>
                  <a:tcPr/>
                </a:tc>
                <a:tc>
                  <a:txBody>
                    <a:bodyPr/>
                    <a:lstStyle/>
                    <a:p>
                      <a:r>
                        <a:rPr lang="en-US" sz="1050" dirty="0">
                          <a:effectLst/>
                        </a:rPr>
                        <a:t>If you are not currently using it, have you ever used it? If not, why not?</a:t>
                      </a:r>
                      <a:endParaRPr lang="nb-NO" sz="1400" dirty="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073063149"/>
                  </a:ext>
                </a:extLst>
              </a:tr>
              <a:tr h="0">
                <a:tc vMerge="1">
                  <a:txBody>
                    <a:bodyPr/>
                    <a:lstStyle/>
                    <a:p>
                      <a:endParaRPr lang="nb-NO"/>
                    </a:p>
                  </a:txBody>
                  <a:tcPr/>
                </a:tc>
                <a:tc vMerge="1">
                  <a:txBody>
                    <a:bodyPr/>
                    <a:lstStyle/>
                    <a:p>
                      <a:endParaRPr lang="nb-NO"/>
                    </a:p>
                  </a:txBody>
                  <a:tcPr/>
                </a:tc>
                <a:tc>
                  <a:txBody>
                    <a:bodyPr/>
                    <a:lstStyle/>
                    <a:p>
                      <a:r>
                        <a:rPr lang="en-US" sz="1050" dirty="0">
                          <a:effectLst/>
                        </a:rPr>
                        <a:t>If you know about it but are not using it, why not?</a:t>
                      </a:r>
                      <a:endParaRPr lang="nb-NO" sz="1400" dirty="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389697596"/>
                  </a:ext>
                </a:extLst>
              </a:tr>
              <a:tr h="189530">
                <a:tc vMerge="1">
                  <a:txBody>
                    <a:bodyPr/>
                    <a:lstStyle/>
                    <a:p>
                      <a:endParaRPr lang="nb-NO"/>
                    </a:p>
                  </a:txBody>
                  <a:tcPr/>
                </a:tc>
                <a:tc rowSpan="3">
                  <a:txBody>
                    <a:bodyPr/>
                    <a:lstStyle/>
                    <a:p>
                      <a:r>
                        <a:rPr lang="en-US" sz="1050" dirty="0">
                          <a:effectLst/>
                        </a:rPr>
                        <a:t>Standardization of patient pathway (</a:t>
                      </a:r>
                      <a:r>
                        <a:rPr lang="en-US" sz="1050" dirty="0" err="1">
                          <a:effectLst/>
                        </a:rPr>
                        <a:t>pasientforløp</a:t>
                      </a:r>
                      <a:r>
                        <a:rPr lang="en-US" sz="1050" dirty="0">
                          <a:effectLst/>
                        </a:rPr>
                        <a:t>)</a:t>
                      </a:r>
                      <a:endParaRPr lang="nb-NO" sz="1400" dirty="0"/>
                    </a:p>
                  </a:txBody>
                  <a:tcPr marL="6933" marR="6933" marT="0" marB="0"/>
                </a:tc>
                <a:tc>
                  <a:txBody>
                    <a:bodyPr/>
                    <a:lstStyle/>
                    <a:p>
                      <a:r>
                        <a:rPr lang="en-US" sz="1050">
                          <a:effectLst/>
                        </a:rPr>
                        <a:t>Do you think standardizing a patient pathway is beneficial? Could you elaborate on that?  </a:t>
                      </a:r>
                      <a:endParaRPr lang="nb-NO" sz="1400" dirty="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796501277"/>
                  </a:ext>
                </a:extLst>
              </a:tr>
              <a:tr h="175260">
                <a:tc vMerge="1">
                  <a:txBody>
                    <a:bodyPr/>
                    <a:lstStyle/>
                    <a:p>
                      <a:endParaRPr lang="nb-NO"/>
                    </a:p>
                  </a:txBody>
                  <a:tcPr/>
                </a:tc>
                <a:tc vMerge="1">
                  <a:txBody>
                    <a:bodyPr/>
                    <a:lstStyle/>
                    <a:p>
                      <a:endParaRPr lang="nb-NO"/>
                    </a:p>
                  </a:txBody>
                  <a:tcPr/>
                </a:tc>
                <a:tc>
                  <a:txBody>
                    <a:bodyPr/>
                    <a:lstStyle/>
                    <a:p>
                      <a:r>
                        <a:rPr lang="en-US" sz="1050" dirty="0">
                          <a:effectLst/>
                        </a:rPr>
                        <a:t>Can all patient pathways be standardized? Feel free to give examples</a:t>
                      </a:r>
                      <a:endParaRPr lang="nb-NO" sz="1400" dirty="0"/>
                    </a:p>
                  </a:txBody>
                  <a:tcPr marL="6933" marR="6933" marT="0" marB="0"/>
                </a:tc>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294653638"/>
                  </a:ext>
                </a:extLst>
              </a:tr>
              <a:tr h="198547">
                <a:tc vMerge="1">
                  <a:txBody>
                    <a:bodyPr/>
                    <a:lstStyle/>
                    <a:p>
                      <a:endParaRPr lang="nb-NO"/>
                    </a:p>
                  </a:txBody>
                  <a:tcPr/>
                </a:tc>
                <a:tc vMerge="1">
                  <a:txBody>
                    <a:bodyPr/>
                    <a:lstStyle/>
                    <a:p>
                      <a:endParaRPr lang="nb-NO"/>
                    </a:p>
                  </a:txBody>
                  <a:tcPr/>
                </a:tc>
                <a:tc>
                  <a:txBody>
                    <a:bodyPr/>
                    <a:lstStyle/>
                    <a:p>
                      <a:r>
                        <a:rPr lang="en-US" sz="1050" dirty="0">
                          <a:effectLst/>
                        </a:rPr>
                        <a:t>What is the challenge of standardizing patient pathways?</a:t>
                      </a:r>
                      <a:endParaRPr lang="nb-NO" sz="1400" dirty="0"/>
                    </a:p>
                  </a:txBody>
                  <a:tcPr marL="6933" marR="6933" marT="0" marB="0"/>
                </a:tc>
                <a:tc>
                  <a:txBody>
                    <a:bodyPr/>
                    <a:lstStyle/>
                    <a:p>
                      <a:pPr>
                        <a:lnSpc>
                          <a:spcPct val="107000"/>
                        </a:lnSpc>
                        <a:spcAft>
                          <a:spcPts val="800"/>
                        </a:spcAft>
                        <a:buNone/>
                      </a:pPr>
                      <a:r>
                        <a:rPr lang="en-US" sz="1050" dirty="0">
                          <a:effectLst/>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153549295"/>
                  </a:ext>
                </a:extLst>
              </a:tr>
            </a:tbl>
          </a:graphicData>
        </a:graphic>
      </p:graphicFrame>
    </p:spTree>
    <p:extLst>
      <p:ext uri="{BB962C8B-B14F-4D97-AF65-F5344CB8AC3E}">
        <p14:creationId xmlns:p14="http://schemas.microsoft.com/office/powerpoint/2010/main" val="597868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58A18-940B-818D-FF07-5834E75D76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C9592F-AF1E-C9F1-36B6-60679ED329D0}"/>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(3/6)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2FF280D3-6484-DD1C-5F9E-666963CD8CE9}"/>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ell 3">
            <a:extLst>
              <a:ext uri="{FF2B5EF4-FFF2-40B4-BE49-F238E27FC236}">
                <a16:creationId xmlns:a16="http://schemas.microsoft.com/office/drawing/2014/main" id="{CE28C6CD-E918-CE22-950A-B4C1EFD73200}"/>
              </a:ext>
            </a:extLst>
          </p:cNvPr>
          <p:cNvGraphicFramePr>
            <a:graphicFrameLocks noGrp="1"/>
          </p:cNvGraphicFramePr>
          <p:nvPr>
            <p:extLst>
              <p:ext uri="{D42A27DB-BD31-4B8C-83A1-F6EECF244321}">
                <p14:modId xmlns:p14="http://schemas.microsoft.com/office/powerpoint/2010/main" val="3465441128"/>
              </p:ext>
            </p:extLst>
          </p:nvPr>
        </p:nvGraphicFramePr>
        <p:xfrm>
          <a:off x="428263" y="1183594"/>
          <a:ext cx="11354765" cy="4806623"/>
        </p:xfrm>
        <a:graphic>
          <a:graphicData uri="http://schemas.openxmlformats.org/drawingml/2006/table">
            <a:tbl>
              <a:tblPr firstRow="1" firstCol="1" bandRow="1">
                <a:tableStyleId>{5940675A-B579-460E-94D1-54222C63F5DA}</a:tableStyleId>
              </a:tblPr>
              <a:tblGrid>
                <a:gridCol w="1446836">
                  <a:extLst>
                    <a:ext uri="{9D8B030D-6E8A-4147-A177-3AD203B41FA5}">
                      <a16:colId xmlns:a16="http://schemas.microsoft.com/office/drawing/2014/main" val="538134601"/>
                    </a:ext>
                  </a:extLst>
                </a:gridCol>
                <a:gridCol w="2696901">
                  <a:extLst>
                    <a:ext uri="{9D8B030D-6E8A-4147-A177-3AD203B41FA5}">
                      <a16:colId xmlns:a16="http://schemas.microsoft.com/office/drawing/2014/main" val="2543408872"/>
                    </a:ext>
                  </a:extLst>
                </a:gridCol>
                <a:gridCol w="5301205">
                  <a:extLst>
                    <a:ext uri="{9D8B030D-6E8A-4147-A177-3AD203B41FA5}">
                      <a16:colId xmlns:a16="http://schemas.microsoft.com/office/drawing/2014/main" val="931780724"/>
                    </a:ext>
                  </a:extLst>
                </a:gridCol>
                <a:gridCol w="1909823">
                  <a:extLst>
                    <a:ext uri="{9D8B030D-6E8A-4147-A177-3AD203B41FA5}">
                      <a16:colId xmlns:a16="http://schemas.microsoft.com/office/drawing/2014/main" val="2790555350"/>
                    </a:ext>
                  </a:extLst>
                </a:gridCol>
              </a:tblGrid>
              <a:tr h="0">
                <a:tc>
                  <a:txBody>
                    <a:bodyPr/>
                    <a:lstStyle/>
                    <a:p>
                      <a:pPr algn="ctr">
                        <a:lnSpc>
                          <a:spcPct val="107000"/>
                        </a:lnSpc>
                        <a:spcAft>
                          <a:spcPts val="800"/>
                        </a:spcAft>
                        <a:buNone/>
                      </a:pPr>
                      <a:r>
                        <a:rPr lang="en-US" sz="1050" b="1" dirty="0">
                          <a:effectLst/>
                        </a:rPr>
                        <a:t>Topic</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Main question</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Probing questions</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Short notes of responses </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53480497"/>
                  </a:ext>
                </a:extLst>
              </a:tr>
              <a:tr h="575309">
                <a:tc gridSpan="4">
                  <a:txBody>
                    <a:bodyPr/>
                    <a:lstStyle/>
                    <a:p>
                      <a:pPr>
                        <a:lnSpc>
                          <a:spcPct val="107000"/>
                        </a:lnSpc>
                        <a:spcAft>
                          <a:spcPts val="800"/>
                        </a:spcAft>
                        <a:buNone/>
                      </a:pPr>
                      <a:r>
                        <a:rPr lang="en-US" sz="1050" dirty="0">
                          <a:effectLst/>
                        </a:rPr>
                        <a:t>Let us come back to our patient pathway/</a:t>
                      </a:r>
                      <a:r>
                        <a:rPr lang="en-US" sz="1050" dirty="0" err="1">
                          <a:effectLst/>
                        </a:rPr>
                        <a:t>pasientforløp</a:t>
                      </a:r>
                      <a:r>
                        <a:rPr lang="en-US" sz="1050" dirty="0">
                          <a:effectLst/>
                        </a:rPr>
                        <a:t> discussion that we started at the beginning. In the following section, we will be /asking questions about how your </a:t>
                      </a:r>
                      <a:r>
                        <a:rPr lang="en-US" sz="1050" dirty="0" err="1">
                          <a:effectLst/>
                        </a:rPr>
                        <a:t>pasientforløp</a:t>
                      </a:r>
                      <a:r>
                        <a:rPr lang="en-US" sz="1050" dirty="0">
                          <a:effectLst/>
                        </a:rPr>
                        <a:t>, or patient care processes, in general, are organized. For example, in terms of the scientific evidence the care process is based on; who is involved in designing, using, monitoring, and communicating the care process; and the participation of patients and family/next-of-kin in the process, etc.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hMerge="1">
                  <a:txBody>
                    <a:bodyPr/>
                    <a:lstStyle/>
                    <a:p>
                      <a:endParaRPr lang="nb-NO"/>
                    </a:p>
                  </a:txBody>
                  <a:tcPr/>
                </a:tc>
                <a:tc hMerge="1">
                  <a:txBody>
                    <a:bodyPr/>
                    <a:lstStyle/>
                    <a:p>
                      <a:endParaRPr lang="nb-NO"/>
                    </a:p>
                  </a:txBody>
                  <a:tcPr/>
                </a:tc>
                <a:tc hMerge="1">
                  <a:txBody>
                    <a:bodyPr/>
                    <a:lstStyle/>
                    <a:p>
                      <a:pPr>
                        <a:lnSpc>
                          <a:spcPct val="107000"/>
                        </a:lnSpc>
                        <a:spcAft>
                          <a:spcPts val="800"/>
                        </a:spcAft>
                        <a:buNone/>
                      </a:pP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064314867"/>
                  </a:ext>
                </a:extLst>
              </a:tr>
              <a:tr h="363839">
                <a:tc rowSpan="11">
                  <a:txBody>
                    <a:bodyPr/>
                    <a:lstStyle/>
                    <a:p>
                      <a:pPr>
                        <a:lnSpc>
                          <a:spcPct val="107000"/>
                        </a:lnSpc>
                        <a:spcAft>
                          <a:spcPts val="800"/>
                        </a:spcAft>
                        <a:buNone/>
                      </a:pPr>
                      <a:r>
                        <a:rPr lang="en-US" sz="1050" dirty="0">
                          <a:effectLst/>
                        </a:rPr>
                        <a:t>Organization and Coordination of care process/ patient pathways/ </a:t>
                      </a:r>
                      <a:r>
                        <a:rPr lang="en-US" sz="1050" dirty="0" err="1">
                          <a:effectLst/>
                        </a:rPr>
                        <a:t>pasientforløp</a:t>
                      </a:r>
                    </a:p>
                    <a:p>
                      <a:pPr>
                        <a:lnSpc>
                          <a:spcPct val="107000"/>
                        </a:lnSpc>
                        <a:spcAft>
                          <a:spcPts val="800"/>
                        </a:spcAft>
                        <a:buNone/>
                      </a:pPr>
                      <a:r>
                        <a:rPr lang="en-US" sz="1050" dirty="0">
                          <a:effectLst/>
                        </a:rPr>
                        <a:t> </a:t>
                      </a:r>
                    </a:p>
                    <a:p>
                      <a:pPr>
                        <a:lnSpc>
                          <a:spcPct val="107000"/>
                        </a:lnSpc>
                        <a:spcAft>
                          <a:spcPts val="800"/>
                        </a:spcAft>
                        <a:buNone/>
                      </a:pPr>
                      <a:r>
                        <a:rPr lang="en-US" sz="1050" dirty="0">
                          <a:effectLst/>
                        </a:rPr>
                        <a:t> </a:t>
                      </a:r>
                    </a:p>
                    <a:p>
                      <a:r>
                        <a:rPr lang="en-US" sz="1050" dirty="0">
                          <a:effectLst/>
                        </a:rPr>
                        <a:t> </a:t>
                      </a:r>
                      <a:endParaRPr lang="nb-NO" sz="1400" dirty="0"/>
                    </a:p>
                  </a:txBody>
                  <a:tcPr marL="6933" marR="6933" marT="0" marB="0"/>
                </a:tc>
                <a:tc rowSpan="7">
                  <a:txBody>
                    <a:bodyPr/>
                    <a:lstStyle/>
                    <a:p>
                      <a:pPr>
                        <a:lnSpc>
                          <a:spcPct val="107000"/>
                        </a:lnSpc>
                        <a:spcAft>
                          <a:spcPts val="800"/>
                        </a:spcAft>
                        <a:buNone/>
                      </a:pPr>
                      <a:r>
                        <a:rPr lang="en-US" sz="1050" dirty="0">
                          <a:effectLst/>
                        </a:rPr>
                        <a:t>Could you explain how the coordination of patient pathways at your institution is? </a:t>
                      </a:r>
                    </a:p>
                    <a:p>
                      <a:pPr>
                        <a:lnSpc>
                          <a:spcPct val="107000"/>
                        </a:lnSpc>
                        <a:spcAft>
                          <a:spcPts val="800"/>
                        </a:spcAft>
                        <a:buNone/>
                      </a:pPr>
                      <a:r>
                        <a:rPr lang="en-US" sz="1050" dirty="0">
                          <a:effectLst/>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(Besides treatment guidelines) do you have any document of the patient pathway/</a:t>
                      </a:r>
                      <a:r>
                        <a:rPr lang="en-US" sz="1050" dirty="0" err="1">
                          <a:effectLst/>
                        </a:rPr>
                        <a:t>pasientforløp</a:t>
                      </a:r>
                      <a:r>
                        <a:rPr lang="en-US" sz="1050" dirty="0">
                          <a:effectLst/>
                        </a:rPr>
                        <a:t> that you work with? Could you elaborate on the details?</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147178383"/>
                  </a:ext>
                </a:extLst>
              </a:tr>
              <a:tr h="671332">
                <a:tc vMerge="1">
                  <a:txBody>
                    <a:bodyPr/>
                    <a:lstStyle/>
                    <a:p>
                      <a:endParaRPr dirty="0"/>
                    </a:p>
                  </a:txBody>
                  <a:tcPr marL="6933" marR="6933" marT="0" marB="0"/>
                </a:tc>
                <a:tc vMerge="1">
                  <a:txBody>
                    <a:bodyPr/>
                    <a:lstStyle/>
                    <a:p>
                      <a:endParaRPr lang="nb-NO"/>
                    </a:p>
                  </a:txBody>
                  <a:tcPr/>
                </a:tc>
                <a:tc>
                  <a:txBody>
                    <a:bodyPr/>
                    <a:lstStyle/>
                    <a:p>
                      <a:pPr>
                        <a:lnSpc>
                          <a:spcPct val="107000"/>
                        </a:lnSpc>
                        <a:spcAft>
                          <a:spcPts val="800"/>
                        </a:spcAft>
                        <a:buNone/>
                      </a:pPr>
                      <a:r>
                        <a:rPr lang="en-US" sz="1050" dirty="0">
                          <a:effectLst/>
                        </a:rPr>
                        <a:t>If there is no document guiding the patient pathway, how are the patient pathways (in terms of diagnosis and treatment) built?</a:t>
                      </a:r>
                      <a:br>
                        <a:rPr lang="nb-NO" sz="1050" dirty="0">
                          <a:effectLst/>
                        </a:rPr>
                      </a:br>
                      <a:r>
                        <a:rPr lang="en-US" sz="1050" dirty="0">
                          <a:effectLst/>
                        </a:rPr>
                        <a:t>If there is no structured patient pathway/</a:t>
                      </a:r>
                      <a:r>
                        <a:rPr lang="en-US" sz="1050" dirty="0" err="1">
                          <a:effectLst/>
                        </a:rPr>
                        <a:t>pasientforløp</a:t>
                      </a:r>
                      <a:r>
                        <a:rPr lang="en-US" sz="1050" dirty="0">
                          <a:effectLst/>
                        </a:rPr>
                        <a:t>, that means the decision is left to each clinician to establish a patient pathway/</a:t>
                      </a:r>
                      <a:r>
                        <a:rPr lang="en-US" sz="1050" dirty="0" err="1">
                          <a:effectLst/>
                        </a:rPr>
                        <a:t>pasientforløp</a:t>
                      </a:r>
                      <a:r>
                        <a:rPr lang="en-US" sz="1050" dirty="0">
                          <a:effectLst/>
                        </a:rPr>
                        <a:t> for each patient? </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717065576"/>
                  </a:ext>
                </a:extLst>
              </a:tr>
              <a:tr h="549752">
                <a:tc vMerge="1">
                  <a:txBody>
                    <a:bodyPr/>
                    <a:lstStyle/>
                    <a:p>
                      <a:endParaRPr dirty="0"/>
                    </a:p>
                  </a:txBody>
                  <a:tcPr marL="6933" marR="6933" marT="0" marB="0"/>
                </a:tc>
                <a:tc vMerge="1">
                  <a:txBody>
                    <a:bodyPr/>
                    <a:lstStyle/>
                    <a:p>
                      <a:endParaRPr dirty="0"/>
                    </a:p>
                  </a:txBody>
                  <a:tcPr marL="6933" marR="6933" marT="0" marB="0"/>
                </a:tc>
                <a:tc>
                  <a:txBody>
                    <a:bodyPr/>
                    <a:lstStyle/>
                    <a:p>
                      <a:pPr>
                        <a:lnSpc>
                          <a:spcPct val="107000"/>
                        </a:lnSpc>
                        <a:spcAft>
                          <a:spcPts val="800"/>
                        </a:spcAft>
                        <a:buNone/>
                      </a:pPr>
                      <a:r>
                        <a:rPr lang="en-US" sz="1050" dirty="0">
                          <a:effectLst/>
                        </a:rPr>
                        <a:t>If any, do you believe that the content of your care is updated based on the most current scientific evidence?</a:t>
                      </a:r>
                      <a:br>
                        <a:rPr lang="nb-NO" sz="1050" dirty="0">
                          <a:effectLst/>
                        </a:rPr>
                      </a:br>
                      <a:r>
                        <a:rPr lang="en-US" sz="1050" dirty="0">
                          <a:effectLst/>
                        </a:rPr>
                        <a:t>What methods do you employ to keep the evidence up to date?</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550356737"/>
                  </a:ext>
                </a:extLst>
              </a:tr>
              <a:tr h="198547">
                <a:tc vMerge="1">
                  <a:txBody>
                    <a:bodyPr/>
                    <a:lstStyle/>
                    <a:p>
                      <a:endParaRPr lang="nb-NO"/>
                    </a:p>
                  </a:txBody>
                  <a:tcPr/>
                </a:tc>
                <a:tc vMerge="1">
                  <a:txBody>
                    <a:bodyPr/>
                    <a:lstStyle/>
                    <a:p>
                      <a:endParaRPr lang="nb-NO"/>
                    </a:p>
                  </a:txBody>
                  <a:tcPr/>
                </a:tc>
                <a:tc>
                  <a:txBody>
                    <a:bodyPr/>
                    <a:lstStyle/>
                    <a:p>
                      <a:r>
                        <a:rPr lang="en-US" sz="1050">
                          <a:effectLst/>
                        </a:rPr>
                        <a:t>How does the coordination of activities look like?</a:t>
                      </a:r>
                      <a:endParaRPr lang="nb-NO"/>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060564107"/>
                  </a:ext>
                </a:extLst>
              </a:tr>
              <a:tr h="51908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en-US" sz="1050" dirty="0">
                          <a:effectLst/>
                        </a:rPr>
                        <a:t>Are there time stamps?</a:t>
                      </a:r>
                      <a:r>
                        <a:rPr lang="nb-NO" sz="1050" dirty="0">
                          <a:effectLst/>
                        </a:rPr>
                        <a:t> </a:t>
                      </a:r>
                      <a:br>
                        <a:rPr lang="nb-NO" sz="1050" dirty="0">
                          <a:effectLst/>
                        </a:rPr>
                      </a:br>
                      <a:r>
                        <a:rPr lang="nb-NO" sz="1050" dirty="0">
                          <a:effectLst/>
                        </a:rPr>
                        <a:t>^I</a:t>
                      </a:r>
                      <a:r>
                        <a:rPr lang="en-US" sz="1050" dirty="0">
                          <a:effectLst/>
                        </a:rPr>
                        <a:t>f so, how optimum (do you think) is the timing of activities within the care process/</a:t>
                      </a:r>
                      <a:r>
                        <a:rPr lang="en-US" sz="1050" dirty="0" err="1">
                          <a:effectLst/>
                        </a:rPr>
                        <a:t>pasientforløp</a:t>
                      </a:r>
                      <a:r>
                        <a:rPr lang="en-US" sz="1050" dirty="0">
                          <a:effectLst/>
                        </a:rPr>
                        <a:t>?</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765312243"/>
                  </a:ext>
                </a:extLst>
              </a:tr>
              <a:tr h="335666">
                <a:tc vMerge="1">
                  <a:txBody>
                    <a:bodyPr/>
                    <a:lstStyle/>
                    <a:p>
                      <a:endParaRPr lang="nb-NO"/>
                    </a:p>
                  </a:txBody>
                  <a:tcPr/>
                </a:tc>
                <a:tc vMerge="1">
                  <a:txBody>
                    <a:bodyPr/>
                    <a:lstStyle/>
                    <a:p>
                      <a:endParaRPr lang="nb-NO"/>
                    </a:p>
                  </a:txBody>
                  <a:tcPr/>
                </a:tc>
                <a:tc>
                  <a:txBody>
                    <a:bodyPr/>
                    <a:lstStyle/>
                    <a:p>
                      <a:r>
                        <a:rPr lang="en-US" sz="1050">
                          <a:effectLst/>
                        </a:rPr>
                        <a:t>Do you work in interdisciplinary teams where there is a need for a common understanding of patient pathways across professional competence, e.g., clinical, technical and administrative?</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557972317"/>
                  </a:ext>
                </a:extLst>
              </a:tr>
              <a:tr h="219919">
                <a:tc vMerge="1">
                  <a:txBody>
                    <a:bodyPr/>
                    <a:lstStyle/>
                    <a:p>
                      <a:endParaRPr lang="nb-NO"/>
                    </a:p>
                  </a:txBody>
                  <a:tcPr/>
                </a:tc>
                <a:tc vMerge="1">
                  <a:txBody>
                    <a:bodyPr/>
                    <a:lstStyle/>
                    <a:p>
                      <a:endParaRPr lang="nb-NO"/>
                    </a:p>
                  </a:txBody>
                  <a:tcPr/>
                </a:tc>
                <a:tc>
                  <a:txBody>
                    <a:bodyPr/>
                    <a:lstStyle/>
                    <a:p>
                      <a:r>
                        <a:rPr lang="en-US" sz="1050">
                          <a:effectLst/>
                        </a:rPr>
                        <a:t>How do you manage disagreements, misunderstandings, or ambiguities?</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302926993"/>
                  </a:ext>
                </a:extLst>
              </a:tr>
              <a:tr h="208344">
                <a:tc vMerge="1">
                  <a:txBody>
                    <a:bodyPr/>
                    <a:lstStyle/>
                    <a:p>
                      <a:endParaRPr dirty="0"/>
                    </a:p>
                  </a:txBody>
                  <a:tcPr marL="6933" marR="6933" marT="0" marB="0"/>
                </a:tc>
                <a:tc rowSpan="4">
                  <a:txBody>
                    <a:bodyPr/>
                    <a:lstStyle/>
                    <a:p>
                      <a:pPr>
                        <a:lnSpc>
                          <a:spcPct val="107000"/>
                        </a:lnSpc>
                        <a:spcAft>
                          <a:spcPts val="800"/>
                        </a:spcAft>
                        <a:buNone/>
                      </a:pPr>
                      <a:r>
                        <a:rPr lang="en-US" sz="1050" dirty="0">
                          <a:effectLst/>
                        </a:rPr>
                        <a:t>Let us discuss how the coordination of patient care is communicated among clinical and non-clinical staff.</a:t>
                      </a:r>
                      <a:endParaRPr lang="nb-NO" sz="1050" dirty="0">
                        <a:effectLst/>
                      </a:endParaRPr>
                    </a:p>
                    <a:p>
                      <a:pPr>
                        <a:lnSpc>
                          <a:spcPct val="107000"/>
                        </a:lnSpc>
                        <a:spcAft>
                          <a:spcPts val="800"/>
                        </a:spcAft>
                        <a:buNone/>
                      </a:pPr>
                      <a:r>
                        <a:rPr lang="en-US" sz="1050" dirty="0">
                          <a:effectLst/>
                        </a:rPr>
                        <a:t>How is the communication culture regarding </a:t>
                      </a:r>
                      <a:r>
                        <a:rPr lang="en-US" sz="1050" dirty="0" err="1">
                          <a:effectLst/>
                        </a:rPr>
                        <a:t>pasientforløp</a:t>
                      </a:r>
                      <a:r>
                        <a:rPr lang="en-US" sz="1050" dirty="0">
                          <a:effectLst/>
                        </a:rPr>
                        <a:t>? </a:t>
                      </a:r>
                      <a:endParaRPr lang="nb-NO" sz="1400" dirty="0"/>
                    </a:p>
                  </a:txBody>
                  <a:tcPr marL="6933" marR="6933" marT="0" marB="0"/>
                </a:tc>
                <a:tc>
                  <a:txBody>
                    <a:bodyPr/>
                    <a:lstStyle/>
                    <a:p>
                      <a:pPr>
                        <a:lnSpc>
                          <a:spcPct val="107000"/>
                        </a:lnSpc>
                        <a:spcAft>
                          <a:spcPts val="800"/>
                        </a:spcAft>
                        <a:buNone/>
                      </a:pPr>
                      <a:r>
                        <a:rPr lang="en-US" sz="1050">
                          <a:effectLst/>
                        </a:rPr>
                        <a:t>How is it communicated to the staff? (Poster, a booklet, electronic tool, integrated into the EMR)</a:t>
                      </a:r>
                      <a:endParaRPr lang="nb-NO"/>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111034040"/>
                  </a:ext>
                </a:extLst>
              </a:tr>
              <a:tr h="380676">
                <a:tc vMerge="1">
                  <a:txBody>
                    <a:bodyPr/>
                    <a:lstStyle/>
                    <a:p>
                      <a:endParaRPr lang="nb-NO"/>
                    </a:p>
                  </a:txBody>
                  <a:tcPr/>
                </a:tc>
                <a:tc vMerge="1">
                  <a:txBody>
                    <a:bodyPr/>
                    <a:lstStyle/>
                    <a:p>
                      <a:endParaRPr lang="nb-NO"/>
                    </a:p>
                  </a:txBody>
                  <a:tcPr/>
                </a:tc>
                <a:tc>
                  <a:txBody>
                    <a:bodyPr/>
                    <a:lstStyle/>
                    <a:p>
                      <a:r>
                        <a:rPr lang="en-US" sz="1050">
                          <a:effectLst/>
                        </a:rPr>
                        <a:t>How familiar (do you think) are the team members with the various steps in the care process/pasientforløp?</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795953"/>
                  </a:ext>
                </a:extLst>
              </a:tr>
              <a:tr h="394828">
                <a:tc vMerge="1">
                  <a:txBody>
                    <a:bodyPr/>
                    <a:lstStyle/>
                    <a:p>
                      <a:pPr>
                        <a:lnSpc>
                          <a:spcPct val="107000"/>
                        </a:lnSpc>
                        <a:spcAft>
                          <a:spcPts val="800"/>
                        </a:spcAft>
                        <a:buNone/>
                      </a:pPr>
                      <a:r>
                        <a:rPr lang="en-US" sz="120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vMerge="1">
                  <a:txBody>
                    <a:bodyPr/>
                    <a:lstStyle/>
                    <a:p>
                      <a:endParaRPr lang="nb-NO"/>
                    </a:p>
                  </a:txBody>
                  <a:tcPr/>
                </a:tc>
                <a:tc>
                  <a:txBody>
                    <a:bodyPr/>
                    <a:lstStyle/>
                    <a:p>
                      <a:pPr>
                        <a:lnSpc>
                          <a:spcPct val="107000"/>
                        </a:lnSpc>
                        <a:spcAft>
                          <a:spcPts val="800"/>
                        </a:spcAft>
                        <a:buNone/>
                      </a:pPr>
                      <a:r>
                        <a:rPr lang="en-US" sz="1050" dirty="0">
                          <a:effectLst/>
                        </a:rPr>
                        <a:t>How well do you think the team members are engaged in the organization of the care process?</a:t>
                      </a:r>
                      <a:br>
                        <a:rPr lang="nb-NO" sz="1050" dirty="0">
                          <a:effectLst/>
                        </a:rPr>
                      </a:br>
                      <a:r>
                        <a:rPr lang="en-US" sz="1050" dirty="0">
                          <a:effectLst/>
                        </a:rPr>
                        <a:t>Is there any room for improvement in engaging the staff?</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429643647"/>
                  </a:ext>
                </a:extLst>
              </a:tr>
              <a:tr h="219919">
                <a:tc vMerge="1">
                  <a:txBody>
                    <a:bodyPr/>
                    <a:lstStyle/>
                    <a:p>
                      <a:endParaRPr lang="nb-NO"/>
                    </a:p>
                  </a:txBody>
                  <a:tcPr/>
                </a:tc>
                <a:tc vMerge="1">
                  <a:txBody>
                    <a:bodyPr/>
                    <a:lstStyle/>
                    <a:p>
                      <a:endParaRPr lang="nb-NO"/>
                    </a:p>
                  </a:txBody>
                  <a:tcPr/>
                </a:tc>
                <a:tc>
                  <a:txBody>
                    <a:bodyPr/>
                    <a:lstStyle/>
                    <a:p>
                      <a:r>
                        <a:rPr lang="en-US" sz="1050">
                          <a:effectLst/>
                        </a:rPr>
                        <a:t>If there are ways of getting feedback from the staff, how is it arranged?</a:t>
                      </a:r>
                      <a:endParaRPr lang="nb-NO"/>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51086779"/>
                  </a:ext>
                </a:extLst>
              </a:tr>
            </a:tbl>
          </a:graphicData>
        </a:graphic>
      </p:graphicFrame>
    </p:spTree>
    <p:extLst>
      <p:ext uri="{BB962C8B-B14F-4D97-AF65-F5344CB8AC3E}">
        <p14:creationId xmlns:p14="http://schemas.microsoft.com/office/powerpoint/2010/main" val="1056453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0CC23-3D63-6623-9C00-2E6C279F55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C6C406-6346-6FCF-2C15-54EB7A0EB910}"/>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(4/6)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968070AA-10BE-6F2B-EC13-CC1D96CBB4E5}"/>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ell 3">
            <a:extLst>
              <a:ext uri="{FF2B5EF4-FFF2-40B4-BE49-F238E27FC236}">
                <a16:creationId xmlns:a16="http://schemas.microsoft.com/office/drawing/2014/main" id="{6C18C97F-B373-34B4-9A91-7E0F6CF76AA8}"/>
              </a:ext>
            </a:extLst>
          </p:cNvPr>
          <p:cNvGraphicFramePr>
            <a:graphicFrameLocks noGrp="1"/>
          </p:cNvGraphicFramePr>
          <p:nvPr>
            <p:extLst>
              <p:ext uri="{D42A27DB-BD31-4B8C-83A1-F6EECF244321}">
                <p14:modId xmlns:p14="http://schemas.microsoft.com/office/powerpoint/2010/main" val="1473890280"/>
              </p:ext>
            </p:extLst>
          </p:nvPr>
        </p:nvGraphicFramePr>
        <p:xfrm>
          <a:off x="428263" y="1183594"/>
          <a:ext cx="11354765" cy="3439206"/>
        </p:xfrm>
        <a:graphic>
          <a:graphicData uri="http://schemas.openxmlformats.org/drawingml/2006/table">
            <a:tbl>
              <a:tblPr firstRow="1" firstCol="1" bandRow="1">
                <a:tableStyleId>{5940675A-B579-460E-94D1-54222C63F5DA}</a:tableStyleId>
              </a:tblPr>
              <a:tblGrid>
                <a:gridCol w="1446836">
                  <a:extLst>
                    <a:ext uri="{9D8B030D-6E8A-4147-A177-3AD203B41FA5}">
                      <a16:colId xmlns:a16="http://schemas.microsoft.com/office/drawing/2014/main" val="538134601"/>
                    </a:ext>
                  </a:extLst>
                </a:gridCol>
                <a:gridCol w="2696901">
                  <a:extLst>
                    <a:ext uri="{9D8B030D-6E8A-4147-A177-3AD203B41FA5}">
                      <a16:colId xmlns:a16="http://schemas.microsoft.com/office/drawing/2014/main" val="2543408872"/>
                    </a:ext>
                  </a:extLst>
                </a:gridCol>
                <a:gridCol w="5301205">
                  <a:extLst>
                    <a:ext uri="{9D8B030D-6E8A-4147-A177-3AD203B41FA5}">
                      <a16:colId xmlns:a16="http://schemas.microsoft.com/office/drawing/2014/main" val="931780724"/>
                    </a:ext>
                  </a:extLst>
                </a:gridCol>
                <a:gridCol w="1909823">
                  <a:extLst>
                    <a:ext uri="{9D8B030D-6E8A-4147-A177-3AD203B41FA5}">
                      <a16:colId xmlns:a16="http://schemas.microsoft.com/office/drawing/2014/main" val="2790555350"/>
                    </a:ext>
                  </a:extLst>
                </a:gridCol>
              </a:tblGrid>
              <a:tr h="0">
                <a:tc>
                  <a:txBody>
                    <a:bodyPr/>
                    <a:lstStyle/>
                    <a:p>
                      <a:pPr algn="ctr">
                        <a:lnSpc>
                          <a:spcPct val="107000"/>
                        </a:lnSpc>
                        <a:spcAft>
                          <a:spcPts val="800"/>
                        </a:spcAft>
                        <a:buNone/>
                      </a:pPr>
                      <a:r>
                        <a:rPr lang="en-US" sz="1050" b="1" dirty="0">
                          <a:effectLst/>
                        </a:rPr>
                        <a:t>Topic</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Main question</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Probing questions</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Short notes of responses </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53480497"/>
                  </a:ext>
                </a:extLst>
              </a:tr>
              <a:tr h="186990">
                <a:tc rowSpan="5">
                  <a:txBody>
                    <a:bodyPr/>
                    <a:lstStyle/>
                    <a:p>
                      <a:pPr>
                        <a:lnSpc>
                          <a:spcPct val="107000"/>
                        </a:lnSpc>
                        <a:spcAft>
                          <a:spcPts val="800"/>
                        </a:spcAft>
                        <a:buNone/>
                      </a:pPr>
                      <a:r>
                        <a:rPr lang="en-US" sz="1050" dirty="0">
                          <a:effectLst/>
                        </a:rPr>
                        <a:t>Patient-centeredness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5">
                  <a:txBody>
                    <a:bodyPr/>
                    <a:lstStyle/>
                    <a:p>
                      <a:pPr>
                        <a:lnSpc>
                          <a:spcPct val="107000"/>
                        </a:lnSpc>
                        <a:spcAft>
                          <a:spcPts val="800"/>
                        </a:spcAft>
                        <a:buNone/>
                      </a:pPr>
                      <a:r>
                        <a:rPr lang="en-US" sz="1050">
                          <a:effectLst/>
                        </a:rPr>
                        <a:t>How do you see your institution regarding the provision of patient-centered care?</a:t>
                      </a:r>
                      <a:endParaRPr lang="nb-NO" sz="1050">
                        <a:effectLst/>
                      </a:endParaRPr>
                    </a:p>
                    <a:p>
                      <a:pPr>
                        <a:lnSpc>
                          <a:spcPct val="107000"/>
                        </a:lnSpc>
                        <a:spcAft>
                          <a:spcPts val="800"/>
                        </a:spcAft>
                        <a:buNone/>
                      </a:pPr>
                      <a:r>
                        <a:rPr lang="en-US" sz="1050">
                          <a:effectLst/>
                        </a:rPr>
                        <a:t>Meaning “Providing care that is respectful of, and responsive to, individual patient preferences, needs and values, and ensuring that patient values guide all clinical decisions.” The Institute of Medicine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Does your institution have a patient-centered vision? In what way does it manifest itself?</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002103400"/>
                  </a:ext>
                </a:extLst>
              </a:tr>
              <a:tr h="355600">
                <a:tc vMerge="1">
                  <a:txBody>
                    <a:bodyPr/>
                    <a:lstStyle/>
                    <a:p>
                      <a:endParaRPr lang="nb-NO"/>
                    </a:p>
                  </a:txBody>
                  <a:tcPr/>
                </a:tc>
                <a:tc vMerge="1">
                  <a:txBody>
                    <a:bodyPr/>
                    <a:lstStyle/>
                    <a:p>
                      <a:endParaRPr lang="nb-NO"/>
                    </a:p>
                  </a:txBody>
                  <a:tcPr/>
                </a:tc>
                <a:tc>
                  <a:txBody>
                    <a:bodyPr/>
                    <a:lstStyle/>
                    <a:p>
                      <a:r>
                        <a:rPr lang="en-US" sz="1050">
                          <a:effectLst/>
                        </a:rPr>
                        <a:t>How well are the care processes organized by taking the holistic nature of a patient? i.e., considering a patient beyond the sickness</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752933220"/>
                  </a:ext>
                </a:extLst>
              </a:tr>
              <a:tr h="380676">
                <a:tc vMerge="1">
                  <a:txBody>
                    <a:bodyPr/>
                    <a:lstStyle/>
                    <a:p>
                      <a:endParaRPr lang="nb-NO"/>
                    </a:p>
                  </a:txBody>
                  <a:tcPr/>
                </a:tc>
                <a:tc vMerge="1">
                  <a:txBody>
                    <a:bodyPr/>
                    <a:lstStyle/>
                    <a:p>
                      <a:endParaRPr lang="nb-NO"/>
                    </a:p>
                  </a:txBody>
                  <a:tcPr/>
                </a:tc>
                <a:tc>
                  <a:txBody>
                    <a:bodyPr/>
                    <a:lstStyle/>
                    <a:p>
                      <a:r>
                        <a:rPr lang="en-US" sz="1050">
                          <a:effectLst/>
                        </a:rPr>
                        <a:t>Do you believe the organizational structure is designed to accommodate the needs and wills of a patient?</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485706738"/>
                  </a:ext>
                </a:extLst>
              </a:tr>
              <a:tr h="188284">
                <a:tc vMerge="1">
                  <a:txBody>
                    <a:bodyPr/>
                    <a:lstStyle/>
                    <a:p>
                      <a:endParaRPr lang="nb-NO"/>
                    </a:p>
                  </a:txBody>
                  <a:tcPr/>
                </a:tc>
                <a:tc vMerge="1">
                  <a:txBody>
                    <a:bodyPr/>
                    <a:lstStyle/>
                    <a:p>
                      <a:endParaRPr lang="nb-NO"/>
                    </a:p>
                  </a:txBody>
                  <a:tcPr/>
                </a:tc>
                <a:tc>
                  <a:txBody>
                    <a:bodyPr/>
                    <a:lstStyle/>
                    <a:p>
                      <a:r>
                        <a:rPr lang="en-US" sz="1050">
                          <a:effectLst/>
                        </a:rPr>
                        <a:t>Are there ways of monitoring the patient-centeredness of your patient pathway?</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835152843"/>
                  </a:ext>
                </a:extLst>
              </a:tr>
              <a:tr h="182880">
                <a:tc vMerge="1">
                  <a:txBody>
                    <a:bodyPr/>
                    <a:lstStyle/>
                    <a:p>
                      <a:endParaRPr lang="nb-NO"/>
                    </a:p>
                  </a:txBody>
                  <a:tcPr/>
                </a:tc>
                <a:tc vMerge="1">
                  <a:txBody>
                    <a:bodyPr/>
                    <a:lstStyle/>
                    <a:p>
                      <a:endParaRPr lang="nb-NO"/>
                    </a:p>
                  </a:txBody>
                  <a:tcPr/>
                </a:tc>
                <a:tc>
                  <a:txBody>
                    <a:bodyPr/>
                    <a:lstStyle/>
                    <a:p>
                      <a:r>
                        <a:rPr lang="en-US" sz="1050">
                          <a:effectLst/>
                        </a:rPr>
                        <a:t>What would you like to improve? How? </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059363002"/>
                  </a:ext>
                </a:extLst>
              </a:tr>
              <a:tr h="365760">
                <a:tc rowSpan="6">
                  <a:txBody>
                    <a:bodyPr/>
                    <a:lstStyle/>
                    <a:p>
                      <a:pPr>
                        <a:lnSpc>
                          <a:spcPct val="107000"/>
                        </a:lnSpc>
                        <a:spcAft>
                          <a:spcPts val="800"/>
                        </a:spcAft>
                        <a:buNone/>
                      </a:pPr>
                      <a:r>
                        <a:rPr lang="en-US" sz="1050" dirty="0">
                          <a:effectLst/>
                        </a:rPr>
                        <a:t>Communication with patients and family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6">
                  <a:txBody>
                    <a:bodyPr/>
                    <a:lstStyle/>
                    <a:p>
                      <a:pPr>
                        <a:lnSpc>
                          <a:spcPct val="107000"/>
                        </a:lnSpc>
                        <a:spcAft>
                          <a:spcPts val="800"/>
                        </a:spcAft>
                        <a:buNone/>
                      </a:pPr>
                      <a:r>
                        <a:rPr lang="en-US" sz="1050">
                          <a:effectLst/>
                        </a:rPr>
                        <a:t>How is the engagement of care providers and patients/family throughout the care process?</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How and when do you communicate with the patient throughout the care process?</a:t>
                      </a:r>
                      <a:br>
                        <a:rPr lang="nb-NO" sz="1050" dirty="0">
                          <a:effectLst/>
                        </a:rPr>
                      </a:br>
                      <a:r>
                        <a:rPr lang="en-US" sz="1050" dirty="0">
                          <a:effectLst/>
                        </a:rPr>
                        <a:t>Is there enough time (allocated) for patient communication?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42846076"/>
                  </a:ext>
                </a:extLst>
              </a:tr>
              <a:tr h="35560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en-US" sz="1050" dirty="0">
                          <a:effectLst/>
                        </a:rPr>
                        <a:t>Is the patient pathway (</a:t>
                      </a:r>
                      <a:r>
                        <a:rPr lang="en-US" sz="1050" dirty="0" err="1">
                          <a:effectLst/>
                        </a:rPr>
                        <a:t>pasientforløp</a:t>
                      </a:r>
                      <a:r>
                        <a:rPr lang="en-US" sz="1050" dirty="0">
                          <a:effectLst/>
                        </a:rPr>
                        <a:t>) communicated directly to the patient? </a:t>
                      </a:r>
                      <a:br>
                        <a:rPr lang="nb-NO" sz="1050" dirty="0">
                          <a:effectLst/>
                        </a:rPr>
                      </a:br>
                      <a:r>
                        <a:rPr lang="en-US" sz="1050" dirty="0">
                          <a:effectLst/>
                        </a:rPr>
                        <a:t>If yes, is the description shown to the patient like the description used internally?</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174719359"/>
                  </a:ext>
                </a:extLst>
              </a:tr>
              <a:tr h="355600">
                <a:tc vMerge="1">
                  <a:txBody>
                    <a:bodyPr/>
                    <a:lstStyle/>
                    <a:p>
                      <a:endParaRPr lang="nb-NO"/>
                    </a:p>
                  </a:txBody>
                  <a:tcPr/>
                </a:tc>
                <a:tc vMerge="1">
                  <a:txBody>
                    <a:bodyPr/>
                    <a:lstStyle/>
                    <a:p>
                      <a:endParaRPr lang="nb-NO"/>
                    </a:p>
                  </a:txBody>
                  <a:tcPr/>
                </a:tc>
                <a:tc>
                  <a:txBody>
                    <a:bodyPr/>
                    <a:lstStyle/>
                    <a:p>
                      <a:r>
                        <a:rPr lang="en-US" sz="1050">
                          <a:effectLst/>
                        </a:rPr>
                        <a:t>Are the patients or family provided with candid (frank, open, straightforward) information regarding their health?</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258138012"/>
                  </a:ext>
                </a:extLst>
              </a:tr>
              <a:tr h="193040">
                <a:tc vMerge="1">
                  <a:txBody>
                    <a:bodyPr/>
                    <a:lstStyle/>
                    <a:p>
                      <a:endParaRPr lang="nb-NO"/>
                    </a:p>
                  </a:txBody>
                  <a:tcPr/>
                </a:tc>
                <a:tc vMerge="1">
                  <a:txBody>
                    <a:bodyPr/>
                    <a:lstStyle/>
                    <a:p>
                      <a:endParaRPr lang="nb-NO"/>
                    </a:p>
                  </a:txBody>
                  <a:tcPr/>
                </a:tc>
                <a:tc>
                  <a:txBody>
                    <a:bodyPr/>
                    <a:lstStyle/>
                    <a:p>
                      <a:r>
                        <a:rPr lang="en-US" sz="1050">
                          <a:effectLst/>
                        </a:rPr>
                        <a:t>Are patients explicitly asked for consent to the proposed next step in a care process?</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460687602"/>
                  </a:ext>
                </a:extLst>
              </a:tr>
              <a:tr h="35560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en-US" sz="1050" dirty="0">
                          <a:effectLst/>
                        </a:rPr>
                        <a:t>What are the common means of patient communications? </a:t>
                      </a:r>
                      <a:br>
                        <a:rPr lang="nb-NO" sz="1050" dirty="0">
                          <a:effectLst/>
                        </a:rPr>
                      </a:br>
                      <a:r>
                        <a:rPr lang="en-US" sz="1050" dirty="0">
                          <a:effectLst/>
                        </a:rPr>
                        <a:t>Do you have ways of measuring patient feedback?</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224961359"/>
                  </a:ext>
                </a:extLst>
              </a:tr>
              <a:tr h="355600">
                <a:tc vMerge="1">
                  <a:txBody>
                    <a:bodyPr/>
                    <a:lstStyle/>
                    <a:p>
                      <a:endParaRPr lang="nb-NO"/>
                    </a:p>
                  </a:txBody>
                  <a:tcPr/>
                </a:tc>
                <a:tc vMerge="1">
                  <a:txBody>
                    <a:bodyPr/>
                    <a:lstStyle/>
                    <a:p>
                      <a:endParaRPr lang="nb-NO"/>
                    </a:p>
                  </a:txBody>
                  <a:tcPr/>
                </a:tc>
                <a:tc>
                  <a:txBody>
                    <a:bodyPr/>
                    <a:lstStyle/>
                    <a:p>
                      <a:r>
                        <a:rPr lang="en-US" sz="1050" dirty="0">
                          <a:effectLst/>
                        </a:rPr>
                        <a:t>How well do you think the patients are engaged? Do they need empowerment to take part in the decision of their care process?</a:t>
                      </a:r>
                      <a:endParaRPr lang="nb-NO" dirty="0"/>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75226715"/>
                  </a:ext>
                </a:extLst>
              </a:tr>
            </a:tbl>
          </a:graphicData>
        </a:graphic>
      </p:graphicFrame>
    </p:spTree>
    <p:extLst>
      <p:ext uri="{BB962C8B-B14F-4D97-AF65-F5344CB8AC3E}">
        <p14:creationId xmlns:p14="http://schemas.microsoft.com/office/powerpoint/2010/main" val="490290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ABB80-169D-4DB5-0DDF-C80009678A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777A27-16E7-CEAA-304B-F9D199DE5F1E}"/>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(5/6)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A723B11F-FA3E-7B36-D743-030E7E13DB49}"/>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ell 3">
            <a:extLst>
              <a:ext uri="{FF2B5EF4-FFF2-40B4-BE49-F238E27FC236}">
                <a16:creationId xmlns:a16="http://schemas.microsoft.com/office/drawing/2014/main" id="{4FCD8166-AF88-C705-C71B-397F45FEE229}"/>
              </a:ext>
            </a:extLst>
          </p:cNvPr>
          <p:cNvGraphicFramePr>
            <a:graphicFrameLocks noGrp="1"/>
          </p:cNvGraphicFramePr>
          <p:nvPr>
            <p:extLst>
              <p:ext uri="{D42A27DB-BD31-4B8C-83A1-F6EECF244321}">
                <p14:modId xmlns:p14="http://schemas.microsoft.com/office/powerpoint/2010/main" val="4008043052"/>
              </p:ext>
            </p:extLst>
          </p:nvPr>
        </p:nvGraphicFramePr>
        <p:xfrm>
          <a:off x="428263" y="1183594"/>
          <a:ext cx="11354765" cy="5589373"/>
        </p:xfrm>
        <a:graphic>
          <a:graphicData uri="http://schemas.openxmlformats.org/drawingml/2006/table">
            <a:tbl>
              <a:tblPr firstRow="1" firstCol="1" bandRow="1">
                <a:tableStyleId>{5940675A-B579-460E-94D1-54222C63F5DA}</a:tableStyleId>
              </a:tblPr>
              <a:tblGrid>
                <a:gridCol w="1446836">
                  <a:extLst>
                    <a:ext uri="{9D8B030D-6E8A-4147-A177-3AD203B41FA5}">
                      <a16:colId xmlns:a16="http://schemas.microsoft.com/office/drawing/2014/main" val="538134601"/>
                    </a:ext>
                  </a:extLst>
                </a:gridCol>
                <a:gridCol w="2696901">
                  <a:extLst>
                    <a:ext uri="{9D8B030D-6E8A-4147-A177-3AD203B41FA5}">
                      <a16:colId xmlns:a16="http://schemas.microsoft.com/office/drawing/2014/main" val="2543408872"/>
                    </a:ext>
                  </a:extLst>
                </a:gridCol>
                <a:gridCol w="5301205">
                  <a:extLst>
                    <a:ext uri="{9D8B030D-6E8A-4147-A177-3AD203B41FA5}">
                      <a16:colId xmlns:a16="http://schemas.microsoft.com/office/drawing/2014/main" val="931780724"/>
                    </a:ext>
                  </a:extLst>
                </a:gridCol>
                <a:gridCol w="1909823">
                  <a:extLst>
                    <a:ext uri="{9D8B030D-6E8A-4147-A177-3AD203B41FA5}">
                      <a16:colId xmlns:a16="http://schemas.microsoft.com/office/drawing/2014/main" val="2790555350"/>
                    </a:ext>
                  </a:extLst>
                </a:gridCol>
              </a:tblGrid>
              <a:tr h="0">
                <a:tc>
                  <a:txBody>
                    <a:bodyPr/>
                    <a:lstStyle/>
                    <a:p>
                      <a:pPr algn="ctr">
                        <a:lnSpc>
                          <a:spcPct val="107000"/>
                        </a:lnSpc>
                        <a:spcAft>
                          <a:spcPts val="800"/>
                        </a:spcAft>
                        <a:buNone/>
                      </a:pPr>
                      <a:r>
                        <a:rPr lang="en-US" sz="1050" b="1" dirty="0">
                          <a:effectLst/>
                        </a:rPr>
                        <a:t>Topic</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Main question</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Probing questions</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Short notes of responses </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53480497"/>
                  </a:ext>
                </a:extLst>
              </a:tr>
              <a:tr h="965200">
                <a:tc rowSpan="8">
                  <a:txBody>
                    <a:bodyPr/>
                    <a:lstStyle/>
                    <a:p>
                      <a:pPr>
                        <a:lnSpc>
                          <a:spcPct val="107000"/>
                        </a:lnSpc>
                        <a:spcAft>
                          <a:spcPts val="800"/>
                        </a:spcAft>
                        <a:buNone/>
                      </a:pPr>
                      <a:r>
                        <a:rPr lang="en-US" sz="1050" dirty="0">
                          <a:effectLst/>
                        </a:rPr>
                        <a:t>Collaboration across other health and social service institutions</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gridSpan="2">
                  <a:txBody>
                    <a:bodyPr/>
                    <a:lstStyle/>
                    <a:p>
                      <a:pPr>
                        <a:lnSpc>
                          <a:spcPct val="107000"/>
                        </a:lnSpc>
                        <a:spcAft>
                          <a:spcPts val="800"/>
                        </a:spcAft>
                        <a:buNone/>
                      </a:pPr>
                      <a:r>
                        <a:rPr lang="en-US" sz="1050" dirty="0">
                          <a:effectLst/>
                        </a:rPr>
                        <a:t>Patient pathways can transcend through various service providers and institutions. Do you think that there is collaboration How and when do you communicate with the patient throughout the care process?</a:t>
                      </a:r>
                      <a:endParaRPr lang="nb-NO" sz="1050" dirty="0">
                        <a:effectLst/>
                      </a:endParaRPr>
                    </a:p>
                    <a:p>
                      <a:pPr>
                        <a:lnSpc>
                          <a:spcPct val="107000"/>
                        </a:lnSpc>
                        <a:spcAft>
                          <a:spcPts val="800"/>
                        </a:spcAft>
                        <a:buNone/>
                      </a:pPr>
                      <a:r>
                        <a:rPr lang="en-US" sz="1050" dirty="0">
                          <a:effectLst/>
                        </a:rPr>
                        <a:t> (Such as GP offices, Emergency health institutions, rehabilitation centers, home care, social service)</a:t>
                      </a:r>
                      <a:endParaRPr lang="nb-NO" sz="1050" dirty="0">
                        <a:effectLst/>
                      </a:endParaRPr>
                    </a:p>
                    <a:p>
                      <a:pPr>
                        <a:lnSpc>
                          <a:spcPct val="107000"/>
                        </a:lnSpc>
                        <a:spcAft>
                          <a:spcPts val="800"/>
                        </a:spcAft>
                        <a:buNone/>
                      </a:pPr>
                      <a:r>
                        <a:rPr lang="en-US" sz="1050" dirty="0">
                          <a:effectLst/>
                        </a:rPr>
                        <a:t>How well do you think your institution’s patient pathway is designed in collaboration with other service outlets?</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hMerge="1">
                  <a:txBody>
                    <a:bodyPr/>
                    <a:lstStyle/>
                    <a:p>
                      <a:endParaRPr lang="nb-NO"/>
                    </a:p>
                  </a:txBody>
                  <a:tcPr/>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131516396"/>
                  </a:ext>
                </a:extLst>
              </a:tr>
              <a:tr h="203200">
                <a:tc vMerge="1">
                  <a:txBody>
                    <a:bodyPr/>
                    <a:lstStyle/>
                    <a:p>
                      <a:endParaRPr lang="nb-NO"/>
                    </a:p>
                  </a:txBody>
                  <a:tcPr/>
                </a:tc>
                <a:tc rowSpan="7">
                  <a:txBody>
                    <a:bodyPr/>
                    <a:lstStyle/>
                    <a:p>
                      <a:pPr>
                        <a:lnSpc>
                          <a:spcPct val="107000"/>
                        </a:lnSpc>
                        <a:spcAft>
                          <a:spcPts val="800"/>
                        </a:spcAft>
                        <a:buNone/>
                      </a:pPr>
                      <a:r>
                        <a:rPr lang="en-US" sz="1050" dirty="0">
                          <a:effectLst/>
                        </a:rPr>
                        <a:t> If there is collaboration and coordination:</a:t>
                      </a:r>
                      <a:endParaRPr lang="nb-NO" sz="1050" dirty="0">
                        <a:effectLst/>
                      </a:endParaRPr>
                    </a:p>
                    <a:p>
                      <a:pPr>
                        <a:lnSpc>
                          <a:spcPct val="107000"/>
                        </a:lnSpc>
                        <a:spcAft>
                          <a:spcPts val="800"/>
                        </a:spcAft>
                        <a:buNone/>
                      </a:pPr>
                      <a:r>
                        <a:rPr lang="en-US" sz="1050" dirty="0">
                          <a:effectLst/>
                        </a:rPr>
                        <a:t> </a:t>
                      </a:r>
                      <a:endParaRPr lang="nb-NO" sz="1400" dirty="0"/>
                    </a:p>
                  </a:txBody>
                  <a:tcPr marL="6933" marR="6933" marT="0" marB="0"/>
                </a:tc>
                <a:tc>
                  <a:txBody>
                    <a:bodyPr/>
                    <a:lstStyle/>
                    <a:p>
                      <a:pPr>
                        <a:lnSpc>
                          <a:spcPct val="107000"/>
                        </a:lnSpc>
                        <a:spcAft>
                          <a:spcPts val="800"/>
                        </a:spcAft>
                        <a:buNone/>
                      </a:pPr>
                      <a:r>
                        <a:rPr lang="en-US" sz="1050" dirty="0">
                          <a:effectLst/>
                        </a:rPr>
                        <a:t>Who initiates and maintains such collaboration and coordination?</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045329278"/>
                  </a:ext>
                </a:extLst>
              </a:tr>
              <a:tr h="193040">
                <a:tc vMerge="1">
                  <a:txBody>
                    <a:bodyPr/>
                    <a:lstStyle/>
                    <a:p>
                      <a:endParaRPr lang="nb-NO"/>
                    </a:p>
                  </a:txBody>
                  <a:tcPr/>
                </a:tc>
                <a:tc vMerge="1">
                  <a:txBody>
                    <a:bodyPr/>
                    <a:lstStyle/>
                    <a:p>
                      <a:endParaRPr lang="nb-NO"/>
                    </a:p>
                  </a:txBody>
                  <a:tcPr/>
                </a:tc>
                <a:tc>
                  <a:txBody>
                    <a:bodyPr/>
                    <a:lstStyle/>
                    <a:p>
                      <a:r>
                        <a:rPr lang="en-US" sz="1050" dirty="0">
                          <a:effectLst/>
                        </a:rPr>
                        <a:t>How does your institution communicate information among the different care provision outlets?</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106913618"/>
                  </a:ext>
                </a:extLst>
              </a:tr>
              <a:tr h="380676">
                <a:tc vMerge="1">
                  <a:txBody>
                    <a:bodyPr/>
                    <a:lstStyle/>
                    <a:p>
                      <a:endParaRPr lang="nb-NO"/>
                    </a:p>
                  </a:txBody>
                  <a:tcPr/>
                </a:tc>
                <a:tc vMerge="1">
                  <a:txBody>
                    <a:bodyPr/>
                    <a:lstStyle/>
                    <a:p>
                      <a:endParaRPr lang="nb-NO"/>
                    </a:p>
                  </a:txBody>
                  <a:tcPr/>
                </a:tc>
                <a:tc>
                  <a:txBody>
                    <a:bodyPr/>
                    <a:lstStyle/>
                    <a:p>
                      <a:r>
                        <a:rPr lang="en-US" sz="1050" dirty="0">
                          <a:effectLst/>
                        </a:rPr>
                        <a:t>There is a claim that patients often play a messenger role between institutions. How do you respond to that?</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484465068"/>
                  </a:ext>
                </a:extLst>
              </a:tr>
              <a:tr h="178124">
                <a:tc vMerge="1">
                  <a:txBody>
                    <a:bodyPr/>
                    <a:lstStyle/>
                    <a:p>
                      <a:endParaRPr lang="nb-NO"/>
                    </a:p>
                  </a:txBody>
                  <a:tcPr/>
                </a:tc>
                <a:tc vMerge="1">
                  <a:txBody>
                    <a:bodyPr/>
                    <a:lstStyle/>
                    <a:p>
                      <a:endParaRPr lang="nb-NO"/>
                    </a:p>
                  </a:txBody>
                  <a:tcPr/>
                </a:tc>
                <a:tc>
                  <a:txBody>
                    <a:bodyPr/>
                    <a:lstStyle/>
                    <a:p>
                      <a:r>
                        <a:rPr lang="en-US" sz="1050">
                          <a:effectLst/>
                        </a:rPr>
                        <a:t>How seriously taken is communication between other institutions?</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605358726"/>
                  </a:ext>
                </a:extLst>
              </a:tr>
              <a:tr h="380676">
                <a:tc vMerge="1">
                  <a:txBody>
                    <a:bodyPr/>
                    <a:lstStyle/>
                    <a:p>
                      <a:endParaRPr lang="nb-NO"/>
                    </a:p>
                  </a:txBody>
                  <a:tcPr/>
                </a:tc>
                <a:tc vMerge="1">
                  <a:txBody>
                    <a:bodyPr/>
                    <a:lstStyle/>
                    <a:p>
                      <a:endParaRPr lang="nb-NO"/>
                    </a:p>
                  </a:txBody>
                  <a:tcPr/>
                </a:tc>
                <a:tc>
                  <a:txBody>
                    <a:bodyPr/>
                    <a:lstStyle/>
                    <a:p>
                      <a:r>
                        <a:rPr lang="en-US" sz="1050" dirty="0">
                          <a:effectLst/>
                        </a:rPr>
                        <a:t>How do you ensure the care process is collaborated across the various service outlets for your patients? </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152897073"/>
                  </a:ext>
                </a:extLst>
              </a:tr>
              <a:tr h="198547">
                <a:tc vMerge="1">
                  <a:txBody>
                    <a:bodyPr/>
                    <a:lstStyle/>
                    <a:p>
                      <a:endParaRPr lang="nb-NO"/>
                    </a:p>
                  </a:txBody>
                  <a:tcPr/>
                </a:tc>
                <a:tc vMerge="1">
                  <a:txBody>
                    <a:bodyPr/>
                    <a:lstStyle/>
                    <a:p>
                      <a:endParaRPr lang="nb-NO"/>
                    </a:p>
                  </a:txBody>
                  <a:tcPr/>
                </a:tc>
                <a:tc>
                  <a:txBody>
                    <a:bodyPr/>
                    <a:lstStyle/>
                    <a:p>
                      <a:r>
                        <a:rPr lang="en-US" sz="1050">
                          <a:effectLst/>
                        </a:rPr>
                        <a:t>Do you have ways of monitoring?</a:t>
                      </a:r>
                      <a:endParaRPr lang="nb-NO"/>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646337999"/>
                  </a:ext>
                </a:extLst>
              </a:tr>
              <a:tr h="345337">
                <a:tc vMerge="1">
                  <a:txBody>
                    <a:bodyPr/>
                    <a:lstStyle/>
                    <a:p>
                      <a:endParaRPr lang="nb-NO"/>
                    </a:p>
                  </a:txBody>
                  <a:tcPr/>
                </a:tc>
                <a:tc vMerge="1">
                  <a:txBody>
                    <a:bodyPr/>
                    <a:lstStyle/>
                    <a:p>
                      <a:endParaRPr lang="nb-NO"/>
                    </a:p>
                  </a:txBody>
                  <a:tcPr/>
                </a:tc>
                <a:tc>
                  <a:txBody>
                    <a:bodyPr/>
                    <a:lstStyle/>
                    <a:p>
                      <a:r>
                        <a:rPr lang="en-US" sz="1050" dirty="0">
                          <a:effectLst/>
                        </a:rPr>
                        <a:t>Do you think there are areas where collaboration and coordination of patient pathway should be strengthened? Could you elaborate on how?</a:t>
                      </a:r>
                      <a:endParaRPr lang="nb-NO" dirty="0"/>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477167766"/>
                  </a:ext>
                </a:extLst>
              </a:tr>
              <a:tr h="198547">
                <a:tc rowSpan="2">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2">
                  <a:txBody>
                    <a:bodyPr/>
                    <a:lstStyle/>
                    <a:p>
                      <a:pPr>
                        <a:lnSpc>
                          <a:spcPct val="107000"/>
                        </a:lnSpc>
                        <a:spcAft>
                          <a:spcPts val="800"/>
                        </a:spcAft>
                        <a:buNone/>
                      </a:pPr>
                      <a:r>
                        <a:rPr lang="en-US" sz="1050" dirty="0">
                          <a:effectLst/>
                        </a:rPr>
                        <a:t>If there is no collaboration and coordination:</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What do you think are the reasons for its absence?</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714269723"/>
                  </a:ext>
                </a:extLst>
              </a:tr>
              <a:tr h="366678">
                <a:tc vMerge="1">
                  <a:txBody>
                    <a:bodyPr/>
                    <a:lstStyle/>
                    <a:p>
                      <a:endParaRPr lang="nb-NO"/>
                    </a:p>
                  </a:txBody>
                  <a:tcPr/>
                </a:tc>
                <a:tc vMerge="1">
                  <a:txBody>
                    <a:bodyPr/>
                    <a:lstStyle/>
                    <a:p>
                      <a:endParaRPr lang="nb-NO"/>
                    </a:p>
                  </a:txBody>
                  <a:tcPr/>
                </a:tc>
                <a:tc>
                  <a:txBody>
                    <a:bodyPr/>
                    <a:lstStyle/>
                    <a:p>
                      <a:r>
                        <a:rPr lang="en-US" sz="1050" dirty="0">
                          <a:effectLst/>
                        </a:rPr>
                        <a:t>How do you think collaboration and coordination in patient pathways development and implementation can be improved?</a:t>
                      </a:r>
                      <a:endParaRPr lang="nb-NO" dirty="0"/>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569554028"/>
                  </a:ext>
                </a:extLst>
              </a:tr>
              <a:tr h="198547">
                <a:tc rowSpan="5">
                  <a:txBody>
                    <a:bodyPr/>
                    <a:lstStyle/>
                    <a:p>
                      <a:pPr>
                        <a:lnSpc>
                          <a:spcPct val="107000"/>
                        </a:lnSpc>
                        <a:spcAft>
                          <a:spcPts val="800"/>
                        </a:spcAft>
                        <a:buNone/>
                      </a:pPr>
                      <a:r>
                        <a:rPr lang="en-US" sz="1050">
                          <a:effectLst/>
                        </a:rPr>
                        <a:t>Monitoring and follow up of the care process</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5">
                  <a:txBody>
                    <a:bodyPr/>
                    <a:lstStyle/>
                    <a:p>
                      <a:pPr>
                        <a:lnSpc>
                          <a:spcPct val="107000"/>
                        </a:lnSpc>
                        <a:spcAft>
                          <a:spcPts val="800"/>
                        </a:spcAft>
                        <a:buNone/>
                      </a:pPr>
                      <a:r>
                        <a:rPr lang="en-US" sz="1050">
                          <a:effectLst/>
                        </a:rPr>
                        <a:t>How do you ensure that the care process is following the established standards of care?</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Do you have a routine monitoring system? Indicators?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736336216"/>
                  </a:ext>
                </a:extLst>
              </a:tr>
              <a:tr h="194992">
                <a:tc vMerge="1">
                  <a:txBody>
                    <a:bodyPr/>
                    <a:lstStyle/>
                    <a:p>
                      <a:endParaRPr lang="nb-NO"/>
                    </a:p>
                  </a:txBody>
                  <a:tcPr/>
                </a:tc>
                <a:tc vMerge="1">
                  <a:txBody>
                    <a:bodyPr/>
                    <a:lstStyle/>
                    <a:p>
                      <a:endParaRPr lang="nb-NO"/>
                    </a:p>
                  </a:txBody>
                  <a:tcPr/>
                </a:tc>
                <a:tc>
                  <a:txBody>
                    <a:bodyPr/>
                    <a:lstStyle/>
                    <a:p>
                      <a:r>
                        <a:rPr lang="en-US" sz="1050">
                          <a:effectLst/>
                        </a:rPr>
                        <a:t>Do you explicitly specify the goals of your care process to individual patients?</a:t>
                      </a:r>
                      <a:endParaRPr lang="nb-NO"/>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946160444"/>
                  </a:ext>
                </a:extLst>
              </a:tr>
              <a:tr h="231494">
                <a:tc vMerge="1">
                  <a:txBody>
                    <a:bodyPr/>
                    <a:lstStyle/>
                    <a:p>
                      <a:endParaRPr lang="nb-NO"/>
                    </a:p>
                  </a:txBody>
                  <a:tcPr/>
                </a:tc>
                <a:tc vMerge="1">
                  <a:txBody>
                    <a:bodyPr/>
                    <a:lstStyle/>
                    <a:p>
                      <a:endParaRPr lang="nb-NO"/>
                    </a:p>
                  </a:txBody>
                  <a:tcPr/>
                </a:tc>
                <a:tc>
                  <a:txBody>
                    <a:bodyPr/>
                    <a:lstStyle/>
                    <a:p>
                      <a:r>
                        <a:rPr lang="en-US" sz="1050">
                          <a:effectLst/>
                        </a:rPr>
                        <a:t>How variable could the care process be between patients?</a:t>
                      </a:r>
                      <a:endParaRPr lang="nb-NO"/>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235641314"/>
                  </a:ext>
                </a:extLst>
              </a:tr>
              <a:tr h="380676">
                <a:tc vMerge="1">
                  <a:txBody>
                    <a:bodyPr/>
                    <a:lstStyle/>
                    <a:p>
                      <a:endParaRPr lang="nb-NO"/>
                    </a:p>
                  </a:txBody>
                  <a:tcPr/>
                </a:tc>
                <a:tc vMerge="1">
                  <a:txBody>
                    <a:bodyPr/>
                    <a:lstStyle/>
                    <a:p>
                      <a:endParaRPr lang="nb-NO"/>
                    </a:p>
                  </a:txBody>
                  <a:tcPr/>
                </a:tc>
                <a:tc>
                  <a:txBody>
                    <a:bodyPr/>
                    <a:lstStyle/>
                    <a:p>
                      <a:r>
                        <a:rPr lang="en-US" sz="1050">
                          <a:effectLst/>
                        </a:rPr>
                        <a:t>How much is the monitoring of the care processes based on the feedback from patients and their families? </a:t>
                      </a:r>
                      <a:endParaRPr lang="nb-NO"/>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701516051"/>
                  </a:ext>
                </a:extLst>
              </a:tr>
              <a:tr h="380676">
                <a:tc vMerge="1">
                  <a:txBody>
                    <a:bodyPr/>
                    <a:lstStyle/>
                    <a:p>
                      <a:endParaRPr lang="nb-NO"/>
                    </a:p>
                  </a:txBody>
                  <a:tcPr/>
                </a:tc>
                <a:tc vMerge="1">
                  <a:txBody>
                    <a:bodyPr/>
                    <a:lstStyle/>
                    <a:p>
                      <a:endParaRPr lang="nb-NO"/>
                    </a:p>
                  </a:txBody>
                  <a:tcPr/>
                </a:tc>
                <a:tc>
                  <a:txBody>
                    <a:bodyPr/>
                    <a:lstStyle/>
                    <a:p>
                      <a:r>
                        <a:rPr lang="en-US" sz="1050">
                          <a:effectLst/>
                        </a:rPr>
                        <a:t>Are there any regular ways of improving the care process at your institution? Explain how your approach looks like?</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443370614"/>
                  </a:ext>
                </a:extLst>
              </a:tr>
              <a:tr h="198547">
                <a:tc rowSpan="3">
                  <a:txBody>
                    <a:bodyPr/>
                    <a:lstStyle/>
                    <a:p>
                      <a:pPr>
                        <a:lnSpc>
                          <a:spcPct val="107000"/>
                        </a:lnSpc>
                        <a:spcAft>
                          <a:spcPts val="800"/>
                        </a:spcAft>
                        <a:buNone/>
                      </a:pPr>
                      <a:r>
                        <a:rPr lang="en-US" sz="1050">
                          <a:effectLst/>
                        </a:rPr>
                        <a:t>Digital technology</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3">
                  <a:txBody>
                    <a:bodyPr/>
                    <a:lstStyle/>
                    <a:p>
                      <a:pPr>
                        <a:lnSpc>
                          <a:spcPct val="107000"/>
                        </a:lnSpc>
                        <a:spcAft>
                          <a:spcPts val="800"/>
                        </a:spcAft>
                        <a:buNone/>
                      </a:pPr>
                      <a:r>
                        <a:rPr lang="en-US" sz="1050">
                          <a:effectLst/>
                        </a:rPr>
                        <a:t>Does your institution use any digital technology to manage the patient pathway?</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How does it affect the care process?</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600030746"/>
                  </a:ext>
                </a:extLst>
              </a:tr>
              <a:tr h="232293">
                <a:tc vMerge="1">
                  <a:txBody>
                    <a:bodyPr/>
                    <a:lstStyle/>
                    <a:p>
                      <a:endParaRPr lang="nb-NO"/>
                    </a:p>
                  </a:txBody>
                  <a:tcPr/>
                </a:tc>
                <a:tc vMerge="1">
                  <a:txBody>
                    <a:bodyPr/>
                    <a:lstStyle/>
                    <a:p>
                      <a:endParaRPr lang="nb-NO"/>
                    </a:p>
                  </a:txBody>
                  <a:tcPr/>
                </a:tc>
                <a:tc>
                  <a:txBody>
                    <a:bodyPr/>
                    <a:lstStyle/>
                    <a:p>
                      <a:r>
                        <a:rPr lang="en-US" sz="1050">
                          <a:effectLst/>
                        </a:rPr>
                        <a:t>How interoperable is your system with other institutions you send/receive patients?</a:t>
                      </a:r>
                      <a:endParaRPr lang="nb-NO"/>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340169181"/>
                  </a:ext>
                </a:extLst>
              </a:tr>
              <a:tr h="198547">
                <a:tc vMerge="1">
                  <a:txBody>
                    <a:bodyPr/>
                    <a:lstStyle/>
                    <a:p>
                      <a:endParaRPr lang="nb-NO"/>
                    </a:p>
                  </a:txBody>
                  <a:tcPr/>
                </a:tc>
                <a:tc vMerge="1">
                  <a:txBody>
                    <a:bodyPr/>
                    <a:lstStyle/>
                    <a:p>
                      <a:endParaRPr lang="nb-NO"/>
                    </a:p>
                  </a:txBody>
                  <a:tcPr/>
                </a:tc>
                <a:tc>
                  <a:txBody>
                    <a:bodyPr/>
                    <a:lstStyle/>
                    <a:p>
                      <a:r>
                        <a:rPr lang="en-US" sz="1050">
                          <a:effectLst/>
                        </a:rPr>
                        <a:t>In what way would you like it to be improved?</a:t>
                      </a:r>
                      <a:endParaRPr lang="nb-NO"/>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568481224"/>
                  </a:ext>
                </a:extLst>
              </a:tr>
            </a:tbl>
          </a:graphicData>
        </a:graphic>
      </p:graphicFrame>
    </p:spTree>
    <p:extLst>
      <p:ext uri="{BB962C8B-B14F-4D97-AF65-F5344CB8AC3E}">
        <p14:creationId xmlns:p14="http://schemas.microsoft.com/office/powerpoint/2010/main" val="2458139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696F0-A063-E169-4C12-5EDDD20B8A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072549-02E4-9112-19DD-0445EBB89304}"/>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(6/6)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138E0DB5-8FA3-2EB3-4DB2-FF39FCD89DE4}"/>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ell 3">
            <a:extLst>
              <a:ext uri="{FF2B5EF4-FFF2-40B4-BE49-F238E27FC236}">
                <a16:creationId xmlns:a16="http://schemas.microsoft.com/office/drawing/2014/main" id="{BF370DAD-E7D2-FAC0-088D-CCC46AE8068C}"/>
              </a:ext>
            </a:extLst>
          </p:cNvPr>
          <p:cNvGraphicFramePr>
            <a:graphicFrameLocks noGrp="1"/>
          </p:cNvGraphicFramePr>
          <p:nvPr>
            <p:extLst>
              <p:ext uri="{D42A27DB-BD31-4B8C-83A1-F6EECF244321}">
                <p14:modId xmlns:p14="http://schemas.microsoft.com/office/powerpoint/2010/main" val="188112341"/>
              </p:ext>
            </p:extLst>
          </p:nvPr>
        </p:nvGraphicFramePr>
        <p:xfrm>
          <a:off x="428263" y="1183594"/>
          <a:ext cx="11354765" cy="4038366"/>
        </p:xfrm>
        <a:graphic>
          <a:graphicData uri="http://schemas.openxmlformats.org/drawingml/2006/table">
            <a:tbl>
              <a:tblPr firstRow="1" firstCol="1" bandRow="1">
                <a:tableStyleId>{5940675A-B579-460E-94D1-54222C63F5DA}</a:tableStyleId>
              </a:tblPr>
              <a:tblGrid>
                <a:gridCol w="1446836">
                  <a:extLst>
                    <a:ext uri="{9D8B030D-6E8A-4147-A177-3AD203B41FA5}">
                      <a16:colId xmlns:a16="http://schemas.microsoft.com/office/drawing/2014/main" val="538134601"/>
                    </a:ext>
                  </a:extLst>
                </a:gridCol>
                <a:gridCol w="2696901">
                  <a:extLst>
                    <a:ext uri="{9D8B030D-6E8A-4147-A177-3AD203B41FA5}">
                      <a16:colId xmlns:a16="http://schemas.microsoft.com/office/drawing/2014/main" val="2543408872"/>
                    </a:ext>
                  </a:extLst>
                </a:gridCol>
                <a:gridCol w="5301205">
                  <a:extLst>
                    <a:ext uri="{9D8B030D-6E8A-4147-A177-3AD203B41FA5}">
                      <a16:colId xmlns:a16="http://schemas.microsoft.com/office/drawing/2014/main" val="931780724"/>
                    </a:ext>
                  </a:extLst>
                </a:gridCol>
                <a:gridCol w="1909823">
                  <a:extLst>
                    <a:ext uri="{9D8B030D-6E8A-4147-A177-3AD203B41FA5}">
                      <a16:colId xmlns:a16="http://schemas.microsoft.com/office/drawing/2014/main" val="2790555350"/>
                    </a:ext>
                  </a:extLst>
                </a:gridCol>
              </a:tblGrid>
              <a:tr h="0">
                <a:tc>
                  <a:txBody>
                    <a:bodyPr/>
                    <a:lstStyle/>
                    <a:p>
                      <a:pPr algn="ctr">
                        <a:lnSpc>
                          <a:spcPct val="107000"/>
                        </a:lnSpc>
                        <a:spcAft>
                          <a:spcPts val="800"/>
                        </a:spcAft>
                        <a:buNone/>
                      </a:pPr>
                      <a:r>
                        <a:rPr lang="en-US" sz="1050" b="1" dirty="0">
                          <a:effectLst/>
                        </a:rPr>
                        <a:t>Topic</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Main question</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Probing questions</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Short notes of responses </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53480497"/>
                  </a:ext>
                </a:extLst>
              </a:tr>
              <a:tr h="724698">
                <a:tc>
                  <a:txBody>
                    <a:bodyPr/>
                    <a:lstStyle/>
                    <a:p>
                      <a:pPr>
                        <a:lnSpc>
                          <a:spcPct val="107000"/>
                        </a:lnSpc>
                        <a:spcAft>
                          <a:spcPts val="800"/>
                        </a:spcAft>
                        <a:buNone/>
                      </a:pPr>
                      <a:r>
                        <a:rPr lang="en-US" sz="1050" dirty="0">
                          <a:effectLst/>
                        </a:rPr>
                        <a:t>Legislation and external environment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How supportive are legislations and governance systems to create a patient pathway?</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Does your institution have enough mandate to create a patient pathway? </a:t>
                      </a:r>
                      <a:br>
                        <a:rPr lang="nb-NO" sz="1050" dirty="0">
                          <a:effectLst/>
                        </a:rPr>
                      </a:br>
                      <a:r>
                        <a:rPr lang="en-US" sz="1050" dirty="0">
                          <a:effectLst/>
                        </a:rPr>
                        <a:t>How about creating in collaboration with other stakeholders?</a:t>
                      </a:r>
                      <a:br>
                        <a:rPr lang="nb-NO" sz="1050" dirty="0">
                          <a:effectLst/>
                        </a:rPr>
                      </a:br>
                      <a:r>
                        <a:rPr lang="en-US" sz="1050" dirty="0">
                          <a:effectLst/>
                        </a:rPr>
                        <a:t>Can you initiate and create a patient pathway at your institution level or is it a top-down approach?</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highlight>
                            <a:srgbClr val="FFFF00"/>
                          </a:highligh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253196957"/>
                  </a:ext>
                </a:extLst>
              </a:tr>
              <a:tr h="380676">
                <a:tc>
                  <a:txBody>
                    <a:bodyPr/>
                    <a:lstStyle/>
                    <a:p>
                      <a:pPr>
                        <a:lnSpc>
                          <a:spcPct val="107000"/>
                        </a:lnSpc>
                        <a:spcAft>
                          <a:spcPts val="800"/>
                        </a:spcAft>
                        <a:buNone/>
                      </a:pPr>
                      <a:r>
                        <a:rPr lang="en-US" sz="1050">
                          <a:effectLst/>
                        </a:rPr>
                        <a:t>Anticipated improvement areas</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gridSpan="2">
                  <a:txBody>
                    <a:bodyPr/>
                    <a:lstStyle/>
                    <a:p>
                      <a:pPr>
                        <a:lnSpc>
                          <a:spcPct val="107000"/>
                        </a:lnSpc>
                        <a:spcAft>
                          <a:spcPts val="800"/>
                        </a:spcAft>
                        <a:buNone/>
                      </a:pPr>
                      <a:r>
                        <a:rPr lang="en-US" sz="1050" dirty="0">
                          <a:effectLst/>
                        </a:rPr>
                        <a:t>Do you see a need for a common approach to describing patient pathways - consisting of definitions, visualizations, various diagrams and examples?</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hMerge="1">
                  <a:txBody>
                    <a:bodyPr/>
                    <a:lstStyle/>
                    <a:p>
                      <a:endParaRPr lang="nb-NO"/>
                    </a:p>
                  </a:txBody>
                  <a:tcPr/>
                </a:tc>
                <a:tc>
                  <a:txBody>
                    <a:bodyPr/>
                    <a:lstStyle/>
                    <a:p>
                      <a:pPr>
                        <a:lnSpc>
                          <a:spcPct val="107000"/>
                        </a:lnSpc>
                        <a:spcAft>
                          <a:spcPts val="800"/>
                        </a:spcAft>
                        <a:buNone/>
                      </a:pPr>
                      <a:r>
                        <a:rPr lang="en-US" sz="1050">
                          <a:effectLst/>
                          <a:highlight>
                            <a:srgbClr val="FFFF00"/>
                          </a:highligh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470100620"/>
                  </a:ext>
                </a:extLst>
              </a:tr>
              <a:tr h="2131031">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How would you like to improve, or make your pasientforløp even better?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If you need to improve it, what are the areas you would prioritize? In terms of …</a:t>
                      </a:r>
                      <a:endParaRPr lang="nb-NO" sz="1050" dirty="0">
                        <a:effectLst/>
                      </a:endParaRPr>
                    </a:p>
                    <a:p>
                      <a:pPr marL="457200">
                        <a:lnSpc>
                          <a:spcPct val="107000"/>
                        </a:lnSpc>
                        <a:spcAft>
                          <a:spcPts val="800"/>
                        </a:spcAft>
                        <a:buNone/>
                      </a:pPr>
                      <a:r>
                        <a:rPr lang="en-US" sz="1050" dirty="0">
                          <a:effectLst/>
                        </a:rPr>
                        <a:t>Ways of visualizing?</a:t>
                      </a:r>
                      <a:endParaRPr lang="nb-NO" sz="1050" dirty="0">
                        <a:effectLst/>
                      </a:endParaRPr>
                    </a:p>
                    <a:p>
                      <a:pPr marL="457200">
                        <a:lnSpc>
                          <a:spcPct val="107000"/>
                        </a:lnSpc>
                        <a:spcAft>
                          <a:spcPts val="800"/>
                        </a:spcAft>
                        <a:buNone/>
                      </a:pPr>
                      <a:r>
                        <a:rPr lang="en-US" sz="1050" dirty="0">
                          <a:effectLst/>
                        </a:rPr>
                        <a:t>Extending and cooperating with other institutions and service delivery points?</a:t>
                      </a:r>
                      <a:endParaRPr lang="nb-NO" sz="1050" dirty="0">
                        <a:effectLst/>
                      </a:endParaRPr>
                    </a:p>
                    <a:p>
                      <a:pPr marL="457200">
                        <a:lnSpc>
                          <a:spcPct val="107000"/>
                        </a:lnSpc>
                        <a:spcAft>
                          <a:spcPts val="800"/>
                        </a:spcAft>
                        <a:buNone/>
                      </a:pPr>
                      <a:r>
                        <a:rPr lang="en-US" sz="1050" dirty="0">
                          <a:effectLst/>
                        </a:rPr>
                        <a:t>Use of digital technologies? </a:t>
                      </a:r>
                      <a:endParaRPr lang="nb-NO" sz="1050" dirty="0">
                        <a:effectLst/>
                      </a:endParaRPr>
                    </a:p>
                    <a:p>
                      <a:pPr marL="457200">
                        <a:lnSpc>
                          <a:spcPct val="107000"/>
                        </a:lnSpc>
                        <a:spcAft>
                          <a:spcPts val="800"/>
                        </a:spcAft>
                        <a:buNone/>
                      </a:pPr>
                      <a:r>
                        <a:rPr lang="en-US" sz="1050" dirty="0">
                          <a:effectLst/>
                        </a:rPr>
                        <a:t>Integration into the EMR?</a:t>
                      </a:r>
                      <a:endParaRPr lang="nb-NO" sz="1050" dirty="0">
                        <a:effectLst/>
                      </a:endParaRPr>
                    </a:p>
                    <a:p>
                      <a:pPr marL="457200">
                        <a:lnSpc>
                          <a:spcPct val="107000"/>
                        </a:lnSpc>
                        <a:spcAft>
                          <a:spcPts val="800"/>
                        </a:spcAft>
                        <a:buNone/>
                      </a:pPr>
                      <a:r>
                        <a:rPr lang="en-US" sz="1050" dirty="0">
                          <a:effectLst/>
                        </a:rPr>
                        <a:t>Access to the patients?</a:t>
                      </a:r>
                      <a:endParaRPr lang="nb-NO" sz="1050" dirty="0">
                        <a:effectLst/>
                      </a:endParaRPr>
                    </a:p>
                    <a:p>
                      <a:pPr marL="457200">
                        <a:lnSpc>
                          <a:spcPct val="107000"/>
                        </a:lnSpc>
                        <a:spcAft>
                          <a:spcPts val="800"/>
                        </a:spcAft>
                        <a:buNone/>
                      </a:pPr>
                      <a:r>
                        <a:rPr lang="en-US" sz="1050" dirty="0">
                          <a:effectLst/>
                        </a:rPr>
                        <a:t>Better monitoring and evaluation indicators?</a:t>
                      </a:r>
                      <a:endParaRPr lang="nb-NO" sz="1050" dirty="0">
                        <a:effectLst/>
                      </a:endParaRPr>
                    </a:p>
                    <a:p>
                      <a:pPr marL="457200">
                        <a:lnSpc>
                          <a:spcPct val="107000"/>
                        </a:lnSpc>
                        <a:spcAft>
                          <a:spcPts val="800"/>
                        </a:spcAft>
                        <a:buNone/>
                      </a:pPr>
                      <a:r>
                        <a:rPr lang="en-US" sz="1050" dirty="0">
                          <a:effectLst/>
                        </a:rPr>
                        <a:t>Ways of updating?</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762539183"/>
                  </a:ext>
                </a:extLst>
              </a:tr>
              <a:tr h="219919">
                <a:tc rowSpan="2">
                  <a:txBody>
                    <a:bodyPr/>
                    <a:lstStyle/>
                    <a:p>
                      <a:pPr>
                        <a:lnSpc>
                          <a:spcPct val="107000"/>
                        </a:lnSpc>
                        <a:spcAft>
                          <a:spcPts val="800"/>
                        </a:spcAft>
                        <a:buNone/>
                      </a:pPr>
                      <a:r>
                        <a:rPr lang="en-US" sz="1050">
                          <a:effectLst/>
                        </a:rPr>
                        <a:t>For IT personnel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2">
                  <a:txBody>
                    <a:bodyPr/>
                    <a:lstStyle/>
                    <a:p>
                      <a:pPr>
                        <a:lnSpc>
                          <a:spcPct val="107000"/>
                        </a:lnSpc>
                        <a:spcAft>
                          <a:spcPts val="800"/>
                        </a:spcAft>
                        <a:buNone/>
                      </a:pPr>
                      <a:r>
                        <a:rPr lang="en-US" sz="1050">
                          <a:effectLst/>
                        </a:rPr>
                        <a:t>Is there any model and IT structure that was made to implement patient pathways?</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What modelling language do you use to model the patient pathway in your institution?</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865820650"/>
                  </a:ext>
                </a:extLst>
              </a:tr>
              <a:tr h="219919">
                <a:tc vMerge="1">
                  <a:txBody>
                    <a:bodyPr/>
                    <a:lstStyle/>
                    <a:p>
                      <a:endParaRPr lang="nb-NO"/>
                    </a:p>
                  </a:txBody>
                  <a:tcPr/>
                </a:tc>
                <a:tc vMerge="1">
                  <a:txBody>
                    <a:bodyPr/>
                    <a:lstStyle/>
                    <a:p>
                      <a:endParaRPr lang="nb-NO"/>
                    </a:p>
                  </a:txBody>
                  <a:tcPr/>
                </a:tc>
                <a:tc>
                  <a:txBody>
                    <a:bodyPr/>
                    <a:lstStyle/>
                    <a:p>
                      <a:r>
                        <a:rPr lang="en-US" sz="1050" dirty="0">
                          <a:effectLst/>
                        </a:rPr>
                        <a:t>Could you discuss the advantages and limitations of your model and modeling language?</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164296506"/>
                  </a:ext>
                </a:extLst>
              </a:tr>
              <a:tr h="198547">
                <a:tc>
                  <a:txBody>
                    <a:bodyPr/>
                    <a:lstStyle/>
                    <a:p>
                      <a:pPr>
                        <a:lnSpc>
                          <a:spcPct val="107000"/>
                        </a:lnSpc>
                        <a:spcAft>
                          <a:spcPts val="800"/>
                        </a:spcAft>
                        <a:buNone/>
                      </a:pPr>
                      <a:r>
                        <a:rPr lang="en-US" sz="1050" dirty="0">
                          <a:effectLst/>
                        </a:rPr>
                        <a:t>Conclusion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gridSpan="2">
                  <a:txBody>
                    <a:bodyPr/>
                    <a:lstStyle/>
                    <a:p>
                      <a:pPr>
                        <a:lnSpc>
                          <a:spcPct val="107000"/>
                        </a:lnSpc>
                        <a:spcAft>
                          <a:spcPts val="800"/>
                        </a:spcAft>
                        <a:buNone/>
                      </a:pPr>
                      <a:r>
                        <a:rPr lang="en-US" sz="1050" dirty="0">
                          <a:effectLst/>
                        </a:rPr>
                        <a:t>Is there anything additional you want to add into? Any questions or comments, please?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hMerge="1">
                  <a:txBody>
                    <a:bodyPr/>
                    <a:lstStyle/>
                    <a:p>
                      <a:endParaRPr lang="nb-NO"/>
                    </a:p>
                  </a:txBody>
                  <a:tcPr/>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202548049"/>
                  </a:ext>
                </a:extLst>
              </a:tr>
            </a:tbl>
          </a:graphicData>
        </a:graphic>
      </p:graphicFrame>
    </p:spTree>
    <p:extLst>
      <p:ext uri="{BB962C8B-B14F-4D97-AF65-F5344CB8AC3E}">
        <p14:creationId xmlns:p14="http://schemas.microsoft.com/office/powerpoint/2010/main" val="2073215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8109A-060D-C2CA-AFAB-3ACDD6ADCC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54585-2C98-F54B-648E-BBDB6305B839}"/>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(6/6)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0F0E4F00-76A7-EFD3-702A-ED1F4301ECCD}"/>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4" name="Tabell 3">
            <a:extLst>
              <a:ext uri="{FF2B5EF4-FFF2-40B4-BE49-F238E27FC236}">
                <a16:creationId xmlns:a16="http://schemas.microsoft.com/office/drawing/2014/main" id="{6776F66E-8978-E910-A5B3-A75010515AE6}"/>
              </a:ext>
            </a:extLst>
          </p:cNvPr>
          <p:cNvGraphicFramePr>
            <a:graphicFrameLocks noGrp="1"/>
          </p:cNvGraphicFramePr>
          <p:nvPr/>
        </p:nvGraphicFramePr>
        <p:xfrm>
          <a:off x="428263" y="1183594"/>
          <a:ext cx="11354765" cy="4038366"/>
        </p:xfrm>
        <a:graphic>
          <a:graphicData uri="http://schemas.openxmlformats.org/drawingml/2006/table">
            <a:tbl>
              <a:tblPr firstRow="1" firstCol="1" bandRow="1">
                <a:tableStyleId>{5940675A-B579-460E-94D1-54222C63F5DA}</a:tableStyleId>
              </a:tblPr>
              <a:tblGrid>
                <a:gridCol w="1446836">
                  <a:extLst>
                    <a:ext uri="{9D8B030D-6E8A-4147-A177-3AD203B41FA5}">
                      <a16:colId xmlns:a16="http://schemas.microsoft.com/office/drawing/2014/main" val="538134601"/>
                    </a:ext>
                  </a:extLst>
                </a:gridCol>
                <a:gridCol w="2696901">
                  <a:extLst>
                    <a:ext uri="{9D8B030D-6E8A-4147-A177-3AD203B41FA5}">
                      <a16:colId xmlns:a16="http://schemas.microsoft.com/office/drawing/2014/main" val="2543408872"/>
                    </a:ext>
                  </a:extLst>
                </a:gridCol>
                <a:gridCol w="5301205">
                  <a:extLst>
                    <a:ext uri="{9D8B030D-6E8A-4147-A177-3AD203B41FA5}">
                      <a16:colId xmlns:a16="http://schemas.microsoft.com/office/drawing/2014/main" val="931780724"/>
                    </a:ext>
                  </a:extLst>
                </a:gridCol>
                <a:gridCol w="1909823">
                  <a:extLst>
                    <a:ext uri="{9D8B030D-6E8A-4147-A177-3AD203B41FA5}">
                      <a16:colId xmlns:a16="http://schemas.microsoft.com/office/drawing/2014/main" val="2790555350"/>
                    </a:ext>
                  </a:extLst>
                </a:gridCol>
              </a:tblGrid>
              <a:tr h="0">
                <a:tc>
                  <a:txBody>
                    <a:bodyPr/>
                    <a:lstStyle/>
                    <a:p>
                      <a:pPr algn="ctr">
                        <a:lnSpc>
                          <a:spcPct val="107000"/>
                        </a:lnSpc>
                        <a:spcAft>
                          <a:spcPts val="800"/>
                        </a:spcAft>
                        <a:buNone/>
                      </a:pPr>
                      <a:r>
                        <a:rPr lang="en-US" sz="1050" b="1" dirty="0">
                          <a:effectLst/>
                        </a:rPr>
                        <a:t>Topic</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Main question</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Probing questions</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gn="ctr">
                        <a:lnSpc>
                          <a:spcPct val="107000"/>
                        </a:lnSpc>
                        <a:spcAft>
                          <a:spcPts val="800"/>
                        </a:spcAft>
                        <a:buNone/>
                      </a:pPr>
                      <a:r>
                        <a:rPr lang="en-US" sz="1050" b="1">
                          <a:effectLst/>
                        </a:rPr>
                        <a:t>Short notes of responses </a:t>
                      </a:r>
                      <a:endParaRPr lang="nb-NO" sz="1050" b="1"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753480497"/>
                  </a:ext>
                </a:extLst>
              </a:tr>
              <a:tr h="724698">
                <a:tc>
                  <a:txBody>
                    <a:bodyPr/>
                    <a:lstStyle/>
                    <a:p>
                      <a:pPr>
                        <a:lnSpc>
                          <a:spcPct val="107000"/>
                        </a:lnSpc>
                        <a:spcAft>
                          <a:spcPts val="800"/>
                        </a:spcAft>
                        <a:buNone/>
                      </a:pPr>
                      <a:r>
                        <a:rPr lang="en-US" sz="1050" dirty="0">
                          <a:effectLst/>
                        </a:rPr>
                        <a:t>Legislation and external environment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How supportive are legislations and governance systems to create a patient pathway?</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Does your institution have enough mandate to create a patient pathway? </a:t>
                      </a:r>
                      <a:br>
                        <a:rPr lang="nb-NO" sz="1050" dirty="0">
                          <a:effectLst/>
                        </a:rPr>
                      </a:br>
                      <a:r>
                        <a:rPr lang="en-US" sz="1050" dirty="0">
                          <a:effectLst/>
                        </a:rPr>
                        <a:t>How about creating in collaboration with other stakeholders?</a:t>
                      </a:r>
                      <a:br>
                        <a:rPr lang="nb-NO" sz="1050" dirty="0">
                          <a:effectLst/>
                        </a:rPr>
                      </a:br>
                      <a:r>
                        <a:rPr lang="en-US" sz="1050" dirty="0">
                          <a:effectLst/>
                        </a:rPr>
                        <a:t>Can you initiate and create a patient pathway at your institution level or is it a top-down approach?</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highlight>
                            <a:srgbClr val="FFFF00"/>
                          </a:highligh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3253196957"/>
                  </a:ext>
                </a:extLst>
              </a:tr>
              <a:tr h="380676">
                <a:tc>
                  <a:txBody>
                    <a:bodyPr/>
                    <a:lstStyle/>
                    <a:p>
                      <a:pPr>
                        <a:lnSpc>
                          <a:spcPct val="107000"/>
                        </a:lnSpc>
                        <a:spcAft>
                          <a:spcPts val="800"/>
                        </a:spcAft>
                        <a:buNone/>
                      </a:pPr>
                      <a:r>
                        <a:rPr lang="en-US" sz="1050">
                          <a:effectLst/>
                        </a:rPr>
                        <a:t>Anticipated improvement areas</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gridSpan="2">
                  <a:txBody>
                    <a:bodyPr/>
                    <a:lstStyle/>
                    <a:p>
                      <a:pPr>
                        <a:lnSpc>
                          <a:spcPct val="107000"/>
                        </a:lnSpc>
                        <a:spcAft>
                          <a:spcPts val="800"/>
                        </a:spcAft>
                        <a:buNone/>
                      </a:pPr>
                      <a:r>
                        <a:rPr lang="en-US" sz="1050" dirty="0">
                          <a:effectLst/>
                        </a:rPr>
                        <a:t>Do you see a need for a common approach to describing patient pathways - consisting of definitions, visualizations, various diagrams and examples?</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hMerge="1">
                  <a:txBody>
                    <a:bodyPr/>
                    <a:lstStyle/>
                    <a:p>
                      <a:endParaRPr lang="nb-NO"/>
                    </a:p>
                  </a:txBody>
                  <a:tcPr/>
                </a:tc>
                <a:tc>
                  <a:txBody>
                    <a:bodyPr/>
                    <a:lstStyle/>
                    <a:p>
                      <a:pPr>
                        <a:lnSpc>
                          <a:spcPct val="107000"/>
                        </a:lnSpc>
                        <a:spcAft>
                          <a:spcPts val="800"/>
                        </a:spcAft>
                        <a:buNone/>
                      </a:pPr>
                      <a:r>
                        <a:rPr lang="en-US" sz="1050">
                          <a:effectLst/>
                          <a:highlight>
                            <a:srgbClr val="FFFF00"/>
                          </a:highligh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470100620"/>
                  </a:ext>
                </a:extLst>
              </a:tr>
              <a:tr h="2131031">
                <a:tc>
                  <a:txBody>
                    <a:bodyPr/>
                    <a:lstStyle/>
                    <a:p>
                      <a:pPr>
                        <a:lnSpc>
                          <a:spcPct val="107000"/>
                        </a:lnSpc>
                        <a:spcAft>
                          <a:spcPts val="800"/>
                        </a:spcAft>
                        <a:buNone/>
                      </a:pPr>
                      <a:r>
                        <a:rPr lang="en-US" sz="1050">
                          <a:effectLst/>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How would you like to improve, or make your </a:t>
                      </a:r>
                      <a:r>
                        <a:rPr lang="en-US" sz="1050" dirty="0" err="1">
                          <a:effectLst/>
                        </a:rPr>
                        <a:t>pasientforløp</a:t>
                      </a:r>
                      <a:r>
                        <a:rPr lang="en-US" sz="1050" dirty="0">
                          <a:effectLst/>
                        </a:rPr>
                        <a:t> even better?</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If you need to improve it, what are the areas you would prioritize? In terms of …</a:t>
                      </a:r>
                      <a:endParaRPr lang="nb-NO" sz="1050" dirty="0">
                        <a:effectLst/>
                      </a:endParaRPr>
                    </a:p>
                    <a:p>
                      <a:pPr marL="457200">
                        <a:lnSpc>
                          <a:spcPct val="107000"/>
                        </a:lnSpc>
                        <a:spcAft>
                          <a:spcPts val="800"/>
                        </a:spcAft>
                        <a:buNone/>
                      </a:pPr>
                      <a:r>
                        <a:rPr lang="en-US" sz="1050" dirty="0">
                          <a:effectLst/>
                        </a:rPr>
                        <a:t>Ways of visualizing?</a:t>
                      </a:r>
                      <a:endParaRPr lang="nb-NO" sz="1050" dirty="0">
                        <a:effectLst/>
                      </a:endParaRPr>
                    </a:p>
                    <a:p>
                      <a:pPr marL="457200">
                        <a:lnSpc>
                          <a:spcPct val="107000"/>
                        </a:lnSpc>
                        <a:spcAft>
                          <a:spcPts val="800"/>
                        </a:spcAft>
                        <a:buNone/>
                      </a:pPr>
                      <a:r>
                        <a:rPr lang="en-US" sz="1050" dirty="0">
                          <a:effectLst/>
                        </a:rPr>
                        <a:t>Extending and cooperating with other institutions and service delivery points?</a:t>
                      </a:r>
                      <a:endParaRPr lang="nb-NO" sz="1050" dirty="0">
                        <a:effectLst/>
                      </a:endParaRPr>
                    </a:p>
                    <a:p>
                      <a:pPr marL="457200">
                        <a:lnSpc>
                          <a:spcPct val="107000"/>
                        </a:lnSpc>
                        <a:spcAft>
                          <a:spcPts val="800"/>
                        </a:spcAft>
                        <a:buNone/>
                      </a:pPr>
                      <a:r>
                        <a:rPr lang="en-US" sz="1050" dirty="0">
                          <a:effectLst/>
                        </a:rPr>
                        <a:t>Use of digital technologies? </a:t>
                      </a:r>
                      <a:endParaRPr lang="nb-NO" sz="1050" dirty="0">
                        <a:effectLst/>
                      </a:endParaRPr>
                    </a:p>
                    <a:p>
                      <a:pPr marL="457200">
                        <a:lnSpc>
                          <a:spcPct val="107000"/>
                        </a:lnSpc>
                        <a:spcAft>
                          <a:spcPts val="800"/>
                        </a:spcAft>
                        <a:buNone/>
                      </a:pPr>
                      <a:r>
                        <a:rPr lang="en-US" sz="1050" dirty="0">
                          <a:effectLst/>
                        </a:rPr>
                        <a:t>Integration into the EMR?</a:t>
                      </a:r>
                      <a:endParaRPr lang="nb-NO" sz="1050" dirty="0">
                        <a:effectLst/>
                      </a:endParaRPr>
                    </a:p>
                    <a:p>
                      <a:pPr marL="457200">
                        <a:lnSpc>
                          <a:spcPct val="107000"/>
                        </a:lnSpc>
                        <a:spcAft>
                          <a:spcPts val="800"/>
                        </a:spcAft>
                        <a:buNone/>
                      </a:pPr>
                      <a:r>
                        <a:rPr lang="en-US" sz="1050" dirty="0">
                          <a:effectLst/>
                        </a:rPr>
                        <a:t>Access to the patients?</a:t>
                      </a:r>
                      <a:endParaRPr lang="nb-NO" sz="1050" dirty="0">
                        <a:effectLst/>
                      </a:endParaRPr>
                    </a:p>
                    <a:p>
                      <a:pPr marL="457200">
                        <a:lnSpc>
                          <a:spcPct val="107000"/>
                        </a:lnSpc>
                        <a:spcAft>
                          <a:spcPts val="800"/>
                        </a:spcAft>
                        <a:buNone/>
                      </a:pPr>
                      <a:r>
                        <a:rPr lang="en-US" sz="1050" dirty="0">
                          <a:effectLst/>
                        </a:rPr>
                        <a:t>Better monitoring and evaluation indicators?</a:t>
                      </a:r>
                      <a:endParaRPr lang="nb-NO" sz="1050" dirty="0">
                        <a:effectLst/>
                      </a:endParaRPr>
                    </a:p>
                    <a:p>
                      <a:pPr marL="457200">
                        <a:lnSpc>
                          <a:spcPct val="107000"/>
                        </a:lnSpc>
                        <a:spcAft>
                          <a:spcPts val="800"/>
                        </a:spcAft>
                        <a:buNone/>
                      </a:pPr>
                      <a:r>
                        <a:rPr lang="en-US" sz="1050" dirty="0">
                          <a:effectLst/>
                        </a:rPr>
                        <a:t>Ways of updating?</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762539183"/>
                  </a:ext>
                </a:extLst>
              </a:tr>
              <a:tr h="219919">
                <a:tc rowSpan="2">
                  <a:txBody>
                    <a:bodyPr/>
                    <a:lstStyle/>
                    <a:p>
                      <a:pPr>
                        <a:lnSpc>
                          <a:spcPct val="107000"/>
                        </a:lnSpc>
                        <a:spcAft>
                          <a:spcPts val="800"/>
                        </a:spcAft>
                        <a:buNone/>
                      </a:pPr>
                      <a:r>
                        <a:rPr lang="en-US" sz="1050">
                          <a:effectLst/>
                        </a:rPr>
                        <a:t>For IT personnel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rowSpan="2">
                  <a:txBody>
                    <a:bodyPr/>
                    <a:lstStyle/>
                    <a:p>
                      <a:pPr>
                        <a:lnSpc>
                          <a:spcPct val="107000"/>
                        </a:lnSpc>
                        <a:spcAft>
                          <a:spcPts val="800"/>
                        </a:spcAft>
                        <a:buNone/>
                      </a:pPr>
                      <a:r>
                        <a:rPr lang="en-US" sz="1050">
                          <a:effectLst/>
                        </a:rPr>
                        <a:t>Is there any model and IT structure that was made to implement patient pathways?</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What modelling language do you use to model the patient pathway in your institution?</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2865820650"/>
                  </a:ext>
                </a:extLst>
              </a:tr>
              <a:tr h="219919">
                <a:tc vMerge="1">
                  <a:txBody>
                    <a:bodyPr/>
                    <a:lstStyle/>
                    <a:p>
                      <a:endParaRPr lang="nb-NO"/>
                    </a:p>
                  </a:txBody>
                  <a:tcPr/>
                </a:tc>
                <a:tc vMerge="1">
                  <a:txBody>
                    <a:bodyPr/>
                    <a:lstStyle/>
                    <a:p>
                      <a:endParaRPr lang="nb-NO"/>
                    </a:p>
                  </a:txBody>
                  <a:tcPr/>
                </a:tc>
                <a:tc>
                  <a:txBody>
                    <a:bodyPr/>
                    <a:lstStyle/>
                    <a:p>
                      <a:r>
                        <a:rPr lang="en-US" sz="1050" dirty="0">
                          <a:effectLst/>
                        </a:rPr>
                        <a:t>Could you discuss the advantages and limitations of your model and modeling language?</a:t>
                      </a:r>
                      <a:endParaRPr lang="nb-NO" dirty="0"/>
                    </a:p>
                  </a:txBody>
                  <a:tcPr marL="6933" marR="6933" marT="0" marB="0"/>
                </a:tc>
                <a:tc>
                  <a:txBody>
                    <a:bodyPr/>
                    <a:lstStyle/>
                    <a:p>
                      <a:pPr>
                        <a:lnSpc>
                          <a:spcPct val="107000"/>
                        </a:lnSpc>
                        <a:spcAft>
                          <a:spcPts val="800"/>
                        </a:spcAft>
                        <a:buNone/>
                      </a:pPr>
                      <a:r>
                        <a:rPr lang="en-US" sz="1050">
                          <a:effectLst/>
                        </a:rPr>
                        <a:t> </a:t>
                      </a:r>
                      <a:endParaRPr lang="nb-NO" sz="120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164296506"/>
                  </a:ext>
                </a:extLst>
              </a:tr>
              <a:tr h="198547">
                <a:tc>
                  <a:txBody>
                    <a:bodyPr/>
                    <a:lstStyle/>
                    <a:p>
                      <a:pPr>
                        <a:lnSpc>
                          <a:spcPct val="107000"/>
                        </a:lnSpc>
                        <a:spcAft>
                          <a:spcPts val="800"/>
                        </a:spcAft>
                        <a:buNone/>
                      </a:pPr>
                      <a:r>
                        <a:rPr lang="en-US" sz="1050" dirty="0">
                          <a:effectLst/>
                        </a:rPr>
                        <a:t>Conclusion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gridSpan="2">
                  <a:txBody>
                    <a:bodyPr/>
                    <a:lstStyle/>
                    <a:p>
                      <a:pPr>
                        <a:lnSpc>
                          <a:spcPct val="107000"/>
                        </a:lnSpc>
                        <a:spcAft>
                          <a:spcPts val="800"/>
                        </a:spcAft>
                        <a:buNone/>
                      </a:pPr>
                      <a:r>
                        <a:rPr lang="en-US" sz="1050" dirty="0">
                          <a:effectLst/>
                        </a:rPr>
                        <a:t>Is there anything additional you want to add into? Any questions or comments, please?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tc hMerge="1">
                  <a:txBody>
                    <a:bodyPr/>
                    <a:lstStyle/>
                    <a:p>
                      <a:endParaRPr lang="nb-NO"/>
                    </a:p>
                  </a:txBody>
                  <a:tcPr/>
                </a:tc>
                <a:tc>
                  <a:txBody>
                    <a:bodyPr/>
                    <a:lstStyle/>
                    <a:p>
                      <a:pPr>
                        <a:lnSpc>
                          <a:spcPct val="107000"/>
                        </a:lnSpc>
                        <a:spcAft>
                          <a:spcPts val="800"/>
                        </a:spcAft>
                        <a:buNone/>
                      </a:pPr>
                      <a:r>
                        <a:rPr lang="en-US" sz="1050" dirty="0">
                          <a:effectLst/>
                        </a:rPr>
                        <a:t> </a:t>
                      </a:r>
                      <a:endParaRPr lang="nb-NO" sz="1200" dirty="0">
                        <a:effectLst/>
                        <a:latin typeface="Calibri" panose="020F0502020204030204" pitchFamily="34" charset="0"/>
                        <a:ea typeface="Calibri" panose="020F0502020204030204" pitchFamily="34" charset="0"/>
                        <a:cs typeface="Arial" panose="020B0604020202020204" pitchFamily="34" charset="0"/>
                      </a:endParaRPr>
                    </a:p>
                  </a:txBody>
                  <a:tcPr marL="6933" marR="6933" marT="0" marB="0"/>
                </a:tc>
                <a:extLst>
                  <a:ext uri="{0D108BD9-81ED-4DB2-BD59-A6C34878D82A}">
                    <a16:rowId xmlns:a16="http://schemas.microsoft.com/office/drawing/2014/main" val="1202548049"/>
                  </a:ext>
                </a:extLst>
              </a:tr>
            </a:tbl>
          </a:graphicData>
        </a:graphic>
      </p:graphicFrame>
    </p:spTree>
    <p:extLst>
      <p:ext uri="{BB962C8B-B14F-4D97-AF65-F5344CB8AC3E}">
        <p14:creationId xmlns:p14="http://schemas.microsoft.com/office/powerpoint/2010/main" val="8918935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5BA9A-D1C7-8FFE-B8DF-C3C47FA41D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787F4-6D1C-1F93-AD04-FDCDB1FC5279}"/>
              </a:ext>
            </a:extLst>
          </p:cNvPr>
          <p:cNvSpPr txBox="1">
            <a:spLocks/>
          </p:cNvSpPr>
          <p:nvPr/>
        </p:nvSpPr>
        <p:spPr>
          <a:xfrm>
            <a:off x="838200" y="365126"/>
            <a:ext cx="113538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NO (1/6)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E5C663C4-3447-EEF0-EBDA-4E8F7478FD1B}"/>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5" name="Tabell 4">
            <a:extLst>
              <a:ext uri="{FF2B5EF4-FFF2-40B4-BE49-F238E27FC236}">
                <a16:creationId xmlns:a16="http://schemas.microsoft.com/office/drawing/2014/main" id="{74752238-BA60-8324-EE25-EFCDEE6C8DD3}"/>
              </a:ext>
            </a:extLst>
          </p:cNvPr>
          <p:cNvGraphicFramePr>
            <a:graphicFrameLocks noGrp="1"/>
          </p:cNvGraphicFramePr>
          <p:nvPr>
            <p:extLst>
              <p:ext uri="{D42A27DB-BD31-4B8C-83A1-F6EECF244321}">
                <p14:modId xmlns:p14="http://schemas.microsoft.com/office/powerpoint/2010/main" val="1374438828"/>
              </p:ext>
            </p:extLst>
          </p:nvPr>
        </p:nvGraphicFramePr>
        <p:xfrm>
          <a:off x="428264" y="1183594"/>
          <a:ext cx="11353801" cy="5424474"/>
        </p:xfrm>
        <a:graphic>
          <a:graphicData uri="http://schemas.openxmlformats.org/drawingml/2006/table">
            <a:tbl>
              <a:tblPr firstRow="1" firstCol="1" bandRow="1"/>
              <a:tblGrid>
                <a:gridCol w="3330088">
                  <a:extLst>
                    <a:ext uri="{9D8B030D-6E8A-4147-A177-3AD203B41FA5}">
                      <a16:colId xmlns:a16="http://schemas.microsoft.com/office/drawing/2014/main" val="423786541"/>
                    </a:ext>
                  </a:extLst>
                </a:gridCol>
                <a:gridCol w="3330088">
                  <a:extLst>
                    <a:ext uri="{9D8B030D-6E8A-4147-A177-3AD203B41FA5}">
                      <a16:colId xmlns:a16="http://schemas.microsoft.com/office/drawing/2014/main" val="1456828070"/>
                    </a:ext>
                  </a:extLst>
                </a:gridCol>
                <a:gridCol w="3330088">
                  <a:extLst>
                    <a:ext uri="{9D8B030D-6E8A-4147-A177-3AD203B41FA5}">
                      <a16:colId xmlns:a16="http://schemas.microsoft.com/office/drawing/2014/main" val="2588389077"/>
                    </a:ext>
                  </a:extLst>
                </a:gridCol>
                <a:gridCol w="1363537">
                  <a:extLst>
                    <a:ext uri="{9D8B030D-6E8A-4147-A177-3AD203B41FA5}">
                      <a16:colId xmlns:a16="http://schemas.microsoft.com/office/drawing/2014/main" val="3183063225"/>
                    </a:ext>
                  </a:extLst>
                </a:gridCol>
              </a:tblGrid>
              <a:tr h="163487">
                <a:tc>
                  <a:txBody>
                    <a:bodyPr/>
                    <a:lstStyle/>
                    <a:p>
                      <a:pPr algn="ctr">
                        <a:lnSpc>
                          <a:spcPct val="107000"/>
                        </a:lnSpc>
                        <a:spcAft>
                          <a:spcPts val="800"/>
                        </a:spcAft>
                        <a:buNone/>
                      </a:pPr>
                      <a:r>
                        <a:rPr lang="nb-NO" sz="1050" b="1" dirty="0">
                          <a:effectLst/>
                          <a:latin typeface="Arial Narrow" panose="020B0606020202030204" pitchFamily="34" charset="0"/>
                          <a:ea typeface="Calibri" panose="020F0502020204030204" pitchFamily="34" charset="0"/>
                          <a:cs typeface="Arial" panose="020B0604020202020204" pitchFamily="34" charset="0"/>
                        </a:rPr>
                        <a:t>Tema</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Hovedspørsmål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Oppfølgingsspørsmål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Korte merknader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6671515"/>
                  </a:ext>
                </a:extLst>
              </a:tr>
              <a:tr h="163550">
                <a:tc rowSpan="2">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Bakgrunn</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Kan du fortelle oss om din stilling og dine hovedoppgaver?</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 lenge har du hatt denne stillingen?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4336449"/>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Hva er dine hovedoppgaver i denne stillingen?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074038"/>
                  </a:ext>
                </a:extLst>
              </a:tr>
              <a:tr h="861755">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Derfor, er hovedansvaret (kryss av riktig alternativ i boksen)</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Klinisk </a:t>
                      </a:r>
                      <a:br>
                        <a:rPr lang="nb-NO" sz="1050" dirty="0">
                          <a:effectLst/>
                          <a:latin typeface="Calibri" panose="020F0502020204030204" pitchFamily="34" charset="0"/>
                          <a:ea typeface="Calibri" panose="020F0502020204030204" pitchFamily="34" charset="0"/>
                          <a:cs typeface="Arial" panose="020B0604020202020204" pitchFamily="34" charset="0"/>
                        </a:rPr>
                      </a:br>
                      <a:r>
                        <a:rPr lang="nb-NO" sz="1050" dirty="0">
                          <a:effectLst/>
                          <a:latin typeface="Arial Narrow" panose="020B0606020202030204" pitchFamily="34" charset="0"/>
                          <a:ea typeface="Calibri" panose="020F0502020204030204" pitchFamily="34" charset="0"/>
                          <a:cs typeface="Arial" panose="020B0604020202020204" pitchFamily="34" charset="0"/>
                        </a:rPr>
                        <a:t>Teknisk</a:t>
                      </a:r>
                      <a:br>
                        <a:rPr lang="nb-NO" sz="1050" dirty="0">
                          <a:effectLst/>
                          <a:latin typeface="Calibri" panose="020F0502020204030204" pitchFamily="34" charset="0"/>
                          <a:ea typeface="Calibri" panose="020F0502020204030204" pitchFamily="34" charset="0"/>
                          <a:cs typeface="Arial" panose="020B0604020202020204" pitchFamily="34" charset="0"/>
                        </a:rPr>
                      </a:br>
                      <a:r>
                        <a:rPr lang="nb-NO" sz="1050" dirty="0">
                          <a:effectLst/>
                          <a:latin typeface="Arial Narrow" panose="020B0606020202030204" pitchFamily="34" charset="0"/>
                          <a:ea typeface="Calibri" panose="020F0502020204030204" pitchFamily="34" charset="0"/>
                          <a:cs typeface="Arial" panose="020B0604020202020204" pitchFamily="34" charset="0"/>
                        </a:rPr>
                        <a:t>Administrativt/ koordinerende</a:t>
                      </a:r>
                      <a:br>
                        <a:rPr lang="nb-NO" sz="1050" dirty="0">
                          <a:effectLst/>
                          <a:latin typeface="Calibri" panose="020F0502020204030204" pitchFamily="34" charset="0"/>
                          <a:ea typeface="Calibri" panose="020F0502020204030204" pitchFamily="34" charset="0"/>
                          <a:cs typeface="Arial" panose="020B0604020202020204" pitchFamily="34" charset="0"/>
                        </a:rPr>
                      </a:br>
                      <a:r>
                        <a:rPr lang="nb-NO" sz="1050" dirty="0">
                          <a:effectLst/>
                          <a:latin typeface="Arial Narrow" panose="020B0606020202030204" pitchFamily="34" charset="0"/>
                          <a:ea typeface="Calibri" panose="020F0502020204030204" pitchFamily="34" charset="0"/>
                          <a:cs typeface="Arial" panose="020B0604020202020204" pitchFamily="34" charset="0"/>
                        </a:rPr>
                        <a:t>Annet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154581"/>
                  </a:ext>
                </a:extLst>
              </a:tr>
              <a:tr h="335924">
                <a:tc rowSpan="11">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Forståelse av konseptet «pasientforløp»</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5">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«Pasientforløp» kan ha ulik betydning og meningsinnhold for ulike individer.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Hvordan forklarer du begrepet, pasientforløp, i din kontekst?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brukes begrepet i din avdeling/ virksomhetsenhet/ helseforetak?</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8442289"/>
                  </a:ext>
                </a:extLst>
              </a:tr>
              <a:tr h="438222">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Er det enighet om definisjonen av begrepet?</a:t>
                      </a:r>
                      <a:endParaRPr lang="nb-NO" sz="105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Hvis ja, hva er definisjonen?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4354386"/>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Har begrepet, pasientforløp, en lignende mening blant ansatte i din avdeling/ enhet/ helseforetak?</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3154749"/>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Hvilke karakteristika ved pasientforløp er det enighet om blant flertallet?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0631336"/>
                  </a:ext>
                </a:extLst>
              </a:tr>
              <a:tr h="508297">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Dersom vi ser utover din organisasjon og mer generelt i helsesektoren, tror du at det er ulike forståelser av begrepet pasientforløp?</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8214383"/>
                  </a:ext>
                </a:extLst>
              </a:tr>
              <a:tr h="610596">
                <a:tc vMerge="1">
                  <a:txBody>
                    <a:bodyPr/>
                    <a:lstStyle/>
                    <a:p>
                      <a:endParaRPr lang="nb-NO"/>
                    </a:p>
                  </a:txBody>
                  <a:tcPr/>
                </a:tc>
                <a:tc rowSpan="6">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Noen institusjoner/ avdelinger/ enheter har et skriftlig dokument om pasientforløp på deling som brukes som et verktøy. Har dere noen slike verktøy?</a:t>
                      </a:r>
                      <a:endParaRPr lang="nb-NO" sz="105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ser pasientforløpet deres ut?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Hva inkluderer det? (*tidspunkter, avtaler, medisiner, behandlinger)?</a:t>
                      </a:r>
                      <a:endParaRPr lang="nb-NO" sz="105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Hvem/hvilke instanser (*roller som spesialist, fastlege, NAV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9844354"/>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presenteres det? (*tekst, tabell, diagram, annen visuell representasjon?)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89220463"/>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er det laget? Eller utviklet?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5315262"/>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Hvem var involvert i opprettelsen av det?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2039045"/>
                  </a:ext>
                </a:extLst>
              </a:tr>
              <a:tr h="508297">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Hva er omfanget? Inkluderer den alle helsetjenestene som din institusjon/ avdeling/ enhet tilbyr? (Diagnose, behandling og/eller rehabilitering)</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6226110"/>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Hva er omfanget når det gjelder å inkludere helsetjenester din pasient kan trenge utover din institusjon/ avdeling/ enhet?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364259"/>
                  </a:ext>
                </a:extLst>
              </a:tr>
            </a:tbl>
          </a:graphicData>
        </a:graphic>
      </p:graphicFrame>
    </p:spTree>
    <p:extLst>
      <p:ext uri="{BB962C8B-B14F-4D97-AF65-F5344CB8AC3E}">
        <p14:creationId xmlns:p14="http://schemas.microsoft.com/office/powerpoint/2010/main" val="5453618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FD151-9FAD-A6CD-4867-21E62E838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906CF9-DF93-7274-1976-76791849F4E0}"/>
              </a:ext>
            </a:extLst>
          </p:cNvPr>
          <p:cNvSpPr txBox="1">
            <a:spLocks/>
          </p:cNvSpPr>
          <p:nvPr/>
        </p:nvSpPr>
        <p:spPr>
          <a:xfrm>
            <a:off x="838200" y="365126"/>
            <a:ext cx="113538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NO (2/6)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D0FD4CD8-F3C5-B1C0-1355-4CAA557CCCCB}"/>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5" name="Tabell 4">
            <a:extLst>
              <a:ext uri="{FF2B5EF4-FFF2-40B4-BE49-F238E27FC236}">
                <a16:creationId xmlns:a16="http://schemas.microsoft.com/office/drawing/2014/main" id="{940E7BBC-8F5C-6C6F-5860-9D89471AD418}"/>
              </a:ext>
            </a:extLst>
          </p:cNvPr>
          <p:cNvGraphicFramePr>
            <a:graphicFrameLocks noGrp="1"/>
          </p:cNvGraphicFramePr>
          <p:nvPr>
            <p:extLst>
              <p:ext uri="{D42A27DB-BD31-4B8C-83A1-F6EECF244321}">
                <p14:modId xmlns:p14="http://schemas.microsoft.com/office/powerpoint/2010/main" val="3728911542"/>
              </p:ext>
            </p:extLst>
          </p:nvPr>
        </p:nvGraphicFramePr>
        <p:xfrm>
          <a:off x="428264" y="1183594"/>
          <a:ext cx="11353801" cy="4012722"/>
        </p:xfrm>
        <a:graphic>
          <a:graphicData uri="http://schemas.openxmlformats.org/drawingml/2006/table">
            <a:tbl>
              <a:tblPr firstRow="1" firstCol="1" bandRow="1"/>
              <a:tblGrid>
                <a:gridCol w="3330088">
                  <a:extLst>
                    <a:ext uri="{9D8B030D-6E8A-4147-A177-3AD203B41FA5}">
                      <a16:colId xmlns:a16="http://schemas.microsoft.com/office/drawing/2014/main" val="423786541"/>
                    </a:ext>
                  </a:extLst>
                </a:gridCol>
                <a:gridCol w="3330088">
                  <a:extLst>
                    <a:ext uri="{9D8B030D-6E8A-4147-A177-3AD203B41FA5}">
                      <a16:colId xmlns:a16="http://schemas.microsoft.com/office/drawing/2014/main" val="1456828070"/>
                    </a:ext>
                  </a:extLst>
                </a:gridCol>
                <a:gridCol w="3330088">
                  <a:extLst>
                    <a:ext uri="{9D8B030D-6E8A-4147-A177-3AD203B41FA5}">
                      <a16:colId xmlns:a16="http://schemas.microsoft.com/office/drawing/2014/main" val="2588389077"/>
                    </a:ext>
                  </a:extLst>
                </a:gridCol>
                <a:gridCol w="1363537">
                  <a:extLst>
                    <a:ext uri="{9D8B030D-6E8A-4147-A177-3AD203B41FA5}">
                      <a16:colId xmlns:a16="http://schemas.microsoft.com/office/drawing/2014/main" val="3183063225"/>
                    </a:ext>
                  </a:extLst>
                </a:gridCol>
              </a:tblGrid>
              <a:tr h="163487">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Tema</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Hovedspørsmål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Oppfølgingsspørsmål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Korte merknader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6671515"/>
                  </a:ext>
                </a:extLst>
              </a:tr>
              <a:tr h="610596">
                <a:tc rowSpan="9">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Forståelsen av strukturerte «pasientforløp»</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6">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I enkelte enheter/ avdelinger/ institusjoner er det strukturerte «pasientforløp», såkalte </a:t>
                      </a:r>
                      <a:r>
                        <a:rPr lang="nb-NO" sz="1050" i="1" dirty="0">
                          <a:effectLst/>
                          <a:latin typeface="Arial Narrow" panose="020B0606020202030204" pitchFamily="34" charset="0"/>
                          <a:ea typeface="Calibri" panose="020F0502020204030204" pitchFamily="34" charset="0"/>
                          <a:cs typeface="Arial" panose="020B0604020202020204" pitchFamily="34" charset="0"/>
                        </a:rPr>
                        <a:t>behandlingsforløp, pakkeforløp, gode pasientforløp, </a:t>
                      </a:r>
                      <a:r>
                        <a:rPr lang="nb-NO" sz="1050" i="1" dirty="0">
                          <a:solidFill>
                            <a:srgbClr val="000000"/>
                          </a:solidFill>
                          <a:effectLst/>
                          <a:latin typeface="Arial Narrow" panose="020B0606020202030204" pitchFamily="34" charset="0"/>
                          <a:ea typeface="Calibri" panose="020F0502020204030204" pitchFamily="34" charset="0"/>
                          <a:cs typeface="Calibri" panose="020F0502020204030204" pitchFamily="34" charset="0"/>
                        </a:rPr>
                        <a:t>helhetlige pasientforløp konsept</a:t>
                      </a:r>
                      <a:r>
                        <a:rPr lang="nb-NO" sz="1050" dirty="0">
                          <a:solidFill>
                            <a:srgbClr val="000000"/>
                          </a:solidFill>
                          <a:effectLst/>
                          <a:latin typeface="Arial Narrow" panose="020B0606020202030204" pitchFamily="34" charset="0"/>
                          <a:ea typeface="Calibri" panose="020F0502020204030204" pitchFamily="34" charset="0"/>
                          <a:cs typeface="Calibri" panose="020F0502020204030204" pitchFamily="34" charset="0"/>
                        </a:rPr>
                        <a:t> i organiseringen av helsetilbudet. Andre bruker kanskje ikke slike </a:t>
                      </a:r>
                      <a:r>
                        <a:rPr lang="nb-NO" sz="1050" dirty="0" err="1">
                          <a:solidFill>
                            <a:srgbClr val="000000"/>
                          </a:solidFill>
                          <a:effectLst/>
                          <a:latin typeface="Arial Narrow" panose="020B0606020202030204" pitchFamily="34" charset="0"/>
                          <a:ea typeface="Calibri" panose="020F0502020204030204" pitchFamily="34" charset="0"/>
                          <a:cs typeface="Calibri" panose="020F0502020204030204" pitchFamily="34" charset="0"/>
                        </a:rPr>
                        <a:t>teminologier</a:t>
                      </a:r>
                      <a:r>
                        <a:rPr lang="nb-NO" sz="1050" dirty="0">
                          <a:solidFill>
                            <a:srgbClr val="000000"/>
                          </a:solidFill>
                          <a:effectLst/>
                          <a:latin typeface="Arial Narrow" panose="020B0606020202030204" pitchFamily="34" charset="0"/>
                          <a:ea typeface="Calibri" panose="020F0502020204030204" pitchFamily="34" charset="0"/>
                          <a:cs typeface="Calibri" panose="020F0502020204030204" pitchFamily="34" charset="0"/>
                        </a:rPr>
                        <a: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Vil du fortelle oss om erfaringer i din enhet/avdeling?</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b="0" i="1" dirty="0">
                          <a:effectLst/>
                          <a:latin typeface="Arial Narrow" panose="020B0606020202030204" pitchFamily="34" charset="0"/>
                          <a:ea typeface="Calibri" panose="020F0502020204030204" pitchFamily="34" charset="0"/>
                          <a:cs typeface="Arial" panose="020B0604020202020204" pitchFamily="34" charset="0"/>
                        </a:rPr>
                        <a:t>For den saks skyld, hvilken som helst annen type av standardisert helseomsorg som du er kjent med?</a:t>
                      </a:r>
                      <a:endParaRPr lang="nb-NO" sz="1050" b="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Dersom du har forstått hva disse begrepene betyr, er de forskjellige fra pasientforløp?</a:t>
                      </a:r>
                      <a:br>
                        <a:rPr lang="nb-NO" sz="1050" dirty="0">
                          <a:effectLst/>
                          <a:latin typeface="Calibri" panose="020F0502020204030204" pitchFamily="34" charset="0"/>
                          <a:ea typeface="Calibri" panose="020F0502020204030204" pitchFamily="34" charset="0"/>
                          <a:cs typeface="Arial" panose="020B0604020202020204" pitchFamily="34" charset="0"/>
                        </a:rPr>
                      </a:br>
                      <a:r>
                        <a:rPr lang="nb-NO" sz="1050" dirty="0">
                          <a:effectLst/>
                          <a:latin typeface="Arial Narrow" panose="020B0606020202030204" pitchFamily="34" charset="0"/>
                          <a:ea typeface="Calibri" panose="020F0502020204030204" pitchFamily="34" charset="0"/>
                          <a:cs typeface="Arial" panose="020B0604020202020204" pitchFamily="34" charset="0"/>
                        </a:rPr>
                        <a:t>Hvor forskjellige er de?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9468018"/>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Hvis du ikke kjenner til detaljene, har du hørt om vilkårene?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2829505"/>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Hvis du har hørt om vilkårene, fra hvem? Når? Hvordan?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3075929"/>
                  </a:ext>
                </a:extLst>
              </a:tr>
              <a:tr h="680671">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I enheten/ avdelingen/ institusjonen/ oppgaven som du koordinerer, bruker du i dag et strukturert/ standardisert pasientforløp? (</a:t>
                      </a:r>
                      <a:r>
                        <a:rPr lang="nb-NO" sz="1050" dirty="0" err="1">
                          <a:effectLst/>
                          <a:latin typeface="Arial Narrow" panose="020B0606020202030204" pitchFamily="34" charset="0"/>
                          <a:ea typeface="Calibri" panose="020F0502020204030204" pitchFamily="34" charset="0"/>
                          <a:cs typeface="Arial" panose="020B0604020202020204" pitchFamily="34" charset="0"/>
                        </a:rPr>
                        <a:t>aka</a:t>
                      </a:r>
                      <a:r>
                        <a:rPr lang="nb-NO" sz="1050" dirty="0">
                          <a:effectLst/>
                          <a:latin typeface="Arial Narrow" panose="020B0606020202030204" pitchFamily="34" charset="0"/>
                          <a:ea typeface="Calibri" panose="020F0502020204030204" pitchFamily="34" charset="0"/>
                          <a:cs typeface="Arial" panose="020B0604020202020204" pitchFamily="34" charset="0"/>
                        </a:rPr>
                        <a:t>. pakkeforløp, gode pasientforløp, </a:t>
                      </a:r>
                      <a:r>
                        <a:rPr lang="nb-NO" sz="1050" dirty="0">
                          <a:solidFill>
                            <a:srgbClr val="000000"/>
                          </a:solidFill>
                          <a:effectLst/>
                          <a:latin typeface="Arial Narrow" panose="020B0606020202030204" pitchFamily="34" charset="0"/>
                          <a:ea typeface="Calibri" panose="020F0502020204030204" pitchFamily="34" charset="0"/>
                          <a:cs typeface="Calibri" panose="020F0502020204030204" pitchFamily="34" charset="0"/>
                        </a:rPr>
                        <a:t>helhetlige pasientforløp</a:t>
                      </a:r>
                      <a:r>
                        <a:rPr lang="nb-NO" sz="1050" dirty="0">
                          <a:effectLst/>
                          <a:latin typeface="Arial Narrow" panose="020B0606020202030204" pitchFamily="34" charset="0"/>
                          <a:ea typeface="Calibri" panose="020F0502020204030204" pitchFamily="34" charset="0"/>
                          <a:cs typeface="Arial" panose="020B0604020202020204" pitchFamily="34" charset="0"/>
                        </a:rPr>
                        <a: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4297181"/>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Hvis du ikke bruker det for øyeblikket, har du noen gang brukt det? Hvis nei, hvorfor ikke?</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0127531"/>
                  </a:ext>
                </a:extLst>
              </a:tr>
              <a:tr h="224148">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Hvis du vet om det, men ikke bruker det, hvorfor ikke?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35909507"/>
                  </a:ext>
                </a:extLst>
              </a:tr>
              <a:tr h="335924">
                <a:tc vMerge="1">
                  <a:txBody>
                    <a:bodyPr/>
                    <a:lstStyle/>
                    <a:p>
                      <a:endParaRPr lang="nb-NO"/>
                    </a:p>
                  </a:txBody>
                  <a:tcPr/>
                </a:tc>
                <a:tc rowSpan="3">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Standardiseringen av pasientforløp</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Tror du at standardiseringen av pasientforløp er fordelaktig? </a:t>
                      </a:r>
                      <a:r>
                        <a:rPr lang="en-US" sz="1050">
                          <a:effectLst/>
                          <a:latin typeface="Arial Narrow" panose="020B0606020202030204" pitchFamily="34" charset="0"/>
                          <a:ea typeface="Calibri" panose="020F0502020204030204" pitchFamily="34" charset="0"/>
                          <a:cs typeface="Arial" panose="020B0604020202020204" pitchFamily="34" charset="0"/>
                        </a:rPr>
                        <a:t>Kan du utdype?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1241262"/>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Kan alle pasientforløp standardiseres? Kom gjerne med eksempler.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5470370"/>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Hva er utfordringen med å standardisere pasientforløp?</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27498023"/>
                  </a:ext>
                </a:extLst>
              </a:tr>
              <a:tr h="335924">
                <a:tc rowSpan="2">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For IT-personell</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Er det noen modell og IT-struktur som er laget for å implementere pasientforløp?</a:t>
                      </a:r>
                      <a:br>
                        <a:rPr lang="nb-NO" sz="1050">
                          <a:effectLst/>
                          <a:latin typeface="Arial Narrow" panose="020B0606020202030204" pitchFamily="34" charset="0"/>
                          <a:ea typeface="Calibri" panose="020F0502020204030204" pitchFamily="34" charset="0"/>
                          <a:cs typeface="Arial" panose="020B0604020202020204" pitchFamily="34" charset="0"/>
                        </a:rPr>
                      </a:b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Hvilket modelleringsspråk bruker du for å modellere pasientforløpet i institusjonen din?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7962501"/>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Kan du diskutere fordelene og begrensningene ved din modell og ditt modellspråk?</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9109860"/>
                  </a:ext>
                </a:extLst>
              </a:tr>
              <a:tr h="163550">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Konklusjon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Er det noe mer du vil legge til? Har du spørsmål eller kommentarer?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2513753"/>
                  </a:ext>
                </a:extLst>
              </a:tr>
            </a:tbl>
          </a:graphicData>
        </a:graphic>
      </p:graphicFrame>
    </p:spTree>
    <p:extLst>
      <p:ext uri="{BB962C8B-B14F-4D97-AF65-F5344CB8AC3E}">
        <p14:creationId xmlns:p14="http://schemas.microsoft.com/office/powerpoint/2010/main" val="1228457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8486A-5A1A-C529-2493-E2158EA01F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0750D3-E397-0D69-BDC3-36F04532D1FC}"/>
              </a:ext>
            </a:extLst>
          </p:cNvPr>
          <p:cNvSpPr txBox="1">
            <a:spLocks/>
          </p:cNvSpPr>
          <p:nvPr/>
        </p:nvSpPr>
        <p:spPr>
          <a:xfrm>
            <a:off x="838200" y="365126"/>
            <a:ext cx="113538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NO (3/6)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6C796104-39CC-B2AC-B5E4-49D52B0BC54F}"/>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5" name="Tabell 4">
            <a:extLst>
              <a:ext uri="{FF2B5EF4-FFF2-40B4-BE49-F238E27FC236}">
                <a16:creationId xmlns:a16="http://schemas.microsoft.com/office/drawing/2014/main" id="{805FCA90-0F08-E655-A9A5-B750BCC5522D}"/>
              </a:ext>
            </a:extLst>
          </p:cNvPr>
          <p:cNvGraphicFramePr>
            <a:graphicFrameLocks noGrp="1"/>
          </p:cNvGraphicFramePr>
          <p:nvPr>
            <p:extLst>
              <p:ext uri="{D42A27DB-BD31-4B8C-83A1-F6EECF244321}">
                <p14:modId xmlns:p14="http://schemas.microsoft.com/office/powerpoint/2010/main" val="4272876608"/>
              </p:ext>
            </p:extLst>
          </p:nvPr>
        </p:nvGraphicFramePr>
        <p:xfrm>
          <a:off x="428264" y="1183594"/>
          <a:ext cx="11353801" cy="5620232"/>
        </p:xfrm>
        <a:graphic>
          <a:graphicData uri="http://schemas.openxmlformats.org/drawingml/2006/table">
            <a:tbl>
              <a:tblPr firstRow="1" firstCol="1" bandRow="1"/>
              <a:tblGrid>
                <a:gridCol w="3330088">
                  <a:extLst>
                    <a:ext uri="{9D8B030D-6E8A-4147-A177-3AD203B41FA5}">
                      <a16:colId xmlns:a16="http://schemas.microsoft.com/office/drawing/2014/main" val="423786541"/>
                    </a:ext>
                  </a:extLst>
                </a:gridCol>
                <a:gridCol w="3330088">
                  <a:extLst>
                    <a:ext uri="{9D8B030D-6E8A-4147-A177-3AD203B41FA5}">
                      <a16:colId xmlns:a16="http://schemas.microsoft.com/office/drawing/2014/main" val="1456828070"/>
                    </a:ext>
                  </a:extLst>
                </a:gridCol>
                <a:gridCol w="3330088">
                  <a:extLst>
                    <a:ext uri="{9D8B030D-6E8A-4147-A177-3AD203B41FA5}">
                      <a16:colId xmlns:a16="http://schemas.microsoft.com/office/drawing/2014/main" val="2588389077"/>
                    </a:ext>
                  </a:extLst>
                </a:gridCol>
                <a:gridCol w="1363537">
                  <a:extLst>
                    <a:ext uri="{9D8B030D-6E8A-4147-A177-3AD203B41FA5}">
                      <a16:colId xmlns:a16="http://schemas.microsoft.com/office/drawing/2014/main" val="3183063225"/>
                    </a:ext>
                  </a:extLst>
                </a:gridCol>
              </a:tblGrid>
              <a:tr h="163487">
                <a:tc>
                  <a:txBody>
                    <a:bodyPr/>
                    <a:lstStyle/>
                    <a:p>
                      <a:pPr algn="ctr">
                        <a:lnSpc>
                          <a:spcPct val="107000"/>
                        </a:lnSpc>
                        <a:spcAft>
                          <a:spcPts val="800"/>
                        </a:spcAft>
                        <a:buNone/>
                      </a:pPr>
                      <a:r>
                        <a:rPr lang="nb-NO" sz="1050" b="1" dirty="0">
                          <a:effectLst/>
                          <a:latin typeface="Arial Narrow" panose="020B0606020202030204" pitchFamily="34" charset="0"/>
                          <a:ea typeface="Calibri" panose="020F0502020204030204" pitchFamily="34" charset="0"/>
                          <a:cs typeface="Arial" panose="020B0604020202020204" pitchFamily="34" charset="0"/>
                        </a:rPr>
                        <a:t>Tema</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Hovedspørsmål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Oppfølgingsspørsmål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Korte merknader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6671515"/>
                  </a:ext>
                </a:extLst>
              </a:tr>
              <a:tr h="393229">
                <a:tc gridSpan="4">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La oss komme tilbake til pasientforløp-diskusjonen som vi startet på i begynnelsen. I den neste delen vil vi stille spørsmål om hvordan ditt pasientforløp, eller pasientbehandlingsforløp generelt, er organisert. Når det for eksempel gjelder de vitenskapelige bevisene i behandlingsforløp, så er de basert på; hvem som er involvert i å designe, bruke, overvåke og kommunisere behandlingsforløp; og deltakelse av pasienter og familie/pårørende i prosessen mv.</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nb-NO"/>
                    </a:p>
                  </a:txBody>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802507472"/>
                  </a:ext>
                </a:extLst>
              </a:tr>
              <a:tr h="508297">
                <a:tc rowSpan="11">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Organisering og koordineringen av behandlingsforløp/ pasientforløp.</a:t>
                      </a: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noFill/>
                  </a:tcPr>
                </a:tc>
                <a:tc rowSpan="2">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Kan du forklare hvordan koordineringen av pasientforløp ved din institusjon er?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(Foruten behandlingsretningslinjer) har du noe dokumentasjon på pasientforløp som du arbeider med? Kan du utdype detaljene rundt det?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5200561"/>
                  </a:ext>
                </a:extLst>
              </a:tr>
              <a:tr h="959628">
                <a:tc vMerge="1">
                  <a:txBody>
                    <a:bodyPr/>
                    <a:lstStyle/>
                    <a:p>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Hvis det ikke er noe dokument som veileder pasientforløp, hvordan er pasientforløp (med tanke på diagnose og behandling) bygget opp?</a:t>
                      </a:r>
                      <a:r>
                        <a:rPr lang="nb-NO" sz="1050" dirty="0">
                          <a:effectLst/>
                          <a:latin typeface="Calibri" panose="020F0502020204030204" pitchFamily="34" charset="0"/>
                          <a:ea typeface="Calibri" panose="020F0502020204030204" pitchFamily="34" charset="0"/>
                          <a:cs typeface="Arial" panose="020B0604020202020204" pitchFamily="34" charset="0"/>
                        </a:rPr>
                        <a:t> </a:t>
                      </a:r>
                      <a:r>
                        <a:rPr lang="nb-NO" sz="1050" dirty="0">
                          <a:effectLst/>
                          <a:latin typeface="Arial Narrow" panose="020B0606020202030204" pitchFamily="34" charset="0"/>
                          <a:ea typeface="Calibri" panose="020F0502020204030204" pitchFamily="34" charset="0"/>
                          <a:cs typeface="Arial" panose="020B0604020202020204" pitchFamily="34" charset="0"/>
                        </a:rPr>
                        <a:t>Hvis det ikke er noe strukturert pasientforløp, betyr det at beslutningen er overlatt til hver enkelt behandler for å etablere et pasientforløp til hver enkelt pasient?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0200817"/>
                  </a:ext>
                </a:extLst>
              </a:tr>
              <a:tr h="540466">
                <a:tc vMerge="1">
                  <a:txBody>
                    <a:bodyPr/>
                    <a:lstStyle/>
                    <a:p>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5">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Om noe, tror du at innholdet i helseomsorgen din er oppdatert basert på de nyeste vitenskapelige bevisene?</a:t>
                      </a:r>
                      <a:r>
                        <a:rPr lang="nb-NO" sz="1050" dirty="0">
                          <a:effectLst/>
                          <a:latin typeface="Calibri" panose="020F0502020204030204" pitchFamily="34" charset="0"/>
                          <a:ea typeface="Calibri" panose="020F0502020204030204" pitchFamily="34" charset="0"/>
                          <a:cs typeface="Arial" panose="020B0604020202020204" pitchFamily="34" charset="0"/>
                        </a:rPr>
                        <a:t> </a:t>
                      </a:r>
                      <a:r>
                        <a:rPr lang="nb-NO" sz="1050" dirty="0">
                          <a:effectLst/>
                          <a:latin typeface="Arial Narrow" panose="020B0606020202030204" pitchFamily="34" charset="0"/>
                          <a:ea typeface="Calibri" panose="020F0502020204030204" pitchFamily="34" charset="0"/>
                          <a:cs typeface="Arial" panose="020B0604020202020204" pitchFamily="34" charset="0"/>
                        </a:rPr>
                        <a:t>Hvilke metoder bruker du for å holde bevisene oppdatert?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2874891"/>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ser koordineringen av aktiviteter ut?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2710022"/>
                  </a:ext>
                </a:extLst>
              </a:tr>
              <a:tr h="564345">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Finnes det tidsstempler?</a:t>
                      </a:r>
                      <a:r>
                        <a:rPr lang="nb-NO" sz="1050" dirty="0">
                          <a:effectLst/>
                          <a:latin typeface="Calibri" panose="020F0502020204030204" pitchFamily="34" charset="0"/>
                          <a:ea typeface="Calibri" panose="020F0502020204030204" pitchFamily="34" charset="0"/>
                          <a:cs typeface="Arial" panose="020B0604020202020204" pitchFamily="34" charset="0"/>
                        </a:rPr>
                        <a:t> </a:t>
                      </a:r>
                      <a:r>
                        <a:rPr lang="nb-NO" sz="1050" dirty="0">
                          <a:effectLst/>
                          <a:latin typeface="Arial Narrow" panose="020B0606020202030204" pitchFamily="34" charset="0"/>
                          <a:ea typeface="Calibri" panose="020F0502020204030204" pitchFamily="34" charset="0"/>
                          <a:cs typeface="Arial" panose="020B0604020202020204" pitchFamily="34" charset="0"/>
                        </a:rPr>
                        <a:t>Hvis ja, hvor optimalt (tror du) at registrering av tidspunkter for aktiviteter innenfor behandlingsforløpet/ pasientforløp er?</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8821154"/>
                  </a:ext>
                </a:extLst>
              </a:tr>
              <a:tr h="508297">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Jobber du i tverrfaglige team hvor det er behov for en felles forståelse av pasientforløp på tvers av faglig kompetanse, for eksempel klinisk, teknisk og administrativt?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6256845"/>
                  </a:ext>
                </a:extLst>
              </a:tr>
              <a:tr h="200565">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Hvordan håndterer du uenigheter, misforståelser eller uklarheter?</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2901063"/>
                  </a:ext>
                </a:extLst>
              </a:tr>
              <a:tr h="335924">
                <a:tc vMerge="1">
                  <a:txBody>
                    <a:bodyPr/>
                    <a:lstStyle/>
                    <a:p>
                      <a:endParaRPr lang="nb-NO"/>
                    </a:p>
                  </a:txBody>
                  <a:tcPr/>
                </a:tc>
                <a:tc rowSpan="4">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La oss diskutere hvordan koordineringen av pasientomsorgen kommuniseres blant klinisk og ikke-klinisk personale.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Hvordan er kommunikasjonskulturen rundt pasientforløp?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Hvordan formidles det til personalet? (Plakat, hefte, elektronisk verktøy, integrert i elektronisk pasientjournal)</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83660850"/>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 kjent tror du at dine teammedlemmer er med de ulike trinnene i behandlingsforløpet/ pasientforløp.</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8534077"/>
                  </a:ext>
                </a:extLst>
              </a:tr>
              <a:tr h="610596">
                <a:tc vMerge="1">
                  <a:txBody>
                    <a:bodyPr/>
                    <a:lstStyle/>
                    <a:p>
                      <a:endParaRPr dirty="0"/>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Hvor godt tror du at dine teammedlemmer er engasjert i organiseringen av behandlingsforløpet.</a:t>
                      </a:r>
                      <a:r>
                        <a:rPr lang="nb-NO" sz="1050" dirty="0">
                          <a:effectLst/>
                          <a:latin typeface="Calibri" panose="020F0502020204030204" pitchFamily="34" charset="0"/>
                          <a:ea typeface="Calibri" panose="020F0502020204030204" pitchFamily="34" charset="0"/>
                          <a:cs typeface="Arial" panose="020B0604020202020204" pitchFamily="34" charset="0"/>
                        </a:rPr>
                        <a:t> </a:t>
                      </a:r>
                      <a:r>
                        <a:rPr lang="nb-NO" sz="1050" dirty="0">
                          <a:effectLst/>
                          <a:latin typeface="Arial Narrow" panose="020B0606020202030204" pitchFamily="34" charset="0"/>
                          <a:ea typeface="Calibri" panose="020F0502020204030204" pitchFamily="34" charset="0"/>
                          <a:cs typeface="Arial" panose="020B0604020202020204" pitchFamily="34" charset="0"/>
                        </a:rPr>
                        <a:t>Er det rom for forbedring i å engasjere de ansatte?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823780"/>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Hvis det finnes måter å få tilbakemeldinger fra personalet på, hvordan foregår det?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5122271"/>
                  </a:ext>
                </a:extLst>
              </a:tr>
            </a:tbl>
          </a:graphicData>
        </a:graphic>
      </p:graphicFrame>
    </p:spTree>
    <p:extLst>
      <p:ext uri="{BB962C8B-B14F-4D97-AF65-F5344CB8AC3E}">
        <p14:creationId xmlns:p14="http://schemas.microsoft.com/office/powerpoint/2010/main" val="2222081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4">
            <a:extLst>
              <a:ext uri="{FF2B5EF4-FFF2-40B4-BE49-F238E27FC236}">
                <a16:creationId xmlns:a16="http://schemas.microsoft.com/office/drawing/2014/main" id="{A3C864D5-99D8-8617-70A1-3DF66DBCEF28}"/>
              </a:ext>
            </a:extLst>
          </p:cNvPr>
          <p:cNvSpPr txBox="1">
            <a:spLocks/>
          </p:cNvSpPr>
          <p:nvPr/>
        </p:nvSpPr>
        <p:spPr>
          <a:xfrm>
            <a:off x="972252" y="1453943"/>
            <a:ext cx="4641570" cy="45793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dirty="0"/>
              <a:t>About the method</a:t>
            </a:r>
          </a:p>
          <a:p>
            <a:r>
              <a:rPr lang="en-GB" sz="2000" dirty="0"/>
              <a:t>Step-by-step guide</a:t>
            </a:r>
          </a:p>
          <a:p>
            <a:r>
              <a:rPr lang="en-GB" sz="2000" dirty="0"/>
              <a:t>More information</a:t>
            </a:r>
          </a:p>
        </p:txBody>
      </p:sp>
      <p:pic>
        <p:nvPicPr>
          <p:cNvPr id="13" name="Picture 12" descr="Logo UiO - NIFRO">
            <a:extLst>
              <a:ext uri="{FF2B5EF4-FFF2-40B4-BE49-F238E27FC236}">
                <a16:creationId xmlns:a16="http://schemas.microsoft.com/office/drawing/2014/main" id="{2E36FCA5-517E-FB1C-B5B3-6FBEC2829A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9984" y="6053636"/>
            <a:ext cx="1342191" cy="58254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 descr="Aalto-universitetets tekniska högskola – Wikipedia">
            <a:extLst>
              <a:ext uri="{FF2B5EF4-FFF2-40B4-BE49-F238E27FC236}">
                <a16:creationId xmlns:a16="http://schemas.microsoft.com/office/drawing/2014/main" id="{671D2AF3-950F-3E36-782D-E031EF3070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9676" y="5903270"/>
            <a:ext cx="1104094" cy="88327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SINTEF logo-blue-PNG (002) - Sinpro">
            <a:extLst>
              <a:ext uri="{FF2B5EF4-FFF2-40B4-BE49-F238E27FC236}">
                <a16:creationId xmlns:a16="http://schemas.microsoft.com/office/drawing/2014/main" id="{967F50DC-6AC0-C03A-8E11-DD2C4B56893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847" t="28398" r="3280" b="29522"/>
          <a:stretch/>
        </p:blipFill>
        <p:spPr bwMode="auto">
          <a:xfrm>
            <a:off x="6273792" y="6053636"/>
            <a:ext cx="2626794" cy="582543"/>
          </a:xfrm>
          <a:prstGeom prst="rect">
            <a:avLst/>
          </a:prstGeom>
          <a:noFill/>
          <a:extLst>
            <a:ext uri="{909E8E84-426E-40DD-AFC4-6F175D3DCCD1}">
              <a14:hiddenFill xmlns:a14="http://schemas.microsoft.com/office/drawing/2010/main">
                <a:solidFill>
                  <a:srgbClr val="FFFFFF"/>
                </a:solidFill>
              </a14:hiddenFill>
            </a:ext>
          </a:extLst>
        </p:spPr>
      </p:pic>
      <p:sp>
        <p:nvSpPr>
          <p:cNvPr id="17" name="Text Placeholder 2">
            <a:extLst>
              <a:ext uri="{FF2B5EF4-FFF2-40B4-BE49-F238E27FC236}">
                <a16:creationId xmlns:a16="http://schemas.microsoft.com/office/drawing/2014/main" id="{B25A432A-7387-5344-E2A7-879538C6B056}"/>
              </a:ext>
            </a:extLst>
          </p:cNvPr>
          <p:cNvSpPr txBox="1">
            <a:spLocks/>
          </p:cNvSpPr>
          <p:nvPr/>
        </p:nvSpPr>
        <p:spPr>
          <a:xfrm>
            <a:off x="6353800" y="630544"/>
            <a:ext cx="4130932"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4000" b="0" dirty="0"/>
              <a:t>About</a:t>
            </a:r>
            <a:endParaRPr lang="nb-NO" sz="4000" b="0" dirty="0"/>
          </a:p>
        </p:txBody>
      </p:sp>
      <p:sp>
        <p:nvSpPr>
          <p:cNvPr id="18" name="Content Placeholder 4">
            <a:extLst>
              <a:ext uri="{FF2B5EF4-FFF2-40B4-BE49-F238E27FC236}">
                <a16:creationId xmlns:a16="http://schemas.microsoft.com/office/drawing/2014/main" id="{B9AF8891-86AC-0A1A-CC76-0E99C4AFD889}"/>
              </a:ext>
            </a:extLst>
          </p:cNvPr>
          <p:cNvSpPr txBox="1">
            <a:spLocks/>
          </p:cNvSpPr>
          <p:nvPr/>
        </p:nvSpPr>
        <p:spPr>
          <a:xfrm>
            <a:off x="6353799" y="1453943"/>
            <a:ext cx="5175055" cy="45793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1" dirty="0"/>
              <a:t>This document is part of the Pathway Toolbox </a:t>
            </a:r>
            <a:r>
              <a:rPr lang="en-GB" sz="2000" dirty="0">
                <a:hlinkClick r:id="rId5"/>
              </a:rPr>
              <a:t>www.cjml.no/health</a:t>
            </a:r>
            <a:endParaRPr lang="en-GB" sz="2000" dirty="0"/>
          </a:p>
          <a:p>
            <a:pPr marL="0" indent="0">
              <a:buNone/>
            </a:pPr>
            <a:r>
              <a:rPr lang="en-GB" sz="2000" dirty="0"/>
              <a:t>Developed within the Pathway research project (2021–2025) </a:t>
            </a:r>
          </a:p>
          <a:p>
            <a:pPr marL="0" indent="0">
              <a:buNone/>
            </a:pPr>
            <a:r>
              <a:rPr lang="en-GB" sz="2000" b="1" dirty="0"/>
              <a:t>Project partners: </a:t>
            </a:r>
          </a:p>
          <a:p>
            <a:pPr marL="0" indent="0">
              <a:lnSpc>
                <a:spcPct val="100000"/>
              </a:lnSpc>
              <a:spcBef>
                <a:spcPts val="200"/>
              </a:spcBef>
              <a:buNone/>
            </a:pPr>
            <a:r>
              <a:rPr lang="en-GB" sz="2000" dirty="0"/>
              <a:t>SINTEF Digital, Norway</a:t>
            </a:r>
          </a:p>
          <a:p>
            <a:pPr marL="0" indent="0">
              <a:lnSpc>
                <a:spcPct val="100000"/>
              </a:lnSpc>
              <a:spcBef>
                <a:spcPts val="200"/>
              </a:spcBef>
              <a:buNone/>
            </a:pPr>
            <a:r>
              <a:rPr lang="en-GB" sz="2000" dirty="0"/>
              <a:t>University of Oslo, Norway</a:t>
            </a:r>
          </a:p>
          <a:p>
            <a:pPr marL="0" indent="0">
              <a:lnSpc>
                <a:spcPct val="100000"/>
              </a:lnSpc>
              <a:spcBef>
                <a:spcPts val="200"/>
              </a:spcBef>
              <a:buNone/>
            </a:pPr>
            <a:r>
              <a:rPr lang="en-GB" sz="2000" dirty="0"/>
              <a:t>Aalto University, Finland</a:t>
            </a:r>
          </a:p>
          <a:p>
            <a:pPr marL="0" indent="0">
              <a:buNone/>
            </a:pPr>
            <a:endParaRPr lang="en-GB" sz="2000" dirty="0"/>
          </a:p>
          <a:p>
            <a:pPr marL="0" indent="0">
              <a:buNone/>
            </a:pPr>
            <a:r>
              <a:rPr lang="en-GB" sz="2000" b="1" dirty="0"/>
              <a:t>Funded by:</a:t>
            </a:r>
          </a:p>
          <a:p>
            <a:pPr marL="0" indent="0">
              <a:buNone/>
            </a:pPr>
            <a:r>
              <a:rPr lang="en-GB" sz="2000" dirty="0"/>
              <a:t>The Research Council of Norway</a:t>
            </a:r>
          </a:p>
        </p:txBody>
      </p:sp>
      <p:sp>
        <p:nvSpPr>
          <p:cNvPr id="20" name="Text Placeholder 2">
            <a:extLst>
              <a:ext uri="{FF2B5EF4-FFF2-40B4-BE49-F238E27FC236}">
                <a16:creationId xmlns:a16="http://schemas.microsoft.com/office/drawing/2014/main" id="{992D5DBE-F197-D6A8-5D05-6EFB80242C87}"/>
              </a:ext>
            </a:extLst>
          </p:cNvPr>
          <p:cNvSpPr txBox="1">
            <a:spLocks/>
          </p:cNvSpPr>
          <p:nvPr/>
        </p:nvSpPr>
        <p:spPr>
          <a:xfrm>
            <a:off x="845105" y="630544"/>
            <a:ext cx="386383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4000" b="0" dirty="0"/>
              <a:t>Content</a:t>
            </a:r>
            <a:endParaRPr lang="nb-NO" sz="4000" b="0" dirty="0"/>
          </a:p>
        </p:txBody>
      </p:sp>
      <p:sp>
        <p:nvSpPr>
          <p:cNvPr id="27" name="Rectangle 26">
            <a:extLst>
              <a:ext uri="{FF2B5EF4-FFF2-40B4-BE49-F238E27FC236}">
                <a16:creationId xmlns:a16="http://schemas.microsoft.com/office/drawing/2014/main" id="{1925D740-42FD-EF1F-D1FE-A03319828A8C}"/>
              </a:ext>
            </a:extLst>
          </p:cNvPr>
          <p:cNvSpPr/>
          <p:nvPr/>
        </p:nvSpPr>
        <p:spPr>
          <a:xfrm>
            <a:off x="5754504" y="0"/>
            <a:ext cx="107913" cy="6858000"/>
          </a:xfrm>
          <a:prstGeom prst="rect">
            <a:avLst/>
          </a:prstGeom>
          <a:solidFill>
            <a:srgbClr val="2AA963"/>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b-NO"/>
          </a:p>
        </p:txBody>
      </p:sp>
      <p:pic>
        <p:nvPicPr>
          <p:cNvPr id="28" name="Picture 27" descr="A green text on a black background&#10;&#10;AI-generated content may be incorrect.">
            <a:extLst>
              <a:ext uri="{FF2B5EF4-FFF2-40B4-BE49-F238E27FC236}">
                <a16:creationId xmlns:a16="http://schemas.microsoft.com/office/drawing/2014/main" id="{6508E4F2-62C4-2161-3E6D-8BF9FEF2382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4750" y="5848652"/>
            <a:ext cx="3099981" cy="992510"/>
          </a:xfrm>
          <a:prstGeom prst="rect">
            <a:avLst/>
          </a:prstGeom>
        </p:spPr>
      </p:pic>
    </p:spTree>
    <p:extLst>
      <p:ext uri="{BB962C8B-B14F-4D97-AF65-F5344CB8AC3E}">
        <p14:creationId xmlns:p14="http://schemas.microsoft.com/office/powerpoint/2010/main" val="15900242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05182-AB3F-6118-9D6F-C76D55656F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921D68-2D96-346B-8585-FF0F265406EA}"/>
              </a:ext>
            </a:extLst>
          </p:cNvPr>
          <p:cNvSpPr txBox="1">
            <a:spLocks/>
          </p:cNvSpPr>
          <p:nvPr/>
        </p:nvSpPr>
        <p:spPr>
          <a:xfrm>
            <a:off x="838200" y="365126"/>
            <a:ext cx="113538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NO (4/6)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E2030601-1573-0CE9-6CAE-5B019A7B8468}"/>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5" name="Tabell 4">
            <a:extLst>
              <a:ext uri="{FF2B5EF4-FFF2-40B4-BE49-F238E27FC236}">
                <a16:creationId xmlns:a16="http://schemas.microsoft.com/office/drawing/2014/main" id="{1FB68C93-E3F8-3799-5A9D-7C13094F7190}"/>
              </a:ext>
            </a:extLst>
          </p:cNvPr>
          <p:cNvGraphicFramePr>
            <a:graphicFrameLocks noGrp="1"/>
          </p:cNvGraphicFramePr>
          <p:nvPr>
            <p:extLst>
              <p:ext uri="{D42A27DB-BD31-4B8C-83A1-F6EECF244321}">
                <p14:modId xmlns:p14="http://schemas.microsoft.com/office/powerpoint/2010/main" val="2360376719"/>
              </p:ext>
            </p:extLst>
          </p:nvPr>
        </p:nvGraphicFramePr>
        <p:xfrm>
          <a:off x="428264" y="1183594"/>
          <a:ext cx="11353801" cy="4498587"/>
        </p:xfrm>
        <a:graphic>
          <a:graphicData uri="http://schemas.openxmlformats.org/drawingml/2006/table">
            <a:tbl>
              <a:tblPr firstRow="1" firstCol="1" bandRow="1"/>
              <a:tblGrid>
                <a:gridCol w="3330088">
                  <a:extLst>
                    <a:ext uri="{9D8B030D-6E8A-4147-A177-3AD203B41FA5}">
                      <a16:colId xmlns:a16="http://schemas.microsoft.com/office/drawing/2014/main" val="423786541"/>
                    </a:ext>
                  </a:extLst>
                </a:gridCol>
                <a:gridCol w="3330088">
                  <a:extLst>
                    <a:ext uri="{9D8B030D-6E8A-4147-A177-3AD203B41FA5}">
                      <a16:colId xmlns:a16="http://schemas.microsoft.com/office/drawing/2014/main" val="1456828070"/>
                    </a:ext>
                  </a:extLst>
                </a:gridCol>
                <a:gridCol w="3330088">
                  <a:extLst>
                    <a:ext uri="{9D8B030D-6E8A-4147-A177-3AD203B41FA5}">
                      <a16:colId xmlns:a16="http://schemas.microsoft.com/office/drawing/2014/main" val="2588389077"/>
                    </a:ext>
                  </a:extLst>
                </a:gridCol>
                <a:gridCol w="1363537">
                  <a:extLst>
                    <a:ext uri="{9D8B030D-6E8A-4147-A177-3AD203B41FA5}">
                      <a16:colId xmlns:a16="http://schemas.microsoft.com/office/drawing/2014/main" val="3183063225"/>
                    </a:ext>
                  </a:extLst>
                </a:gridCol>
              </a:tblGrid>
              <a:tr h="163487">
                <a:tc>
                  <a:txBody>
                    <a:bodyPr/>
                    <a:lstStyle/>
                    <a:p>
                      <a:pPr algn="ctr">
                        <a:lnSpc>
                          <a:spcPct val="107000"/>
                        </a:lnSpc>
                        <a:spcAft>
                          <a:spcPts val="800"/>
                        </a:spcAft>
                        <a:buNone/>
                      </a:pPr>
                      <a:r>
                        <a:rPr lang="nb-NO" sz="1050" b="1" dirty="0">
                          <a:effectLst/>
                          <a:latin typeface="Arial Narrow" panose="020B0606020202030204" pitchFamily="34" charset="0"/>
                          <a:ea typeface="Calibri" panose="020F0502020204030204" pitchFamily="34" charset="0"/>
                          <a:cs typeface="Arial" panose="020B0604020202020204" pitchFamily="34" charset="0"/>
                        </a:rPr>
                        <a:t>Tema</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Hovedspørsmål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Oppfølgingsspørsmål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Korte merknader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6671515"/>
                  </a:ext>
                </a:extLst>
              </a:tr>
              <a:tr h="335924">
                <a:tc rowSpan="5">
                  <a:txBody>
                    <a:bodyPr/>
                    <a:lstStyle/>
                    <a:p>
                      <a:pPr>
                        <a:lnSpc>
                          <a:spcPct val="107000"/>
                        </a:lnSpc>
                        <a:spcAft>
                          <a:spcPts val="800"/>
                        </a:spcAft>
                        <a:buNone/>
                      </a:pPr>
                      <a:r>
                        <a:rPr lang="nb-NO" sz="1050" dirty="0" err="1">
                          <a:effectLst/>
                          <a:latin typeface="Arial Narrow" panose="020B0606020202030204" pitchFamily="34" charset="0"/>
                          <a:ea typeface="Calibri" panose="020F0502020204030204" pitchFamily="34" charset="0"/>
                          <a:cs typeface="Arial" panose="020B0604020202020204" pitchFamily="34" charset="0"/>
                        </a:rPr>
                        <a:t>Pasientsentrerthet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5">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ser du på din institusjon når det gjelder forsørging av pasientsentrert helseomsorg?</a:t>
                      </a:r>
                      <a:endParaRPr lang="nb-NO" sz="105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Betydning «Å tilby helseomsorg som respekterer og svarer på individuelle pasientpreferanser, behov og verdier, og sikrer at pasientverdier styrer alle kliniske beslutninger.» Institutt for medisin.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Har din institusjon en pasientsentrert visjon? På hvilken måte manifesterer det seg?</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9357941"/>
                  </a:ext>
                </a:extLst>
              </a:tr>
              <a:tr h="508297">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 bra er behandlingsforløpet organisert for å ta vare pasientens helhetlige karakter i betraktning? Dvs. å vurdere en pasient utover sykdommen.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84106258"/>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Tror du at organisasjonsstrukturen er uformet for å imøtekomme behovene og viljen til en pasient?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893575"/>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Finnes det måter å overvåke pasientsentrertheten til dine pasientforløp på?</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7655522"/>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Hva vil du forbedre? Hvordan?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9107809"/>
                  </a:ext>
                </a:extLst>
              </a:tr>
              <a:tr h="573027">
                <a:tc rowSpan="6">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Kommunikasjon med pasienter og familie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6">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er deltakelsen til behandlere og pasienter/familie gjennom behandlingsforløpet?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Hvordan og når kommuniserer du med pasienten gjennom hele behandlingsforløpet? Er det nok tid (avsatt) til pasientkommunikasjon?</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07102892"/>
                  </a:ext>
                </a:extLst>
              </a:tr>
              <a:tr h="532435">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Kommuniseres pasientforløpet direkte til pasienten?</a:t>
                      </a:r>
                      <a:br>
                        <a:rPr lang="nb-NO" sz="1050" dirty="0">
                          <a:effectLst/>
                          <a:latin typeface="Calibri" panose="020F0502020204030204" pitchFamily="34" charset="0"/>
                          <a:ea typeface="Calibri" panose="020F0502020204030204" pitchFamily="34" charset="0"/>
                          <a:cs typeface="Arial" panose="020B0604020202020204" pitchFamily="34" charset="0"/>
                        </a:rPr>
                      </a:br>
                      <a:r>
                        <a:rPr lang="nb-NO" sz="1050" dirty="0">
                          <a:effectLst/>
                          <a:latin typeface="Arial Narrow" panose="020B0606020202030204" pitchFamily="34" charset="0"/>
                          <a:ea typeface="Calibri" panose="020F0502020204030204" pitchFamily="34" charset="0"/>
                          <a:cs typeface="Arial" panose="020B0604020202020204" pitchFamily="34" charset="0"/>
                        </a:rPr>
                        <a:t>Hvis ja, er beskrivelsen som vises til pasienten lik beskrivelsen som brukes internt?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5293526"/>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Får pasientene eller familien oppriktig (ærlig, åpen, rett frem) informasjon om deres helse?</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37404834"/>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Spørres pasienter eksplisitt om samtykke til det foreslåtte neste trinnet i et behandlingsforløp?</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85528102"/>
                  </a:ext>
                </a:extLst>
              </a:tr>
              <a:tr h="36987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Hva er de vanlige midlene for pasientkommunikasjon?</a:t>
                      </a:r>
                      <a:r>
                        <a:rPr lang="nb-NO" sz="1050" dirty="0">
                          <a:effectLst/>
                          <a:latin typeface="Calibri" panose="020F0502020204030204" pitchFamily="34" charset="0"/>
                          <a:ea typeface="Calibri" panose="020F0502020204030204" pitchFamily="34" charset="0"/>
                          <a:cs typeface="Arial" panose="020B0604020202020204" pitchFamily="34" charset="0"/>
                        </a:rPr>
                        <a:t> </a:t>
                      </a:r>
                      <a:r>
                        <a:rPr lang="nb-NO" sz="1050" dirty="0">
                          <a:effectLst/>
                          <a:latin typeface="Arial Narrow" panose="020B0606020202030204" pitchFamily="34" charset="0"/>
                          <a:ea typeface="Calibri" panose="020F0502020204030204" pitchFamily="34" charset="0"/>
                          <a:cs typeface="Arial" panose="020B0604020202020204" pitchFamily="34" charset="0"/>
                        </a:rPr>
                        <a:t>Har du måter å måle tilbakemeldinger fra pasienter på?</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5250781"/>
                  </a:ext>
                </a:extLst>
              </a:tr>
              <a:tr h="508297">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 godt tror du pasientene er engasjert? Trenger de økt myndiggjørelse for å ta del i avgjørelsen av behandlingsforløp deres?</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07517599"/>
                  </a:ext>
                </a:extLst>
              </a:tr>
            </a:tbl>
          </a:graphicData>
        </a:graphic>
      </p:graphicFrame>
    </p:spTree>
    <p:extLst>
      <p:ext uri="{BB962C8B-B14F-4D97-AF65-F5344CB8AC3E}">
        <p14:creationId xmlns:p14="http://schemas.microsoft.com/office/powerpoint/2010/main" val="625000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1092B-D539-A985-1A63-3425DE5FF6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64B160-6A07-D414-B80D-C12A65BDA57F}"/>
              </a:ext>
            </a:extLst>
          </p:cNvPr>
          <p:cNvSpPr txBox="1">
            <a:spLocks/>
          </p:cNvSpPr>
          <p:nvPr/>
        </p:nvSpPr>
        <p:spPr>
          <a:xfrm>
            <a:off x="838200" y="365126"/>
            <a:ext cx="113538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NO (5/6)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6DD2B680-2622-45E8-D2AE-947D65A02B65}"/>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5" name="Tabell 4">
            <a:extLst>
              <a:ext uri="{FF2B5EF4-FFF2-40B4-BE49-F238E27FC236}">
                <a16:creationId xmlns:a16="http://schemas.microsoft.com/office/drawing/2014/main" id="{1E577DA8-D6F6-7B99-31A8-41770A791CE4}"/>
              </a:ext>
            </a:extLst>
          </p:cNvPr>
          <p:cNvGraphicFramePr>
            <a:graphicFrameLocks noGrp="1"/>
          </p:cNvGraphicFramePr>
          <p:nvPr>
            <p:extLst>
              <p:ext uri="{D42A27DB-BD31-4B8C-83A1-F6EECF244321}">
                <p14:modId xmlns:p14="http://schemas.microsoft.com/office/powerpoint/2010/main" val="2295672187"/>
              </p:ext>
            </p:extLst>
          </p:nvPr>
        </p:nvGraphicFramePr>
        <p:xfrm>
          <a:off x="428264" y="1183594"/>
          <a:ext cx="11353801" cy="5227259"/>
        </p:xfrm>
        <a:graphic>
          <a:graphicData uri="http://schemas.openxmlformats.org/drawingml/2006/table">
            <a:tbl>
              <a:tblPr firstRow="1" firstCol="1" bandRow="1"/>
              <a:tblGrid>
                <a:gridCol w="3330088">
                  <a:extLst>
                    <a:ext uri="{9D8B030D-6E8A-4147-A177-3AD203B41FA5}">
                      <a16:colId xmlns:a16="http://schemas.microsoft.com/office/drawing/2014/main" val="423786541"/>
                    </a:ext>
                  </a:extLst>
                </a:gridCol>
                <a:gridCol w="3330088">
                  <a:extLst>
                    <a:ext uri="{9D8B030D-6E8A-4147-A177-3AD203B41FA5}">
                      <a16:colId xmlns:a16="http://schemas.microsoft.com/office/drawing/2014/main" val="1456828070"/>
                    </a:ext>
                  </a:extLst>
                </a:gridCol>
                <a:gridCol w="3330088">
                  <a:extLst>
                    <a:ext uri="{9D8B030D-6E8A-4147-A177-3AD203B41FA5}">
                      <a16:colId xmlns:a16="http://schemas.microsoft.com/office/drawing/2014/main" val="2588389077"/>
                    </a:ext>
                  </a:extLst>
                </a:gridCol>
                <a:gridCol w="1363537">
                  <a:extLst>
                    <a:ext uri="{9D8B030D-6E8A-4147-A177-3AD203B41FA5}">
                      <a16:colId xmlns:a16="http://schemas.microsoft.com/office/drawing/2014/main" val="3183063225"/>
                    </a:ext>
                  </a:extLst>
                </a:gridCol>
              </a:tblGrid>
              <a:tr h="163487">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Tema</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Hovedspørsmål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Oppfølgingsspørsmål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Korte merknader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6671515"/>
                  </a:ext>
                </a:extLst>
              </a:tr>
              <a:tr h="877959">
                <a:tc rowSpan="10">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Samarbeid på tvers av andre helse- og sosialinstitusjoner</a:t>
                      </a: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noFill/>
                  </a:tcPr>
                </a:tc>
                <a:tc gridSpan="2">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Pasientforløp kan passere gjennom ulike tjenestetilbydere og institusjoner. Synes du at det er samarbeid? Hvordan og når kommuniserer du med pasienten gjennom behandlingsforløpet?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i="1" dirty="0">
                          <a:effectLst/>
                          <a:latin typeface="Arial Narrow" panose="020B0606020202030204" pitchFamily="34" charset="0"/>
                          <a:ea typeface="Calibri" panose="020F0502020204030204" pitchFamily="34" charset="0"/>
                          <a:cs typeface="Arial" panose="020B0604020202020204" pitchFamily="34" charset="0"/>
                        </a:rPr>
                        <a:t>(Slik som fastlegekontorer, akutte helseinstitusjoner, rehabiliteringssentre, hjemmetjenesten, sosiale velferdstjenester)</a:t>
                      </a:r>
                      <a:br>
                        <a:rPr lang="nb-NO" sz="1050" dirty="0">
                          <a:effectLst/>
                          <a:latin typeface="Arial Narrow" panose="020B0606020202030204" pitchFamily="34" charset="0"/>
                          <a:ea typeface="Calibri" panose="020F0502020204030204" pitchFamily="34" charset="0"/>
                          <a:cs typeface="Arial" panose="020B0604020202020204" pitchFamily="34" charset="0"/>
                        </a:rPr>
                      </a:br>
                      <a:r>
                        <a:rPr lang="nb-NO" sz="1050" dirty="0">
                          <a:effectLst/>
                          <a:latin typeface="Arial Narrow" panose="020B0606020202030204" pitchFamily="34" charset="0"/>
                          <a:ea typeface="Calibri" panose="020F0502020204030204" pitchFamily="34" charset="0"/>
                          <a:cs typeface="Arial" panose="020B0604020202020204" pitchFamily="34" charset="0"/>
                        </a:rPr>
                        <a:t>Hvor godt tror du at din institusjon sitt pasientforløp er utformet i samarbeid med andre tjenestetilbydere?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9539316"/>
                  </a:ext>
                </a:extLst>
              </a:tr>
              <a:tr h="335924">
                <a:tc vMerge="1">
                  <a:txBody>
                    <a:bodyPr/>
                    <a:lstStyle/>
                    <a:p>
                      <a:endParaRPr lang="nb-NO"/>
                    </a:p>
                  </a:txBody>
                  <a:tcPr/>
                </a:tc>
                <a:tc rowSpan="7">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r>
                        <a:rPr lang="nb-NO" sz="1050" b="1" i="1" dirty="0">
                          <a:effectLst/>
                          <a:latin typeface="Arial Narrow" panose="020B0606020202030204" pitchFamily="34" charset="0"/>
                          <a:ea typeface="Calibri" panose="020F0502020204030204" pitchFamily="34" charset="0"/>
                          <a:cs typeface="Arial" panose="020B0604020202020204" pitchFamily="34" charset="0"/>
                        </a:rPr>
                        <a:t>Hvis det er samarbeid og koordinering:</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Hvem initierer og opprettholder slikt samarbeid og koordinering?</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2501709"/>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kommuniserer din institusjon informasjon mellom de ulike helsetjenestene?</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72646439"/>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Det hevdes at pasienter ofte spiller en budbringerrolle mellom institusjoner. Hvordan svarer du på det?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9980430"/>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 alvorlig tas kommunikasjon mellom andre institusjoner?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1928510"/>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sikrer du at behandlingsforløpet samarbeides om på tvers av de ulike helsetjenestene for dine pasienter?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0802483"/>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Har du måter å overvåke på?</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0394588"/>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Synes du det er områder hvor samarbeid og koordinering av pasientforløp bør styrkes? Kan du utdype hvordan?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1904535"/>
                  </a:ext>
                </a:extLst>
              </a:tr>
              <a:tr h="163550">
                <a:tc vMerge="1">
                  <a:txBody>
                    <a:bodyPr/>
                    <a:lstStyle/>
                    <a:p>
                      <a:endParaRPr dirty="0"/>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nSpc>
                          <a:spcPct val="107000"/>
                        </a:lnSpc>
                        <a:spcAft>
                          <a:spcPts val="800"/>
                        </a:spcAft>
                        <a:buNone/>
                      </a:pPr>
                      <a:r>
                        <a:rPr lang="nb-NO" sz="1050" b="1" i="1">
                          <a:effectLst/>
                          <a:latin typeface="Arial Narrow" panose="020B0606020202030204" pitchFamily="34" charset="0"/>
                          <a:ea typeface="Calibri" panose="020F0502020204030204" pitchFamily="34" charset="0"/>
                          <a:cs typeface="Arial" panose="020B0604020202020204" pitchFamily="34" charset="0"/>
                        </a:rPr>
                        <a:t>Hvis det ikke er samarbeid og koordinering:</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Hva tror du er årsakene til fraværet?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6473193"/>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tror du samarbeid og koordinering i utvikling og implementering av pasientforløp kan forbedres?</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8865127"/>
                  </a:ext>
                </a:extLst>
              </a:tr>
              <a:tr h="163550">
                <a:tc rowSpan="5">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Overvåking og oppfølging av behandlingsforløpet</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rowSpan="5">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Hvordan sikrer du at behandlingsforløpet følger de etablerte behandlingsstandardene?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Har du et rutinemessig overvåkingssystem? Indikatorer?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6805821"/>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Spesifiserer du eksplisitt målene for behandlingsforløpet ditt til individuelle pasienter?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8773403"/>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 varierende kan behandlingsforløpet være mellom pasienter?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50505"/>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 mye av overvåkingen av behandlingsforløpet er basert på tilbakemeldinger fra pasienter og deres familier?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98412949"/>
                  </a:ext>
                </a:extLst>
              </a:tr>
              <a:tr h="508297">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Finnes det noen vanlige måter å forbedre behandlingsforløpet på ved din institusjon på? Forklar hvordan tilnærmingen din ser ut.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775454"/>
                  </a:ext>
                </a:extLst>
              </a:tr>
            </a:tbl>
          </a:graphicData>
        </a:graphic>
      </p:graphicFrame>
    </p:spTree>
    <p:extLst>
      <p:ext uri="{BB962C8B-B14F-4D97-AF65-F5344CB8AC3E}">
        <p14:creationId xmlns:p14="http://schemas.microsoft.com/office/powerpoint/2010/main" val="1594915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72981-9F7B-085B-FAE5-23EC143401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ACF9EB-E853-4E92-0066-3D8C7B17091B}"/>
              </a:ext>
            </a:extLst>
          </p:cNvPr>
          <p:cNvSpPr txBox="1">
            <a:spLocks/>
          </p:cNvSpPr>
          <p:nvPr/>
        </p:nvSpPr>
        <p:spPr>
          <a:xfrm>
            <a:off x="838200" y="365126"/>
            <a:ext cx="113538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 – interview guide NO (6/6)</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F8184A84-D3D0-601F-000B-07F8E14F544A}"/>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5" name="Tabell 4">
            <a:extLst>
              <a:ext uri="{FF2B5EF4-FFF2-40B4-BE49-F238E27FC236}">
                <a16:creationId xmlns:a16="http://schemas.microsoft.com/office/drawing/2014/main" id="{0219B921-98E2-5B0F-80E7-12594845C818}"/>
              </a:ext>
            </a:extLst>
          </p:cNvPr>
          <p:cNvGraphicFramePr>
            <a:graphicFrameLocks noGrp="1"/>
          </p:cNvGraphicFramePr>
          <p:nvPr>
            <p:extLst>
              <p:ext uri="{D42A27DB-BD31-4B8C-83A1-F6EECF244321}">
                <p14:modId xmlns:p14="http://schemas.microsoft.com/office/powerpoint/2010/main" val="2279528287"/>
              </p:ext>
            </p:extLst>
          </p:nvPr>
        </p:nvGraphicFramePr>
        <p:xfrm>
          <a:off x="428264" y="1183594"/>
          <a:ext cx="11353801" cy="5346548"/>
        </p:xfrm>
        <a:graphic>
          <a:graphicData uri="http://schemas.openxmlformats.org/drawingml/2006/table">
            <a:tbl>
              <a:tblPr firstRow="1" firstCol="1" bandRow="1"/>
              <a:tblGrid>
                <a:gridCol w="3330088">
                  <a:extLst>
                    <a:ext uri="{9D8B030D-6E8A-4147-A177-3AD203B41FA5}">
                      <a16:colId xmlns:a16="http://schemas.microsoft.com/office/drawing/2014/main" val="423786541"/>
                    </a:ext>
                  </a:extLst>
                </a:gridCol>
                <a:gridCol w="3330088">
                  <a:extLst>
                    <a:ext uri="{9D8B030D-6E8A-4147-A177-3AD203B41FA5}">
                      <a16:colId xmlns:a16="http://schemas.microsoft.com/office/drawing/2014/main" val="1456828070"/>
                    </a:ext>
                  </a:extLst>
                </a:gridCol>
                <a:gridCol w="3330088">
                  <a:extLst>
                    <a:ext uri="{9D8B030D-6E8A-4147-A177-3AD203B41FA5}">
                      <a16:colId xmlns:a16="http://schemas.microsoft.com/office/drawing/2014/main" val="2588389077"/>
                    </a:ext>
                  </a:extLst>
                </a:gridCol>
                <a:gridCol w="1363537">
                  <a:extLst>
                    <a:ext uri="{9D8B030D-6E8A-4147-A177-3AD203B41FA5}">
                      <a16:colId xmlns:a16="http://schemas.microsoft.com/office/drawing/2014/main" val="3183063225"/>
                    </a:ext>
                  </a:extLst>
                </a:gridCol>
              </a:tblGrid>
              <a:tr h="163487">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Tema</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Hovedspørsmål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Oppfølgingsspørsmål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07000"/>
                        </a:lnSpc>
                        <a:spcAft>
                          <a:spcPts val="800"/>
                        </a:spcAft>
                        <a:buNone/>
                      </a:pPr>
                      <a:r>
                        <a:rPr lang="nb-NO" sz="1050" b="1">
                          <a:effectLst/>
                          <a:latin typeface="Arial Narrow" panose="020B0606020202030204" pitchFamily="34" charset="0"/>
                          <a:ea typeface="Calibri" panose="020F0502020204030204" pitchFamily="34" charset="0"/>
                          <a:cs typeface="Arial" panose="020B0604020202020204" pitchFamily="34" charset="0"/>
                        </a:rPr>
                        <a:t>Korte merknader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6671515"/>
                  </a:ext>
                </a:extLst>
              </a:tr>
              <a:tr h="163550">
                <a:tc rowSpan="3">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Digital teknologi</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Bruker din institusjon digital teknologi for å administrere pasientforløpet?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påvirker det behandlingsforløpet?</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4127297"/>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 interoperabelt er systemet ditt med hensyn til andre institusjoner du sender/mottar pasienter fra?</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0458988"/>
                  </a:ext>
                </a:extLst>
              </a:tr>
              <a:tr h="163550">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På hvilken måte vil du at det skal forbedres?</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9899229"/>
                  </a:ext>
                </a:extLst>
              </a:tr>
              <a:tr h="885268">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Lovverk og eksternt miljø</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 støttende er lover og styringssystemer for å skape et pasientforløp?</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Har institusjonen din nok mandat til å opprette et pasientforløp?</a:t>
                      </a:r>
                      <a:endParaRPr lang="nb-NO" sz="105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Hva med å skape et i samarbeid med andre interessenter?</a:t>
                      </a:r>
                      <a:endParaRPr lang="nb-NO" sz="105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Kan du initiere og opprette et pasientforløp på ditt institusjonsnivå, eller er det en ovenfra-og-ned-tilnærming?</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highlight>
                            <a:srgbClr val="FFFF00"/>
                          </a:highligh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3084305"/>
                  </a:ext>
                </a:extLst>
              </a:tr>
              <a:tr h="335924">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Forventede forbedringsområder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Ser du behov for en felles tilnærming til å beskrive pasientforløp – bestående av definisjoner, visualiseringer, ulike diagrammer og eksempler?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nb-NO"/>
                    </a:p>
                  </a:txBody>
                  <a:tcPr/>
                </a:tc>
                <a:tc>
                  <a:txBody>
                    <a:bodyPr/>
                    <a:lstStyle/>
                    <a:p>
                      <a:pPr>
                        <a:lnSpc>
                          <a:spcPct val="107000"/>
                        </a:lnSpc>
                        <a:spcAft>
                          <a:spcPts val="800"/>
                        </a:spcAft>
                        <a:buNone/>
                      </a:pPr>
                      <a:r>
                        <a:rPr lang="nb-NO" sz="1050">
                          <a:effectLst/>
                          <a:highlight>
                            <a:srgbClr val="FFFF00"/>
                          </a:highligh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4830797"/>
                  </a:ext>
                </a:extLst>
              </a:tr>
              <a:tr h="2463447">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Hvordan vil du forbedre, eller gjøre pasientforløpet ditt enda bedre?</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Hvis du trenger å forbedre det, hvilke områder vil du prioritere? I form av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457200">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Måter å visualisere på?</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457200">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Utvide og samarbeide med andre institusjoner og helsetjenester?</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457200">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Bruk av digitale teknologier?</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457200">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Integrering i elektronisk pasientjournal?</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457200">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Tilgang til pasientene?</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457200">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Bedre overvåkings- og evalueringsindikatorer?</a:t>
                      </a:r>
                      <a:endParaRPr lang="nb-NO" sz="1050" dirty="0">
                        <a:effectLst/>
                        <a:latin typeface="Calibri" panose="020F0502020204030204" pitchFamily="34" charset="0"/>
                        <a:ea typeface="Calibri" panose="020F0502020204030204" pitchFamily="34" charset="0"/>
                        <a:cs typeface="Arial" panose="020B0604020202020204" pitchFamily="34" charset="0"/>
                      </a:endParaRPr>
                    </a:p>
                    <a:p>
                      <a:pPr marL="457200">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Måter å oppdatere på?</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8235375"/>
                  </a:ext>
                </a:extLst>
              </a:tr>
              <a:tr h="335924">
                <a:tc rowSpan="2">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For IT-personell</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Er det noen modell og IT-struktur som er laget for å implementere pasientforløp?</a:t>
                      </a:r>
                      <a:br>
                        <a:rPr lang="nb-NO" sz="1050">
                          <a:effectLst/>
                          <a:latin typeface="Arial Narrow" panose="020B0606020202030204" pitchFamily="34" charset="0"/>
                          <a:ea typeface="Calibri" panose="020F0502020204030204" pitchFamily="34" charset="0"/>
                          <a:cs typeface="Arial" panose="020B0604020202020204" pitchFamily="34" charset="0"/>
                        </a:rPr>
                      </a:b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Hvilket modelleringsspråk bruker du for å modellere pasientforløpet i institusjonen din?</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7962501"/>
                  </a:ext>
                </a:extLst>
              </a:tr>
              <a:tr h="335924">
                <a:tc vMerge="1">
                  <a:txBody>
                    <a:bodyPr/>
                    <a:lstStyle/>
                    <a:p>
                      <a:endParaRPr lang="nb-NO"/>
                    </a:p>
                  </a:txBody>
                  <a:tcPr/>
                </a:tc>
                <a:tc vMerge="1">
                  <a:txBody>
                    <a:bodyPr/>
                    <a:lstStyle/>
                    <a:p>
                      <a:endParaRPr lang="nb-NO"/>
                    </a:p>
                  </a:txBody>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Kan du diskutere fordelene og begrensningene ved din modell og ditt modellspråk?</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9109860"/>
                  </a:ext>
                </a:extLst>
              </a:tr>
              <a:tr h="163550">
                <a:tc>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Konklusjon </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nSpc>
                          <a:spcPct val="107000"/>
                        </a:lnSpc>
                        <a:spcAft>
                          <a:spcPts val="800"/>
                        </a:spcAft>
                        <a:buNone/>
                      </a:pPr>
                      <a:r>
                        <a:rPr lang="nb-NO" sz="1050">
                          <a:effectLst/>
                          <a:latin typeface="Arial Narrow" panose="020B0606020202030204" pitchFamily="34" charset="0"/>
                          <a:ea typeface="Calibri" panose="020F0502020204030204" pitchFamily="34" charset="0"/>
                          <a:cs typeface="Arial" panose="020B0604020202020204" pitchFamily="34" charset="0"/>
                        </a:rPr>
                        <a:t>Er det noe mer du vil legge til? Har du spørsmål eller kommentarer?</a:t>
                      </a:r>
                      <a:endParaRPr lang="nb-NO" sz="105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nb-NO"/>
                    </a:p>
                  </a:txBody>
                  <a:tcPr/>
                </a:tc>
                <a:tc>
                  <a:txBody>
                    <a:bodyPr/>
                    <a:lstStyle/>
                    <a:p>
                      <a:pPr>
                        <a:lnSpc>
                          <a:spcPct val="107000"/>
                        </a:lnSpc>
                        <a:spcAft>
                          <a:spcPts val="800"/>
                        </a:spcAft>
                        <a:buNone/>
                      </a:pPr>
                      <a:r>
                        <a:rPr lang="nb-NO" sz="1050" dirty="0">
                          <a:effectLst/>
                          <a:latin typeface="Arial Narrow" panose="020B0606020202030204" pitchFamily="34" charset="0"/>
                          <a:ea typeface="Calibri" panose="020F0502020204030204" pitchFamily="34" charset="0"/>
                          <a:cs typeface="Arial" panose="020B0604020202020204" pitchFamily="34" charset="0"/>
                        </a:rPr>
                        <a:t> </a:t>
                      </a:r>
                      <a:endParaRPr lang="nb-NO" sz="1050" dirty="0">
                        <a:effectLst/>
                        <a:latin typeface="Calibri" panose="020F0502020204030204" pitchFamily="34" charset="0"/>
                        <a:ea typeface="Calibri" panose="020F0502020204030204" pitchFamily="34" charset="0"/>
                        <a:cs typeface="Arial" panose="020B0604020202020204" pitchFamily="34" charset="0"/>
                      </a:endParaRPr>
                    </a:p>
                  </a:txBody>
                  <a:tcPr marL="7304" marR="73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2513753"/>
                  </a:ext>
                </a:extLst>
              </a:tr>
            </a:tbl>
          </a:graphicData>
        </a:graphic>
      </p:graphicFrame>
    </p:spTree>
    <p:extLst>
      <p:ext uri="{BB962C8B-B14F-4D97-AF65-F5344CB8AC3E}">
        <p14:creationId xmlns:p14="http://schemas.microsoft.com/office/powerpoint/2010/main" val="2728556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E8407DD9-6FE3-4BDC-D612-85871F1772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160D2B-AA80-35C0-B8DC-B10F68EBC26D}"/>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5: </a:t>
            </a:r>
            <a:r>
              <a:rPr lang="nb-NO" dirty="0">
                <a:solidFill>
                  <a:srgbClr val="15812E"/>
                </a:solidFill>
              </a:rPr>
              <a:t>Data </a:t>
            </a:r>
            <a:r>
              <a:rPr lang="nb-NO" dirty="0" err="1">
                <a:solidFill>
                  <a:srgbClr val="15812E"/>
                </a:solidFill>
              </a:rPr>
              <a:t>analysis</a:t>
            </a:r>
            <a:endParaRPr kumimoji="0" lang="nb-NO" sz="4400" b="0" i="0" u="none" strike="noStrike" kern="1200" cap="none" spc="0" normalizeH="0" baseline="0" noProof="0" dirty="0">
              <a:ln>
                <a:noFill/>
              </a:ln>
              <a:solidFill>
                <a:srgbClr val="15812E"/>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CC3F6832-034D-F022-FA35-E3A66D8A9C19}"/>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defRPr/>
            </a:pPr>
            <a:r>
              <a:rPr lang="en-US" b="1" dirty="0">
                <a:solidFill>
                  <a:prstClr val="black"/>
                </a:solidFill>
              </a:rPr>
              <a:t>Use a combined deductive + inductive approach:</a:t>
            </a:r>
          </a:p>
          <a:p>
            <a:pPr marL="0" lvl="0" indent="0">
              <a:buNone/>
              <a:defRPr/>
            </a:pPr>
            <a:r>
              <a:rPr lang="en-US" dirty="0">
                <a:solidFill>
                  <a:prstClr val="black"/>
                </a:solidFill>
              </a:rPr>
              <a:t>Step 1 – Deductive structuring</a:t>
            </a:r>
          </a:p>
          <a:p>
            <a:pPr lvl="1">
              <a:defRPr/>
            </a:pPr>
            <a:r>
              <a:rPr lang="en-US" dirty="0">
                <a:solidFill>
                  <a:prstClr val="black"/>
                </a:solidFill>
              </a:rPr>
              <a:t>Group statements according to the CPSET themes (Communication, Coordination, Roles, Monitoring, Patient-</a:t>
            </a:r>
            <a:r>
              <a:rPr lang="en-US" dirty="0" err="1">
                <a:solidFill>
                  <a:prstClr val="black"/>
                </a:solidFill>
              </a:rPr>
              <a:t>centredness</a:t>
            </a:r>
            <a:r>
              <a:rPr lang="en-US" dirty="0">
                <a:solidFill>
                  <a:prstClr val="black"/>
                </a:solidFill>
              </a:rPr>
              <a:t>, etc.)</a:t>
            </a:r>
          </a:p>
          <a:p>
            <a:pPr marL="0" lvl="0" indent="0">
              <a:buNone/>
              <a:defRPr/>
            </a:pPr>
            <a:r>
              <a:rPr lang="en-US" dirty="0">
                <a:solidFill>
                  <a:prstClr val="black"/>
                </a:solidFill>
              </a:rPr>
              <a:t>Step 2 – Inductive thematic analysis</a:t>
            </a:r>
          </a:p>
          <a:p>
            <a:pPr lvl="1">
              <a:defRPr/>
            </a:pPr>
            <a:r>
              <a:rPr lang="en-US" dirty="0">
                <a:solidFill>
                  <a:prstClr val="black"/>
                </a:solidFill>
              </a:rPr>
              <a:t>Identify emerging themes not covered by CPSET</a:t>
            </a:r>
          </a:p>
          <a:p>
            <a:pPr lvl="1">
              <a:defRPr/>
            </a:pPr>
            <a:r>
              <a:rPr lang="en-US" dirty="0">
                <a:solidFill>
                  <a:prstClr val="black"/>
                </a:solidFill>
              </a:rPr>
              <a:t>Code bottom-up and create categories representing variations in practice</a:t>
            </a:r>
          </a:p>
          <a:p>
            <a:pPr marL="0" lvl="0" indent="0">
              <a:buNone/>
              <a:defRPr/>
            </a:pPr>
            <a:r>
              <a:rPr lang="en-US" dirty="0">
                <a:solidFill>
                  <a:prstClr val="black"/>
                </a:solidFill>
              </a:rPr>
              <a:t>Step 3 – Synthesis</a:t>
            </a:r>
          </a:p>
          <a:p>
            <a:pPr lvl="1">
              <a:defRPr/>
            </a:pPr>
            <a:r>
              <a:rPr lang="en-US" dirty="0">
                <a:solidFill>
                  <a:prstClr val="black"/>
                </a:solidFill>
              </a:rPr>
              <a:t>Compare patterns across professions and </a:t>
            </a:r>
            <a:r>
              <a:rPr lang="en-US" dirty="0" err="1">
                <a:solidFill>
                  <a:prstClr val="black"/>
                </a:solidFill>
              </a:rPr>
              <a:t>organisational</a:t>
            </a:r>
            <a:r>
              <a:rPr lang="en-US" dirty="0">
                <a:solidFill>
                  <a:prstClr val="black"/>
                </a:solidFill>
              </a:rPr>
              <a:t> levels</a:t>
            </a:r>
          </a:p>
          <a:p>
            <a:pPr lvl="1">
              <a:defRPr/>
            </a:pPr>
            <a:r>
              <a:rPr lang="en-US" dirty="0">
                <a:solidFill>
                  <a:prstClr val="black"/>
                </a:solidFill>
              </a:rPr>
              <a:t>Identify barriers, facilitators, and cross-cutting issues</a:t>
            </a: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26442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2C05BE5-5F5C-B04D-F909-52804C2E259A}"/>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15672456-4A19-506B-713F-CE43DA58F2B6}"/>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dirty="0">
                <a:solidFill>
                  <a:srgbClr val="15812E"/>
                </a:solidFill>
              </a:rPr>
              <a:t>More information</a:t>
            </a:r>
            <a:endParaRPr lang="nb-NO" sz="4800" dirty="0">
              <a:solidFill>
                <a:srgbClr val="15812E"/>
              </a:solidFill>
            </a:endParaRPr>
          </a:p>
        </p:txBody>
      </p:sp>
      <p:sp>
        <p:nvSpPr>
          <p:cNvPr id="3" name="Content Placeholder 4">
            <a:extLst>
              <a:ext uri="{FF2B5EF4-FFF2-40B4-BE49-F238E27FC236}">
                <a16:creationId xmlns:a16="http://schemas.microsoft.com/office/drawing/2014/main" id="{09AF068F-1D2C-6E1B-6AA2-C546CD5E6C8B}"/>
              </a:ext>
            </a:extLst>
          </p:cNvPr>
          <p:cNvSpPr txBox="1">
            <a:spLocks/>
          </p:cNvSpPr>
          <p:nvPr/>
        </p:nvSpPr>
        <p:spPr>
          <a:xfrm>
            <a:off x="1034041" y="3376247"/>
            <a:ext cx="6187156"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Lessons learned</a:t>
            </a:r>
          </a:p>
          <a:p>
            <a:r>
              <a:rPr lang="en-US" sz="2400" dirty="0"/>
              <a:t>Key takeaways</a:t>
            </a:r>
          </a:p>
          <a:p>
            <a:r>
              <a:rPr lang="fr-FR" sz="2400" dirty="0"/>
              <a:t>Relevant publications</a:t>
            </a:r>
          </a:p>
          <a:p>
            <a:pPr marL="0" indent="0">
              <a:buNone/>
            </a:pPr>
            <a:endParaRPr lang="nb-NO" dirty="0"/>
          </a:p>
        </p:txBody>
      </p:sp>
      <p:pic>
        <p:nvPicPr>
          <p:cNvPr id="5" name="Picture 4" descr="A green text on a black background&#10;&#10;AI-generated content may be incorrect.">
            <a:extLst>
              <a:ext uri="{FF2B5EF4-FFF2-40B4-BE49-F238E27FC236}">
                <a16:creationId xmlns:a16="http://schemas.microsoft.com/office/drawing/2014/main" id="{326C414F-33A7-31FD-0665-D4414EFB08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593969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32271BA3-16E7-4DA6-E212-62E8F6E1C6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B7F9AA-8441-7A70-D422-24BB0CA3E207}"/>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Lessons learned</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A67FA14D-A0B2-3FF0-76CA-77E562CB898A}"/>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Using CPSET constructs to develop open-ended questions for in-depth interviews ensured coverage of essential coordination domains, while allowing participants to express their perceptions and experiences in depth.</a:t>
            </a:r>
          </a:p>
          <a:p>
            <a:pPr lvl="0">
              <a:defRPr/>
            </a:pPr>
            <a:r>
              <a:rPr lang="en-US" sz="2400" dirty="0"/>
              <a:t>Recruiting informants with varied system roles (clinicians + coordinators + administrative functions) strengthens the validity of insights. </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lvl="0">
              <a:defRPr/>
            </a:pPr>
            <a:r>
              <a:rPr lang="en-US" sz="2400" dirty="0">
                <a:solidFill>
                  <a:prstClr val="black"/>
                </a:solidFill>
                <a:latin typeface="Calibri" panose="020F0502020204030204"/>
              </a:rPr>
              <a:t>P</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iloting</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strengthen clarity and ensure contextual relevance across languages and settings</a:t>
            </a:r>
          </a:p>
          <a:p>
            <a:pPr lvl="0">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Interviewers should be flexible: follow the structure, but allow narrative digressions when they provide insight into real workflow challenges.</a:t>
            </a:r>
          </a:p>
          <a:p>
            <a:pPr lvl="0">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Participants with different roles require slightly tailored probing to capture role-specific experiences without losing consistency.</a:t>
            </a: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2251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9AD59E84-98F9-D3A0-27A2-3A99F8F945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B15378-EE52-DE8F-C958-440978429CC7}"/>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15812E"/>
                </a:solidFill>
              </a:rPr>
              <a:t>Key takeaways</a:t>
            </a:r>
          </a:p>
        </p:txBody>
      </p:sp>
      <p:sp>
        <p:nvSpPr>
          <p:cNvPr id="3" name="Content Placeholder 2">
            <a:extLst>
              <a:ext uri="{FF2B5EF4-FFF2-40B4-BE49-F238E27FC236}">
                <a16:creationId xmlns:a16="http://schemas.microsoft.com/office/drawing/2014/main" id="{4B51480A-5144-576D-B954-E7F00327115C}"/>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r>
              <a:rPr lang="en-US" dirty="0"/>
              <a:t>A structured overview of how healthcare personnel understand, </a:t>
            </a:r>
            <a:r>
              <a:rPr lang="en-US" dirty="0" err="1"/>
              <a:t>organise</a:t>
            </a:r>
            <a:r>
              <a:rPr lang="en-US" dirty="0"/>
              <a:t> and communicate patient pathways</a:t>
            </a:r>
          </a:p>
          <a:p>
            <a:pPr lvl="0">
              <a:defRPr/>
            </a:pPr>
            <a:r>
              <a:rPr lang="en-US" dirty="0"/>
              <a:t>A thematic map showing variation across units/levels</a:t>
            </a:r>
          </a:p>
          <a:p>
            <a:pPr lvl="0">
              <a:defRPr/>
            </a:pPr>
            <a:r>
              <a:rPr lang="en-US" dirty="0"/>
              <a:t>Identified inefficiencies and improvement areas</a:t>
            </a:r>
          </a:p>
          <a:p>
            <a:pPr lvl="0">
              <a:defRPr/>
            </a:pPr>
            <a:r>
              <a:rPr lang="en-US" dirty="0"/>
              <a:t>Input for modelling patient pathway diagrams</a:t>
            </a: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79835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F217F-3FFA-4D91-F795-F1E291CFD0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4C08C-CC8B-269E-A946-2180E5706AA4}"/>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Relevant publications</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780B34D9-758A-1C7C-BC2A-2FFA8C9B070A}"/>
              </a:ext>
            </a:extLst>
          </p:cNvPr>
          <p:cNvSpPr txBox="1">
            <a:spLocks/>
          </p:cNvSpPr>
          <p:nvPr/>
        </p:nvSpPr>
        <p:spPr>
          <a:xfrm>
            <a:off x="838200" y="1414329"/>
            <a:ext cx="10515600" cy="4762634"/>
          </a:xfrm>
          <a:prstGeom prst="rect">
            <a:avLst/>
          </a:prstGeom>
        </p:spPr>
        <p:txBody>
          <a:bodyPr lIns="91440" tIns="45720" rIns="91440" bIns="4572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nb-NO">
                <a:solidFill>
                  <a:prstClr val="black"/>
                </a:solidFill>
              </a:rPr>
              <a:t>Bogale, B., Solem, I. K. L., Larsen, A. G., Celius, E. G., &amp; Halvorsrud, R. (2025). Patient Pathways Inefficiencies in Neurology Care: Providers’ Perspectives. In </a:t>
            </a:r>
            <a:r>
              <a:rPr lang="nb-NO" i="1">
                <a:solidFill>
                  <a:prstClr val="black"/>
                </a:solidFill>
              </a:rPr>
              <a:t>MEDINFO 2025—Healthcare Smart× Medicine Deep</a:t>
            </a:r>
            <a:r>
              <a:rPr lang="nb-NO">
                <a:solidFill>
                  <a:prstClr val="black"/>
                </a:solidFill>
              </a:rPr>
              <a:t> (pp. 1676-1677). IOS Press.</a:t>
            </a:r>
            <a:endParaRPr lang="en-GB">
              <a:solidFill>
                <a:prstClr val="black"/>
              </a:solidFill>
            </a:endParaRPr>
          </a:p>
          <a:p>
            <a:pPr lvl="0">
              <a:defRPr/>
            </a:pPr>
            <a:r>
              <a:rPr lang="en-GB">
                <a:solidFill>
                  <a:prstClr val="black"/>
                </a:solidFill>
              </a:rPr>
              <a:t>Bogale B, Solem IKL, Celius EG, Halvorsrud R. Visual </a:t>
            </a:r>
            <a:r>
              <a:rPr lang="en-GB" err="1">
                <a:solidFill>
                  <a:prstClr val="black"/>
                </a:solidFill>
              </a:rPr>
              <a:t>Modeling</a:t>
            </a:r>
            <a:r>
              <a:rPr lang="en-GB" dirty="0">
                <a:solidFill>
                  <a:prstClr val="black"/>
                </a:solidFill>
              </a:rPr>
              <a:t> of Multiple Sclerosis Patient Pathways: The Healthcare Workers’ Perspectives. In: </a:t>
            </a:r>
            <a:r>
              <a:rPr lang="en-GB" err="1">
                <a:solidFill>
                  <a:prstClr val="black"/>
                </a:solidFill>
              </a:rPr>
              <a:t>Särestöniemi</a:t>
            </a:r>
            <a:r>
              <a:rPr lang="en-GB" dirty="0">
                <a:solidFill>
                  <a:prstClr val="black"/>
                </a:solidFill>
              </a:rPr>
              <a:t> M, </a:t>
            </a:r>
            <a:r>
              <a:rPr lang="en-GB" err="1">
                <a:solidFill>
                  <a:prstClr val="black"/>
                </a:solidFill>
              </a:rPr>
              <a:t>Keikhosrokiani</a:t>
            </a:r>
            <a:r>
              <a:rPr lang="en-GB" dirty="0">
                <a:solidFill>
                  <a:prstClr val="black"/>
                </a:solidFill>
              </a:rPr>
              <a:t> P, Singh </a:t>
            </a:r>
            <a:r>
              <a:rPr lang="en-GB" err="1">
                <a:solidFill>
                  <a:prstClr val="black"/>
                </a:solidFill>
              </a:rPr>
              <a:t>D,Harjula</a:t>
            </a:r>
            <a:r>
              <a:rPr lang="en-GB" dirty="0">
                <a:solidFill>
                  <a:prstClr val="black"/>
                </a:solidFill>
              </a:rPr>
              <a:t> E, </a:t>
            </a:r>
            <a:r>
              <a:rPr lang="en-GB" err="1">
                <a:solidFill>
                  <a:prstClr val="black"/>
                </a:solidFill>
              </a:rPr>
              <a:t>Tiulpin</a:t>
            </a:r>
            <a:r>
              <a:rPr lang="en-GB" dirty="0">
                <a:solidFill>
                  <a:prstClr val="black"/>
                </a:solidFill>
              </a:rPr>
              <a:t> A, Jansson M, et al., editors. Digital Health and Wireless Solutions. Cham: Springer Nature Switzerland; 2024. p. 303–17. </a:t>
            </a:r>
            <a:endParaRPr lang="en-GB">
              <a:solidFill>
                <a:prstClr val="black"/>
              </a:solidFill>
            </a:endParaRPr>
          </a:p>
          <a:p>
            <a:pPr lvl="1">
              <a:defRPr/>
            </a:pPr>
            <a:endParaRPr kumimoji="0" lang="en-GB"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623654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9E79F-2CF3-2CCD-A3A2-475950FDD16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B576BA2-42E6-29B9-C8E3-087F5A8929B7}"/>
              </a:ext>
            </a:extLst>
          </p:cNvPr>
          <p:cNvSpPr>
            <a:spLocks noGrp="1"/>
          </p:cNvSpPr>
          <p:nvPr>
            <p:ph type="title"/>
          </p:nvPr>
        </p:nvSpPr>
        <p:spPr/>
        <p:txBody>
          <a:bodyPr/>
          <a:lstStyle/>
          <a:p>
            <a:r>
              <a:rPr lang="en-GB">
                <a:solidFill>
                  <a:srgbClr val="15812E"/>
                </a:solidFill>
                <a:ea typeface="Calibri Light"/>
                <a:cs typeface="Calibri Light"/>
              </a:rPr>
              <a:t>References to original and validated CPSET </a:t>
            </a:r>
            <a:endParaRPr lang="en-US"/>
          </a:p>
        </p:txBody>
      </p:sp>
      <p:sp>
        <p:nvSpPr>
          <p:cNvPr id="7" name="Content Placeholder 6">
            <a:extLst>
              <a:ext uri="{FF2B5EF4-FFF2-40B4-BE49-F238E27FC236}">
                <a16:creationId xmlns:a16="http://schemas.microsoft.com/office/drawing/2014/main" id="{C10FEBC1-879E-DC09-7462-3B2139F11FD5}"/>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sz="1200">
                <a:solidFill>
                  <a:srgbClr val="212121"/>
                </a:solidFill>
                <a:highlight>
                  <a:srgbClr val="FFFFFF"/>
                </a:highlight>
                <a:ea typeface="+mn-lt"/>
                <a:cs typeface="+mn-lt"/>
              </a:rPr>
              <a:t>Vanhaecht K, De Witte K, Depreitere R, Van Zelm R, De Bleser L, Proost K, Sermeus W. Development and validation of a care process self-evaluation tool. Health Serv Manage Res. 2007 Aug;20(3):189-202. doi: 10.1258/095148407781395964. PMID: 17683658.</a:t>
            </a:r>
          </a:p>
          <a:p>
            <a:pPr marL="514350" indent="-514350">
              <a:buAutoNum type="arabicPeriod"/>
            </a:pPr>
            <a:r>
              <a:rPr lang="en-US" sz="1200">
                <a:solidFill>
                  <a:srgbClr val="212121"/>
                </a:solidFill>
                <a:highlight>
                  <a:srgbClr val="FFFFFF"/>
                </a:highlight>
                <a:ea typeface="+mn-lt"/>
                <a:cs typeface="+mn-lt"/>
              </a:rPr>
              <a:t>Seys D, Deneckere S, Sermeus W, Van Gerven E, Panella M, Bruyneel L, Mutsvari T, Bejarano RC, Kul S, Vanhaecht K. The Care Process Self-Evaluation Tool: a valid and reliable instrument for measuring care process organization of health care teams. BMC Health Serv Res. 2013 Aug 19;13:325. doi: 10.1186/1472-6963-13-325. PMID: 23958206; PMCID: PMC3751913.</a:t>
            </a:r>
          </a:p>
          <a:p>
            <a:pPr marL="514350" indent="-514350">
              <a:buAutoNum type="arabicPeriod"/>
            </a:pPr>
            <a:r>
              <a:rPr lang="en-US" sz="1200">
                <a:solidFill>
                  <a:srgbClr val="212121"/>
                </a:solidFill>
                <a:highlight>
                  <a:srgbClr val="FFFFFF"/>
                </a:highlight>
                <a:ea typeface="+mn-lt"/>
                <a:cs typeface="+mn-lt"/>
              </a:rPr>
              <a:t>Størkson S, Biringer E, Hartveit M, Aßmus J, Vanhaecht K. Psychometric properties of the Norwegian version of the Care Process Self-Evaluation Tool. J Interprof Care. 2016 Nov;30(6):804-811. doi: 10.1080/13561820.2016.1203766. Epub 2016 Jul 26. PMID: 27459413.</a:t>
            </a:r>
            <a:endParaRPr lang="en-US" sz="1200" dirty="0">
              <a:solidFill>
                <a:srgbClr val="212121"/>
              </a:solidFill>
              <a:highlight>
                <a:srgbClr val="FFFFFF"/>
              </a:highlight>
              <a:ea typeface="Calibri" panose="020F0502020204030204"/>
              <a:cs typeface="Calibri" panose="020F0502020204030204"/>
            </a:endParaRPr>
          </a:p>
        </p:txBody>
      </p:sp>
    </p:spTree>
    <p:extLst>
      <p:ext uri="{BB962C8B-B14F-4D97-AF65-F5344CB8AC3E}">
        <p14:creationId xmlns:p14="http://schemas.microsoft.com/office/powerpoint/2010/main" val="3898819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A050A93-4AB9-FA01-D27B-9295215B3AF1}"/>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8C35A310-7AEB-9920-B111-683A0D2BA0F9}"/>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dirty="0">
                <a:solidFill>
                  <a:srgbClr val="15812E"/>
                </a:solidFill>
              </a:rPr>
              <a:t>About the method</a:t>
            </a:r>
            <a:endParaRPr lang="nb-NO" sz="4800" dirty="0">
              <a:solidFill>
                <a:srgbClr val="15812E"/>
              </a:solidFill>
            </a:endParaRPr>
          </a:p>
        </p:txBody>
      </p:sp>
      <p:sp>
        <p:nvSpPr>
          <p:cNvPr id="3" name="Content Placeholder 4">
            <a:extLst>
              <a:ext uri="{FF2B5EF4-FFF2-40B4-BE49-F238E27FC236}">
                <a16:creationId xmlns:a16="http://schemas.microsoft.com/office/drawing/2014/main" id="{DAFC8978-0103-B48E-9016-7856628B76A3}"/>
              </a:ext>
            </a:extLst>
          </p:cNvPr>
          <p:cNvSpPr txBox="1">
            <a:spLocks/>
          </p:cNvSpPr>
          <p:nvPr/>
        </p:nvSpPr>
        <p:spPr>
          <a:xfrm>
            <a:off x="1034041" y="3376247"/>
            <a:ext cx="6187156"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t>Purpose </a:t>
            </a:r>
          </a:p>
          <a:p>
            <a:r>
              <a:rPr lang="en-GB" sz="2400" dirty="0"/>
              <a:t>Context and adaptations</a:t>
            </a:r>
          </a:p>
          <a:p>
            <a:endParaRPr lang="nb-NO" dirty="0"/>
          </a:p>
        </p:txBody>
      </p:sp>
      <p:pic>
        <p:nvPicPr>
          <p:cNvPr id="5" name="Picture 4" descr="A green text on a black background&#10;&#10;AI-generated content may be incorrect.">
            <a:extLst>
              <a:ext uri="{FF2B5EF4-FFF2-40B4-BE49-F238E27FC236}">
                <a16:creationId xmlns:a16="http://schemas.microsoft.com/office/drawing/2014/main" id="{BB92AB99-EEE4-5CB6-6C5A-C6BEA39638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4160614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71E206D1-88E0-FA55-ED9E-D6AB3C19F8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A15941-E5D9-49B2-F6CA-81D2EDA3B229}"/>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Purpose</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F1AD3313-B05A-DC9F-1353-B19B15B5ECCC}"/>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Identification of variation in pathway interpretation, coordination gaps, dependency on informal communication, and instances where the patient acts as messenger. </a:t>
            </a:r>
          </a:p>
          <a:p>
            <a:r>
              <a:rPr lang="en-US" dirty="0"/>
              <a:t>To identify variation in practice, coordination challenges, and different interpretations of responsibility.</a:t>
            </a:r>
          </a:p>
          <a:p>
            <a:r>
              <a:rPr lang="en-US" dirty="0"/>
              <a:t>To inform modelling of pathways and interpretation of patient-reported experiences.</a:t>
            </a: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9150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92E0DE64-2CBC-9F33-7195-96F684747F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3C1CFD-7A56-05CC-220B-D4D00EB8BC5F}"/>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Context and adaptions</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7F69E1A2-1899-F0FF-E666-4AC9B5C7A4BF}"/>
              </a:ext>
            </a:extLst>
          </p:cNvPr>
          <p:cNvSpPr txBox="1">
            <a:spLocks/>
          </p:cNvSpPr>
          <p:nvPr/>
        </p:nvSpPr>
        <p:spPr>
          <a:xfrm>
            <a:off x="838200" y="1414329"/>
            <a:ext cx="10515600" cy="4762634"/>
          </a:xfrm>
          <a:prstGeom prst="rect">
            <a:avLst/>
          </a:prstGeom>
        </p:spPr>
        <p:txBody>
          <a:bodyPr lIns="91440" tIns="45720" rIns="91440" bIns="45720" anchor="t">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GB" dirty="0"/>
              <a:t>Key information</a:t>
            </a:r>
            <a:r>
              <a:rPr lang="en-US" dirty="0"/>
              <a:t>​</a:t>
            </a:r>
          </a:p>
          <a:p>
            <a:pPr lvl="1" fontAlgn="base"/>
            <a:r>
              <a:rPr lang="en-US" dirty="0"/>
              <a:t>Interview guide based on the validated</a:t>
            </a:r>
            <a:r>
              <a:rPr lang="en-US" dirty="0">
                <a:solidFill>
                  <a:srgbClr val="000000"/>
                </a:solidFill>
              </a:rPr>
              <a:t> Care</a:t>
            </a:r>
            <a:r>
              <a:rPr lang="en-US" dirty="0"/>
              <a:t> Process Self Evaluation Tool (CPSET) (</a:t>
            </a:r>
            <a:r>
              <a:rPr lang="en-US" dirty="0" err="1"/>
              <a:t>Vanhaecht</a:t>
            </a:r>
            <a:r>
              <a:rPr lang="en-US" dirty="0"/>
              <a:t> et al., 2007), including in Norwegian, and earlier Pathway work on coordination and communication (Halvorsrud &amp; </a:t>
            </a:r>
            <a:r>
              <a:rPr lang="en-US" dirty="0" err="1"/>
              <a:t>Skjuve</a:t>
            </a:r>
            <a:r>
              <a:rPr lang="en-US" dirty="0"/>
              <a:t>, 2018)​</a:t>
            </a:r>
          </a:p>
          <a:p>
            <a:pPr lvl="1" fontAlgn="base"/>
            <a:r>
              <a:rPr lang="en-GB" dirty="0"/>
              <a:t>Participants: </a:t>
            </a:r>
            <a:r>
              <a:rPr lang="en-GB" dirty="0">
                <a:solidFill>
                  <a:schemeClr val="bg2">
                    <a:lumMod val="25000"/>
                  </a:schemeClr>
                </a:solidFill>
              </a:rPr>
              <a:t>Healthcare professionals</a:t>
            </a:r>
            <a:r>
              <a:rPr lang="en-GB" dirty="0"/>
              <a:t> </a:t>
            </a:r>
            <a:r>
              <a:rPr lang="en-US" dirty="0"/>
              <a:t>​</a:t>
            </a:r>
          </a:p>
          <a:p>
            <a:pPr lvl="1" fontAlgn="base"/>
            <a:r>
              <a:rPr lang="en-GB" dirty="0"/>
              <a:t>Study period: From weeks to months</a:t>
            </a:r>
            <a:r>
              <a:rPr lang="en-US" dirty="0"/>
              <a:t>​</a:t>
            </a:r>
          </a:p>
          <a:p>
            <a:pPr lvl="1" fontAlgn="base"/>
            <a:r>
              <a:rPr lang="en-GB" dirty="0"/>
              <a:t>Recruitment: </a:t>
            </a:r>
            <a:r>
              <a:rPr lang="en-US" dirty="0"/>
              <a:t>Through professional networks in specialist and primary care </a:t>
            </a:r>
          </a:p>
          <a:p>
            <a:pPr lvl="1" fontAlgn="base"/>
            <a:r>
              <a:rPr lang="en-GB" dirty="0"/>
              <a:t>Ethical consideration: Participation in the study was voluntary and based on written, informed consent.​</a:t>
            </a:r>
          </a:p>
          <a:p>
            <a:pPr fontAlgn="base"/>
            <a:r>
              <a:rPr lang="en-GB" dirty="0"/>
              <a:t>Data collection method</a:t>
            </a:r>
            <a:r>
              <a:rPr lang="en-US" dirty="0"/>
              <a:t>​</a:t>
            </a:r>
          </a:p>
          <a:p>
            <a:pPr lvl="1" fontAlgn="base"/>
            <a:r>
              <a:rPr lang="en-GB" dirty="0"/>
              <a:t>Semi-structured in- depth interviews</a:t>
            </a:r>
            <a:endParaRPr lang="en-GB" dirty="0">
              <a:ea typeface="Calibri"/>
              <a:cs typeface="Calibri"/>
            </a:endParaRPr>
          </a:p>
          <a:p>
            <a:pPr fontAlgn="base"/>
            <a:r>
              <a:rPr lang="en-GB" dirty="0"/>
              <a:t>Results</a:t>
            </a:r>
            <a:r>
              <a:rPr lang="en-US" dirty="0"/>
              <a:t>​</a:t>
            </a:r>
          </a:p>
          <a:p>
            <a:pPr lvl="1" fontAlgn="base"/>
            <a:r>
              <a:rPr lang="en-US" dirty="0"/>
              <a:t>The interviews provide insight into the current (“as-is”) patient pathways as experienced by healthcare workers, with particular focus on how care is </a:t>
            </a:r>
            <a:r>
              <a:rPr lang="en-US" dirty="0" err="1"/>
              <a:t>organised</a:t>
            </a:r>
            <a:r>
              <a:rPr lang="en-US" dirty="0"/>
              <a:t> and coordinated in practice.</a:t>
            </a:r>
          </a:p>
          <a:p>
            <a:pPr fontAlgn="base"/>
            <a:r>
              <a:rPr lang="en-GB" dirty="0"/>
              <a:t>Method adapted by</a:t>
            </a:r>
            <a:r>
              <a:rPr lang="en-US" dirty="0"/>
              <a:t>​</a:t>
            </a:r>
          </a:p>
          <a:p>
            <a:pPr lvl="1" fontAlgn="base"/>
            <a:r>
              <a:rPr lang="en-GB" dirty="0">
                <a:solidFill>
                  <a:schemeClr val="bg2">
                    <a:lumMod val="25000"/>
                  </a:schemeClr>
                </a:solidFill>
              </a:rPr>
              <a:t>Binyam Bogale, Ragnhild Halvorsrud and Kristine Gjermestad</a:t>
            </a: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9284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36FD78B-93DC-C7AE-335B-F8901DAF58A0}"/>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942F4D6C-C292-03D3-EBEF-DA37F1B9CCA2}"/>
              </a:ext>
            </a:extLst>
          </p:cNvPr>
          <p:cNvSpPr txBox="1">
            <a:spLocks/>
          </p:cNvSpPr>
          <p:nvPr/>
        </p:nvSpPr>
        <p:spPr>
          <a:xfrm>
            <a:off x="1034041" y="2452743"/>
            <a:ext cx="6915150" cy="81846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dirty="0">
                <a:solidFill>
                  <a:srgbClr val="15812E"/>
                </a:solidFill>
              </a:rPr>
              <a:t>Step-by-step guide</a:t>
            </a:r>
          </a:p>
        </p:txBody>
      </p:sp>
      <p:sp>
        <p:nvSpPr>
          <p:cNvPr id="3" name="Content Placeholder 4">
            <a:extLst>
              <a:ext uri="{FF2B5EF4-FFF2-40B4-BE49-F238E27FC236}">
                <a16:creationId xmlns:a16="http://schemas.microsoft.com/office/drawing/2014/main" id="{CE6BB20B-1ED3-212D-F2A5-0466D007C517}"/>
              </a:ext>
            </a:extLst>
          </p:cNvPr>
          <p:cNvSpPr txBox="1">
            <a:spLocks/>
          </p:cNvSpPr>
          <p:nvPr/>
        </p:nvSpPr>
        <p:spPr>
          <a:xfrm>
            <a:off x="1034041" y="3376247"/>
            <a:ext cx="6849728"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t>The next slides provide a step-by-step walkthrough</a:t>
            </a:r>
          </a:p>
          <a:p>
            <a:pPr marL="357188" indent="-176213">
              <a:lnSpc>
                <a:spcPct val="100000"/>
              </a:lnSpc>
              <a:spcBef>
                <a:spcPts val="400"/>
              </a:spcBef>
            </a:pPr>
            <a:r>
              <a:rPr lang="en-GB" sz="2000" dirty="0"/>
              <a:t>Step 1: </a:t>
            </a:r>
            <a:r>
              <a:rPr lang="en-US" sz="2000" dirty="0"/>
              <a:t>Desk review of the patient pathway</a:t>
            </a:r>
            <a:endParaRPr lang="en-GB" sz="2000" dirty="0"/>
          </a:p>
          <a:p>
            <a:pPr marL="357188" indent="-176213">
              <a:lnSpc>
                <a:spcPct val="100000"/>
              </a:lnSpc>
              <a:spcBef>
                <a:spcPts val="400"/>
              </a:spcBef>
            </a:pPr>
            <a:r>
              <a:rPr lang="en-GB" sz="2000" dirty="0"/>
              <a:t>Step 2: Participant selection</a:t>
            </a:r>
          </a:p>
          <a:p>
            <a:pPr marL="357188" indent="-176213">
              <a:lnSpc>
                <a:spcPct val="100000"/>
              </a:lnSpc>
              <a:spcBef>
                <a:spcPts val="400"/>
              </a:spcBef>
            </a:pPr>
            <a:r>
              <a:rPr lang="en-GB" sz="2000" dirty="0"/>
              <a:t>Step 3: Data collection</a:t>
            </a:r>
          </a:p>
          <a:p>
            <a:pPr marL="357188" indent="-176213">
              <a:lnSpc>
                <a:spcPct val="100000"/>
              </a:lnSpc>
              <a:spcBef>
                <a:spcPts val="400"/>
              </a:spcBef>
            </a:pPr>
            <a:r>
              <a:rPr lang="en-GB" sz="2000" dirty="0"/>
              <a:t>Step 4: </a:t>
            </a:r>
            <a:r>
              <a:rPr lang="nb-NO" sz="2000" dirty="0"/>
              <a:t>Data </a:t>
            </a:r>
            <a:r>
              <a:rPr lang="nb-NO" sz="2000" dirty="0" err="1"/>
              <a:t>analysis</a:t>
            </a:r>
            <a:endParaRPr lang="en-GB" sz="2000" dirty="0"/>
          </a:p>
          <a:p>
            <a:pPr marL="0" indent="0">
              <a:buNone/>
            </a:pPr>
            <a:r>
              <a:rPr lang="en-GB" sz="2400" dirty="0"/>
              <a:t>  </a:t>
            </a:r>
            <a:endParaRPr lang="en-GB" sz="2400" dirty="0">
              <a:highlight>
                <a:srgbClr val="FFFF00"/>
              </a:highlight>
            </a:endParaRPr>
          </a:p>
        </p:txBody>
      </p:sp>
      <p:pic>
        <p:nvPicPr>
          <p:cNvPr id="4" name="Picture 3" descr="A green text on a black background&#10;&#10;AI-generated content may be incorrect.">
            <a:extLst>
              <a:ext uri="{FF2B5EF4-FFF2-40B4-BE49-F238E27FC236}">
                <a16:creationId xmlns:a16="http://schemas.microsoft.com/office/drawing/2014/main" id="{670C3B0A-8E6C-B2D1-4030-DBF55A0BD4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4192614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83A4F165-B248-3487-94C6-8A3BDE5324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C51FA1-0A0F-C2EB-F5F1-25D5CC34CC62}"/>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1: </a:t>
            </a:r>
            <a:r>
              <a:rPr lang="en-US" dirty="0">
                <a:solidFill>
                  <a:srgbClr val="15812E"/>
                </a:solidFill>
              </a:rPr>
              <a:t>Desk review of the patient pathway</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23F3ABEA-7D08-5D68-227A-91C0ECC9EA0F}"/>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 desk review of the complete patient flow was conducted to support understanding of how patient pathways are </a:t>
            </a:r>
            <a:r>
              <a:rPr lang="en-US" dirty="0" err="1"/>
              <a:t>organised</a:t>
            </a:r>
            <a:r>
              <a:rPr lang="en-US" dirty="0"/>
              <a:t> in practice and which professional roles are involved across levels of care.</a:t>
            </a:r>
          </a:p>
          <a:p>
            <a:r>
              <a:rPr lang="en-US" dirty="0"/>
              <a:t>The desk review focused on describing the professional contexts in which the patient pathway is coordinated and delivered, and on identifying key role players involved at different stages of the pathway.</a:t>
            </a:r>
          </a:p>
          <a:p>
            <a:r>
              <a:rPr lang="en-US" dirty="0"/>
              <a:t>Typical settings include:</a:t>
            </a:r>
          </a:p>
          <a:p>
            <a:pPr lvl="1"/>
            <a:r>
              <a:rPr lang="en-US" dirty="0"/>
              <a:t>Specialist outpatient clinics</a:t>
            </a:r>
          </a:p>
          <a:p>
            <a:pPr lvl="1"/>
            <a:r>
              <a:rPr lang="en-US" dirty="0"/>
              <a:t>Municipal or primary healthcare services</a:t>
            </a:r>
          </a:p>
          <a:p>
            <a:pPr lvl="1"/>
            <a:r>
              <a:rPr lang="en-US" dirty="0"/>
              <a:t>Units responsible for referrals, coordination, or follow-up</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4" name="Grafikk 3" descr="Blink med heldekkende fyll">
            <a:extLst>
              <a:ext uri="{FF2B5EF4-FFF2-40B4-BE49-F238E27FC236}">
                <a16:creationId xmlns:a16="http://schemas.microsoft.com/office/drawing/2014/main" id="{5D210CA1-E3E0-614B-E910-F63F8E531E6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025711" y="84150"/>
            <a:ext cx="926802" cy="926802"/>
          </a:xfrm>
          <a:prstGeom prst="rect">
            <a:avLst/>
          </a:prstGeom>
        </p:spPr>
      </p:pic>
    </p:spTree>
    <p:extLst>
      <p:ext uri="{BB962C8B-B14F-4D97-AF65-F5344CB8AC3E}">
        <p14:creationId xmlns:p14="http://schemas.microsoft.com/office/powerpoint/2010/main" val="1343225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9A765033-8EB1-66F5-A50C-6D2B8708D9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D14685-C273-2338-E830-4955866A9EED}"/>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2: </a:t>
            </a:r>
            <a:r>
              <a:rPr lang="nb-NO" dirty="0" err="1">
                <a:solidFill>
                  <a:srgbClr val="15812E"/>
                </a:solidFill>
              </a:rPr>
              <a:t>Participant</a:t>
            </a:r>
            <a:r>
              <a:rPr lang="nb-NO" dirty="0">
                <a:solidFill>
                  <a:srgbClr val="15812E"/>
                </a:solidFill>
              </a:rPr>
              <a:t> </a:t>
            </a:r>
            <a:r>
              <a:rPr lang="nb-NO" dirty="0" err="1">
                <a:solidFill>
                  <a:srgbClr val="15812E"/>
                </a:solidFill>
              </a:rPr>
              <a:t>selection</a:t>
            </a:r>
            <a:endParaRPr kumimoji="0" lang="nb-NO" sz="4400" b="0" i="0" u="none" strike="noStrike" kern="1200" cap="none" spc="0" normalizeH="0" baseline="0" noProof="0" dirty="0">
              <a:ln>
                <a:noFill/>
              </a:ln>
              <a:solidFill>
                <a:srgbClr val="15812E"/>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7D736483-DFE8-3522-C281-8E36E050A8E3}"/>
              </a:ext>
            </a:extLst>
          </p:cNvPr>
          <p:cNvSpPr txBox="1">
            <a:spLocks/>
          </p:cNvSpPr>
          <p:nvPr/>
        </p:nvSpPr>
        <p:spPr>
          <a:xfrm>
            <a:off x="838200" y="1414329"/>
            <a:ext cx="10515600" cy="4762634"/>
          </a:xfrm>
          <a:prstGeom prst="rect">
            <a:avLst/>
          </a:prstGeom>
        </p:spPr>
        <p:txBody>
          <a:bodyPr lIns="91440" tIns="45720" rIns="91440" bIns="45720" anchor="t">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Recruit healthcare personnel who play </a:t>
            </a:r>
            <a:r>
              <a:rPr lang="en-US" b="1" dirty="0"/>
              <a:t>different roles in coordinating and delivering the patient pathway</a:t>
            </a:r>
            <a:r>
              <a:rPr lang="en-US" dirty="0"/>
              <a:t>, with experience spanning both primary and specialist care.</a:t>
            </a:r>
          </a:p>
          <a:p>
            <a:r>
              <a:rPr lang="en-US" dirty="0"/>
              <a:t>Recommended diversity of roles includes:</a:t>
            </a:r>
          </a:p>
          <a:p>
            <a:pPr lvl="1"/>
            <a:r>
              <a:rPr lang="en-US" dirty="0">
                <a:ea typeface="Calibri"/>
                <a:cs typeface="Calibri"/>
              </a:rPr>
              <a:t>Physicians (e.g. specialists, general practitioners)</a:t>
            </a:r>
          </a:p>
          <a:p>
            <a:pPr lvl="1"/>
            <a:r>
              <a:rPr lang="en-US" dirty="0">
                <a:ea typeface="Calibri"/>
                <a:cs typeface="Calibri"/>
              </a:rPr>
              <a:t>Nurses involved in clinical follow-up and coordination</a:t>
            </a:r>
          </a:p>
          <a:p>
            <a:pPr lvl="1"/>
            <a:r>
              <a:rPr lang="en-US" dirty="0">
                <a:ea typeface="Calibri"/>
                <a:cs typeface="Calibri"/>
              </a:rPr>
              <a:t>Clinicians with explicit coordination responsibilities across levels of care (e.g. clinicians coordinating referrals, follow-up, and information flow between primary and specialist services)</a:t>
            </a:r>
          </a:p>
          <a:p>
            <a:pPr lvl="1"/>
            <a:r>
              <a:rPr lang="en-US" dirty="0">
                <a:ea typeface="Calibri"/>
                <a:cs typeface="Calibri"/>
              </a:rPr>
              <a:t>Administrative staff involved in referral handling, scheduling, and patient flow management (e.g. health secretaries in specialist care)</a:t>
            </a:r>
          </a:p>
          <a:p>
            <a:r>
              <a:rPr lang="en-US" dirty="0"/>
              <a:t>Aim for </a:t>
            </a:r>
            <a:r>
              <a:rPr lang="en-US" b="1" dirty="0"/>
              <a:t>variation across levels of care and </a:t>
            </a:r>
            <a:r>
              <a:rPr lang="en-US" b="1" dirty="0" err="1"/>
              <a:t>organisational</a:t>
            </a:r>
            <a:r>
              <a:rPr lang="en-US" b="1" dirty="0"/>
              <a:t> settings </a:t>
            </a:r>
            <a:r>
              <a:rPr lang="en-US" dirty="0"/>
              <a:t>to capture system-level perspectives on coordination and handovers.</a:t>
            </a:r>
          </a:p>
          <a:p>
            <a:r>
              <a:rPr lang="en-US" dirty="0"/>
              <a:t>When the aim is to understand as-is patient pathways and coordination practices, include </a:t>
            </a:r>
            <a:r>
              <a:rPr lang="en-US" b="1" dirty="0"/>
              <a:t>multiple informants from each role category</a:t>
            </a:r>
            <a:r>
              <a:rPr lang="en-US" dirty="0"/>
              <a:t>.</a:t>
            </a:r>
          </a:p>
          <a:p>
            <a:pPr lvl="1"/>
            <a:r>
              <a:rPr lang="en-US" dirty="0"/>
              <a:t>As a rule of thumb, ~5 participants per key role is recommended to capture variation in perceptions and practice.</a:t>
            </a:r>
            <a:endParaRPr kumimoji="0" lang="en-GB"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2118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5F34386F-0DF6-0E99-F3EF-643B66E87B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5F330F-EF65-3DC9-6BAB-03A46ED00E36}"/>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lang="en-GB" dirty="0">
                <a:solidFill>
                  <a:srgbClr val="15812E"/>
                </a:solidFill>
              </a:rPr>
              <a:t>Step 4: Data collection</a:t>
            </a:r>
            <a:endParaRPr kumimoji="0" lang="nb-NO"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26635D0D-A2DB-84D9-18E7-0B6E3E66DA08}"/>
              </a:ext>
            </a:extLst>
          </p:cNvPr>
          <p:cNvSpPr txBox="1">
            <a:spLocks/>
          </p:cNvSpPr>
          <p:nvPr/>
        </p:nvSpPr>
        <p:spPr>
          <a:xfrm>
            <a:off x="838200" y="1414329"/>
            <a:ext cx="10515600" cy="4762634"/>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r>
              <a:rPr lang="en-US" dirty="0"/>
              <a:t>Use a </a:t>
            </a:r>
            <a:r>
              <a:rPr lang="en-US" b="1" dirty="0"/>
              <a:t>semi-structured in-depth interview</a:t>
            </a:r>
            <a:r>
              <a:rPr lang="en-US" dirty="0"/>
              <a:t> format</a:t>
            </a:r>
          </a:p>
          <a:p>
            <a:pPr lvl="0">
              <a:defRPr/>
            </a:pPr>
            <a:r>
              <a:rPr lang="en-US" dirty="0"/>
              <a:t>Begin with open questions, move toward more focused thematic areas</a:t>
            </a:r>
          </a:p>
          <a:p>
            <a:r>
              <a:rPr lang="en-US" dirty="0"/>
              <a:t>Suggested structure of the interview:</a:t>
            </a:r>
          </a:p>
          <a:p>
            <a:pPr lvl="1"/>
            <a:r>
              <a:rPr lang="en-US" dirty="0"/>
              <a:t>Background and role</a:t>
            </a:r>
          </a:p>
          <a:p>
            <a:pPr lvl="1"/>
            <a:r>
              <a:rPr lang="en-US" dirty="0"/>
              <a:t>Understanding of “patient pathways”</a:t>
            </a:r>
          </a:p>
          <a:p>
            <a:pPr lvl="1"/>
            <a:r>
              <a:rPr lang="en-US" dirty="0" err="1"/>
              <a:t>Organisation</a:t>
            </a:r>
            <a:r>
              <a:rPr lang="en-US" dirty="0"/>
              <a:t> and coordination</a:t>
            </a:r>
          </a:p>
          <a:p>
            <a:pPr lvl="1"/>
            <a:r>
              <a:rPr lang="en-US" dirty="0"/>
              <a:t>Patient-</a:t>
            </a:r>
            <a:r>
              <a:rPr lang="en-US" dirty="0" err="1"/>
              <a:t>centredness</a:t>
            </a:r>
            <a:endParaRPr lang="en-US" dirty="0"/>
          </a:p>
          <a:p>
            <a:pPr lvl="1"/>
            <a:r>
              <a:rPr lang="en-US" dirty="0"/>
              <a:t>Communication internally and with patients</a:t>
            </a:r>
          </a:p>
          <a:p>
            <a:pPr lvl="1"/>
            <a:r>
              <a:rPr lang="en-US" dirty="0"/>
              <a:t>Cross-sector collaboration</a:t>
            </a:r>
          </a:p>
          <a:p>
            <a:pPr lvl="1"/>
            <a:r>
              <a:rPr lang="en-US" dirty="0"/>
              <a:t>Monitoring and improvement</a:t>
            </a:r>
          </a:p>
          <a:p>
            <a:pPr lvl="1"/>
            <a:r>
              <a:rPr lang="en-US" dirty="0"/>
              <a:t>Digital tools</a:t>
            </a:r>
          </a:p>
          <a:p>
            <a:pPr lvl="1"/>
            <a:r>
              <a:rPr lang="en-US" dirty="0"/>
              <a:t>External factors (law, governance)</a:t>
            </a:r>
          </a:p>
          <a:p>
            <a:pPr lvl="1"/>
            <a:r>
              <a:rPr lang="en-US" dirty="0"/>
              <a:t>Improvement opportunities</a:t>
            </a:r>
          </a:p>
          <a:p>
            <a:pPr lvl="0">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685800" marR="0" lvl="1"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53299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2700">
          <a:tailEnd type="triangle"/>
        </a:ln>
      </a:spPr>
      <a:bodyPr/>
      <a:lstStyle/>
      <a:style>
        <a:lnRef idx="1">
          <a:schemeClr val="dk1"/>
        </a:lnRef>
        <a:fillRef idx="0">
          <a:schemeClr val="dk1"/>
        </a:fillRef>
        <a:effectRef idx="0">
          <a:schemeClr val="dk1"/>
        </a:effectRef>
        <a:fontRef idx="minor">
          <a:schemeClr val="tx1"/>
        </a:fontRef>
      </a:style>
    </a:lnDef>
    <a:txDef>
      <a:spPr>
        <a:noFill/>
        <a:ln w="12700">
          <a:solidFill>
            <a:schemeClr val="tx1"/>
          </a:solidFill>
        </a:ln>
      </a:spPr>
      <a:bodyPr wrap="square" rtlCol="0">
        <a:spAutoFit/>
      </a:bodyPr>
      <a:lstStyle>
        <a:defPPr algn="l">
          <a:defRPr sz="120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INTEF Lys">
  <a:themeElements>
    <a:clrScheme name="SINTEF">
      <a:dk1>
        <a:sysClr val="windowText" lastClr="000000"/>
      </a:dk1>
      <a:lt1>
        <a:sysClr val="window" lastClr="FFFFFF"/>
      </a:lt1>
      <a:dk2>
        <a:srgbClr val="003C65"/>
      </a:dk2>
      <a:lt2>
        <a:srgbClr val="FFFFFF"/>
      </a:lt2>
      <a:accent1>
        <a:srgbClr val="003C65"/>
      </a:accent1>
      <a:accent2>
        <a:srgbClr val="22A7E5"/>
      </a:accent2>
      <a:accent3>
        <a:srgbClr val="EC008C"/>
      </a:accent3>
      <a:accent4>
        <a:srgbClr val="A4C21F"/>
      </a:accent4>
      <a:accent5>
        <a:srgbClr val="F7E918"/>
      </a:accent5>
      <a:accent6>
        <a:srgbClr val="A19589"/>
      </a:accent6>
      <a:hlink>
        <a:srgbClr val="0563C1"/>
      </a:hlink>
      <a:folHlink>
        <a:srgbClr val="954F72"/>
      </a:folHlink>
    </a:clrScheme>
    <a:fontScheme name="SINTEF">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olidFill>
            <a:schemeClr val="tx2"/>
          </a:solidFill>
          <a:tailEnd type="oval" w="lg"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SINTEF Presentation" id="{B6F53DB1-275F-40C1-8AF6-C3E310FBF65E}" vid="{B77A462C-D9DD-4472-9255-602143C58A70}"/>
    </a:ext>
  </a:extLst>
</a:theme>
</file>

<file path=ppt/theme/theme3.xml><?xml version="1.0" encoding="utf-8"?>
<a:theme xmlns:a="http://schemas.openxmlformats.org/drawingml/2006/main" name="1_SINTEF Lys">
  <a:themeElements>
    <a:clrScheme name="SINTEF">
      <a:dk1>
        <a:sysClr val="windowText" lastClr="000000"/>
      </a:dk1>
      <a:lt1>
        <a:sysClr val="window" lastClr="FFFFFF"/>
      </a:lt1>
      <a:dk2>
        <a:srgbClr val="003C65"/>
      </a:dk2>
      <a:lt2>
        <a:srgbClr val="FFFFFF"/>
      </a:lt2>
      <a:accent1>
        <a:srgbClr val="003C65"/>
      </a:accent1>
      <a:accent2>
        <a:srgbClr val="22A7E5"/>
      </a:accent2>
      <a:accent3>
        <a:srgbClr val="EC008C"/>
      </a:accent3>
      <a:accent4>
        <a:srgbClr val="A4C21F"/>
      </a:accent4>
      <a:accent5>
        <a:srgbClr val="F7E918"/>
      </a:accent5>
      <a:accent6>
        <a:srgbClr val="A19589"/>
      </a:accent6>
      <a:hlink>
        <a:srgbClr val="0563C1"/>
      </a:hlink>
      <a:folHlink>
        <a:srgbClr val="954F72"/>
      </a:folHlink>
    </a:clrScheme>
    <a:fontScheme name="SINTEF">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olidFill>
            <a:schemeClr val="tx2"/>
          </a:solidFill>
          <a:tailEnd type="oval" w="lg"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SINTEF Presentation" id="{B6F53DB1-275F-40C1-8AF6-C3E310FBF65E}" vid="{B77A462C-D9DD-4472-9255-602143C58A7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rpSiteZipContact xmlns="8bbd4995-53b7-43e2-b62f-10947586ac31" xsi:nil="true"/>
    <CorpSiteProjectLeader xmlns="8bbd4995-53b7-43e2-b62f-10947586ac31">
      <UserInfo>
        <DisplayName/>
        <AccountId xsi:nil="true"/>
        <AccountType/>
      </UserInfo>
    </CorpSiteProjectLeader>
    <CorpSiteSubTitle xmlns="8bbd4995-53b7-43e2-b62f-10947586ac31" xsi:nil="true"/>
    <CorpSiteTags xmlns="8bbd4995-53b7-43e2-b62f-10947586ac31" xsi:nil="true"/>
    <CorpSiteISBN xmlns="8bbd4995-53b7-43e2-b62f-10947586ac31" xsi:nil="true"/>
    <CorpSiteAccess xmlns="8bbd4995-53b7-43e2-b62f-10947586ac31">Kun navngitte medlemmer</CorpSiteAccess>
    <CorpWorkflowFeedback xmlns="8bbd4995-53b7-43e2-b62f-10947586ac31" xsi:nil="true"/>
    <CorpSiteRecipientPerson xmlns="8bbd4995-53b7-43e2-b62f-10947586ac31" xsi:nil="true"/>
    <CorpSiteProjectNumber xmlns="8bbd4995-53b7-43e2-b62f-10947586ac31" xsi:nil="true"/>
    <CorpDocInstitute xmlns="8bbd4995-53b7-43e2-b62f-10947586ac31" xsi:nil="true"/>
    <CorpSiteProjectName xmlns="8bbd4995-53b7-43e2-b62f-10947586ac31" xsi:nil="true"/>
    <CorpSiteInstitutePhone xmlns="8bbd4995-53b7-43e2-b62f-10947586ac31" xsi:nil="true"/>
    <CorpWorkflowStatus xmlns="8bbd4995-53b7-43e2-b62f-10947586ac31" xsi:nil="true"/>
    <CorpDocPageClassificationNbNo xmlns="8bbd4995-53b7-43e2-b62f-10947586ac31">Åpen</CorpDocPageClassificationNbNo>
    <CorpDocClassificationEnUs xmlns="8bbd4995-53b7-43e2-b62f-10947586ac31">Unrestricted</CorpDocClassificationEnUs>
    <CorpDocClassificationNbNo xmlns="8bbd4995-53b7-43e2-b62f-10947586ac31">Åpen</CorpDocClassificationNbNo>
    <CorpSiteProjectOwner xmlns="8bbd4995-53b7-43e2-b62f-10947586ac31">
      <UserInfo>
        <DisplayName/>
        <AccountId xsi:nil="true"/>
        <AccountType/>
      </UserInfo>
    </CorpSiteProjectOwner>
    <CorpSiteClassification xmlns="8bbd4995-53b7-43e2-b62f-10947586ac31">Åpen</CorpSiteClassification>
    <CorpSiteInstituteEmail xmlns="8bbd4995-53b7-43e2-b62f-10947586ac31" xsi:nil="true"/>
    <TaxCatchAll xmlns="e17d68e7-3aed-405b-8ea4-7d85968b9974" xsi:nil="true"/>
    <CorpSiteCoAuthors xmlns="8bbd4995-53b7-43e2-b62f-10947586ac31" xsi:nil="true"/>
    <CorpSiteInstituteEnUs xmlns="8bbd4995-53b7-43e2-b62f-10947586ac31" xsi:nil="true"/>
    <CorpSiteDocumentAuthor xmlns="8bbd4995-53b7-43e2-b62f-10947586ac31">
      <UserInfo>
        <DisplayName/>
        <AccountId xsi:nil="true"/>
        <AccountType/>
      </UserInfo>
    </CorpSiteDocumentAuthor>
    <CorpSiteMainAuthors xmlns="8bbd4995-53b7-43e2-b62f-10947586ac31" xsi:nil="true"/>
    <CorpSiteRecipientCompany xmlns="8bbd4995-53b7-43e2-b62f-10947586ac31" xsi:nil="true"/>
    <CorpSiteDocLanguage xmlns="8bbd4995-53b7-43e2-b62f-10947586ac31" xsi:nil="true"/>
    <CorpDocVersion xmlns="8bbd4995-53b7-43e2-b62f-10947586ac31" xsi:nil="true"/>
    <CorpWorkflowApproval xmlns="8bbd4995-53b7-43e2-b62f-10947586ac31" xsi:nil="true"/>
    <CorpSiteZipAddress xmlns="8bbd4995-53b7-43e2-b62f-10947586ac31" xsi:nil="true"/>
    <CorpSiteVATNumber xmlns="8bbd4995-53b7-43e2-b62f-10947586ac31" xsi:nil="true"/>
    <CorpSiteProjectQA xmlns="8bbd4995-53b7-43e2-b62f-10947586ac31">
      <UserInfo>
        <DisplayName/>
        <AccountId xsi:nil="true"/>
        <AccountType/>
      </UserInfo>
    </CorpSiteProjectQA>
    <ArchiveStatus xmlns="8bbd4995-53b7-43e2-b62f-10947586ac31" xsi:nil="true"/>
    <CorpSiteReportNumber xmlns="8bbd4995-53b7-43e2-b62f-10947586ac31" xsi:nil="true"/>
    <CorpSiteOurRef xmlns="8bbd4995-53b7-43e2-b62f-10947586ac31" xsi:nil="true"/>
    <CorpDocPageClassificationEnUs xmlns="8bbd4995-53b7-43e2-b62f-10947586ac31">Unrestricted</CorpDocPageClassificationEnUs>
    <lcf76f155ced4ddcb4097134ff3c332f xmlns="3ba0c5c5-7e56-42de-b0e7-a4e1f6d603bb">
      <Terms xmlns="http://schemas.microsoft.com/office/infopath/2007/PartnerControls"/>
    </lcf76f155ced4ddcb4097134ff3c332f>
    <CorpDocumentDate xmlns="8bbd4995-53b7-43e2-b62f-10947586ac3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Generic document" ma:contentTypeID="0x01010031B82B69D2361148B4D8F7EC156802130800760C9E1DDD1489429E1D84225F39AF65" ma:contentTypeVersion="54" ma:contentTypeDescription="Create a new document." ma:contentTypeScope="" ma:versionID="0d7103435dfe0e8f875301f6eec2395a">
  <xsd:schema xmlns:xsd="http://www.w3.org/2001/XMLSchema" xmlns:xs="http://www.w3.org/2001/XMLSchema" xmlns:p="http://schemas.microsoft.com/office/2006/metadata/properties" xmlns:ns2="8bbd4995-53b7-43e2-b62f-10947586ac31" xmlns:ns3="3ba0c5c5-7e56-42de-b0e7-a4e1f6d603bb" xmlns:ns4="e17d68e7-3aed-405b-8ea4-7d85968b9974" targetNamespace="http://schemas.microsoft.com/office/2006/metadata/properties" ma:root="true" ma:fieldsID="0e4cd608ca614af976097329f3a34207" ns2:_="" ns3:_="" ns4:_="">
    <xsd:import namespace="8bbd4995-53b7-43e2-b62f-10947586ac31"/>
    <xsd:import namespace="3ba0c5c5-7e56-42de-b0e7-a4e1f6d603bb"/>
    <xsd:import namespace="e17d68e7-3aed-405b-8ea4-7d85968b9974"/>
    <xsd:element name="properties">
      <xsd:complexType>
        <xsd:sequence>
          <xsd:element name="documentManagement">
            <xsd:complexType>
              <xsd:all>
                <xsd:element ref="ns2:CorpWorkflowStatus" minOccurs="0"/>
                <xsd:element ref="ns2:CorpSiteSubTitle" minOccurs="0"/>
                <xsd:element ref="ns2:CorpSiteAccess" minOccurs="0"/>
                <xsd:element ref="ns2:CorpSiteClassification" minOccurs="0"/>
                <xsd:element ref="ns2:CorpSiteTags" minOccurs="0"/>
                <xsd:element ref="ns2:CorpSiteReportNumber" minOccurs="0"/>
                <xsd:element ref="ns2:CorpSiteISBN" minOccurs="0"/>
                <xsd:element ref="ns2:CorpSiteMainAuthors" minOccurs="0"/>
                <xsd:element ref="ns2:CorpSiteCoAuthors" minOccurs="0"/>
                <xsd:element ref="ns2:CorpSiteRecipientCompany" minOccurs="0"/>
                <xsd:element ref="ns2:CorpSiteRecipientPerson" minOccurs="0"/>
                <xsd:element ref="ns2:CorpSiteOurRef" minOccurs="0"/>
                <xsd:element ref="ns2:CorpSiteZipAddress" minOccurs="0"/>
                <xsd:element ref="ns2:CorpSiteZipContact" minOccurs="0"/>
                <xsd:element ref="ns2:CorpSiteVATNumber" minOccurs="0"/>
                <xsd:element ref="ns2:CorpSiteInstituteEmail" minOccurs="0"/>
                <xsd:element ref="ns2:CorpDocPageClassificationNbNo" minOccurs="0"/>
                <xsd:element ref="ns2:CorpDocClassificationEnUs" minOccurs="0"/>
                <xsd:element ref="ns2:CorpDocPageClassificationEnUs" minOccurs="0"/>
                <xsd:element ref="ns2:CorpDocClassificationNbNo" minOccurs="0"/>
                <xsd:element ref="ns2:CorpSiteInstituteEnUs" minOccurs="0"/>
                <xsd:element ref="ns2:CorpSiteInstitutePhone" minOccurs="0"/>
                <xsd:element ref="ns2:CorpSiteDocLanguage" minOccurs="0"/>
                <xsd:element ref="ns2:CorpDocInstitute" minOccurs="0"/>
                <xsd:element ref="ns2:CorpDocVersion" minOccurs="0"/>
                <xsd:element ref="ns2:CorpSiteDocumentAuthor" minOccurs="0"/>
                <xsd:element ref="ns2:CorpSiteProjectQA" minOccurs="0"/>
                <xsd:element ref="ns2:CorpSiteProjectOwner" minOccurs="0"/>
                <xsd:element ref="ns2:CorpSiteProjectLeader" minOccurs="0"/>
                <xsd:element ref="ns2:ArchiveStatus" minOccurs="0"/>
                <xsd:element ref="ns2:CorpWorkflowFeedback" minOccurs="0"/>
                <xsd:element ref="ns2:CorpSiteProjectNumber" minOccurs="0"/>
                <xsd:element ref="ns2:CorpSiteProjectName"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3:lcf76f155ced4ddcb4097134ff3c332f" minOccurs="0"/>
                <xsd:element ref="ns4:TaxCatchAll" minOccurs="0"/>
                <xsd:element ref="ns3:MediaServiceObjectDetectorVersions" minOccurs="0"/>
                <xsd:element ref="ns3:MediaServiceSearchProperties" minOccurs="0"/>
                <xsd:element ref="ns3:MediaServiceLocation" minOccurs="0"/>
                <xsd:element ref="ns2:CorpWorkflowApproval" minOccurs="0"/>
                <xsd:element ref="ns2:CorpDocument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bd4995-53b7-43e2-b62f-10947586ac31" elementFormDefault="qualified">
    <xsd:import namespace="http://schemas.microsoft.com/office/2006/documentManagement/types"/>
    <xsd:import namespace="http://schemas.microsoft.com/office/infopath/2007/PartnerControls"/>
    <xsd:element name="CorpWorkflowStatus" ma:index="2" nillable="true" ma:displayName="Workflow Status" ma:internalName="CorpWorkflowStatus">
      <xsd:simpleType>
        <xsd:restriction base="dms:Text">
          <xsd:maxLength value="255"/>
        </xsd:restriction>
      </xsd:simpleType>
    </xsd:element>
    <xsd:element name="CorpSiteSubTitle" ma:index="3" nillable="true" ma:displayName="Sub Title" ma:internalName="CorpSiteSubTitle">
      <xsd:simpleType>
        <xsd:restriction base="dms:Text">
          <xsd:maxLength value="255"/>
        </xsd:restriction>
      </xsd:simpleType>
    </xsd:element>
    <xsd:element name="CorpSiteAccess" ma:index="4" nillable="true" ma:displayName="Access level" ma:default="Kun navngitte medlemmer" ma:format="Dropdown" ma:internalName="CorpSiteAccess">
      <xsd:simpleType>
        <xsd:restriction base="dms:Choice">
          <xsd:enumeration value="Kun navngitte medlemmer"/>
          <xsd:enumeration value="SINTEF"/>
          <xsd:enumeration value="Institutt"/>
          <xsd:enumeration value="Avdeling"/>
          <xsd:maxLength value="255"/>
        </xsd:restriction>
      </xsd:simpleType>
    </xsd:element>
    <xsd:element name="CorpSiteClassification" ma:index="5" nillable="true" ma:displayName="Classification" ma:default="Åpen" ma:internalName="CorpSiteClassification">
      <xsd:simpleType>
        <xsd:restriction base="dms:Choice">
          <xsd:enumeration value="Åpen"/>
          <xsd:enumeration value="Fortrolig"/>
          <xsd:enumeration value="Strengt fortrolig"/>
          <xsd:maxLength value="255"/>
        </xsd:restriction>
      </xsd:simpleType>
    </xsd:element>
    <xsd:element name="CorpSiteTags" ma:index="6" nillable="true" ma:displayName="Tags" ma:internalName="CorpSiteTags">
      <xsd:simpleType>
        <xsd:restriction base="dms:Text">
          <xsd:maxLength value="255"/>
        </xsd:restriction>
      </xsd:simpleType>
    </xsd:element>
    <xsd:element name="CorpSiteReportNumber" ma:index="7" nillable="true" ma:displayName="Report Number" ma:internalName="CorpSiteReportNumber">
      <xsd:simpleType>
        <xsd:restriction base="dms:Text">
          <xsd:maxLength value="255"/>
        </xsd:restriction>
      </xsd:simpleType>
    </xsd:element>
    <xsd:element name="CorpSiteISBN" ma:index="8" nillable="true" ma:displayName="ISBN" ma:internalName="CorpSiteISBN">
      <xsd:simpleType>
        <xsd:restriction base="dms:Text">
          <xsd:maxLength value="255"/>
        </xsd:restriction>
      </xsd:simpleType>
    </xsd:element>
    <xsd:element name="CorpSiteMainAuthors" ma:index="9" nillable="true" ma:displayName="Hovedforfattere" ma:internalName="CorpSiteMainAuthors">
      <xsd:simpleType>
        <xsd:restriction base="dms:Text">
          <xsd:maxLength value="255"/>
        </xsd:restriction>
      </xsd:simpleType>
    </xsd:element>
    <xsd:element name="CorpSiteCoAuthors" ma:index="10" nillable="true" ma:displayName="Co Authors" ma:internalName="CorpSiteCoAuthors">
      <xsd:simpleType>
        <xsd:restriction base="dms:Text">
          <xsd:maxLength value="255"/>
        </xsd:restriction>
      </xsd:simpleType>
    </xsd:element>
    <xsd:element name="CorpSiteRecipientCompany" ma:index="11" nillable="true" ma:displayName="Recipient Company" ma:internalName="CorpSiteRecipientCompany">
      <xsd:simpleType>
        <xsd:restriction base="dms:Text">
          <xsd:maxLength value="255"/>
        </xsd:restriction>
      </xsd:simpleType>
    </xsd:element>
    <xsd:element name="CorpSiteRecipientPerson" ma:index="12" nillable="true" ma:displayName="Recipient Person" ma:internalName="CorpSiteRecipientPerson">
      <xsd:simpleType>
        <xsd:restriction base="dms:Text">
          <xsd:maxLength value="255"/>
        </xsd:restriction>
      </xsd:simpleType>
    </xsd:element>
    <xsd:element name="CorpSiteOurRef" ma:index="13" nillable="true" ma:displayName="Our Ref" ma:internalName="CorpSiteOurRef">
      <xsd:simpleType>
        <xsd:restriction base="dms:Text">
          <xsd:maxLength value="255"/>
        </xsd:restriction>
      </xsd:simpleType>
    </xsd:element>
    <xsd:element name="CorpSiteZipAddress" ma:index="14" nillable="true" ma:displayName="Address" ma:internalName="CorpSiteZipAddress">
      <xsd:simpleType>
        <xsd:restriction base="dms:Note">
          <xsd:maxLength value="255"/>
        </xsd:restriction>
      </xsd:simpleType>
    </xsd:element>
    <xsd:element name="CorpSiteZipContact" ma:index="15" nillable="true" ma:displayName="Contact" ma:internalName="CorpSiteZipContact">
      <xsd:simpleType>
        <xsd:restriction base="dms:Note">
          <xsd:maxLength value="255"/>
        </xsd:restriction>
      </xsd:simpleType>
    </xsd:element>
    <xsd:element name="CorpSiteVATNumber" ma:index="16" nillable="true" ma:displayName="VAT Number" ma:internalName="CorpSiteVATNumber">
      <xsd:simpleType>
        <xsd:restriction base="dms:Text">
          <xsd:maxLength value="255"/>
        </xsd:restriction>
      </xsd:simpleType>
    </xsd:element>
    <xsd:element name="CorpSiteInstituteEmail" ma:index="17" nillable="true" ma:displayName="Email Institute" ma:internalName="CorpSiteInstituteEmail">
      <xsd:simpleType>
        <xsd:restriction base="dms:Text">
          <xsd:maxLength value="255"/>
        </xsd:restriction>
      </xsd:simpleType>
    </xsd:element>
    <xsd:element name="CorpDocPageClassificationNbNo" ma:index="18" nillable="true" ma:displayName="Gradering Denne Siden" ma:default="Åpen" ma:internalName="CorpDocPageClassificationNbNo">
      <xsd:simpleType>
        <xsd:restriction base="dms:Choice">
          <xsd:enumeration value="Åpen"/>
          <xsd:enumeration value="Intern"/>
          <xsd:enumeration value="Fortrolig"/>
          <xsd:enumeration value="Strengt fortrolig"/>
          <xsd:maxLength value="255"/>
        </xsd:restriction>
      </xsd:simpleType>
    </xsd:element>
    <xsd:element name="CorpDocClassificationEnUs" ma:index="19" nillable="true" ma:displayName="Classification" ma:default="Unrestricted" ma:internalName="CorpDocClassificationEnUs">
      <xsd:simpleType>
        <xsd:restriction base="dms:Choice">
          <xsd:enumeration value="Unrestricted"/>
          <xsd:enumeration value="Internal"/>
          <xsd:enumeration value="Restricted"/>
          <xsd:enumeration value="Confidential"/>
          <xsd:maxLength value="255"/>
        </xsd:restriction>
      </xsd:simpleType>
    </xsd:element>
    <xsd:element name="CorpDocPageClassificationEnUs" ma:index="20" nillable="true" ma:displayName="Classification This Page" ma:default="Unrestricted" ma:internalName="CorpDocPageClassificationEnUs">
      <xsd:simpleType>
        <xsd:restriction base="dms:Choice">
          <xsd:enumeration value="Unrestricted"/>
          <xsd:enumeration value="Internal"/>
          <xsd:enumeration value="Restricted"/>
          <xsd:enumeration value="Confidential"/>
          <xsd:maxLength value="255"/>
        </xsd:restriction>
      </xsd:simpleType>
    </xsd:element>
    <xsd:element name="CorpDocClassificationNbNo" ma:index="21" nillable="true" ma:displayName="Gradering" ma:default="Åpen" ma:internalName="CorpDocClassificationNbNo">
      <xsd:simpleType>
        <xsd:restriction base="dms:Choice">
          <xsd:enumeration value="Åpen"/>
          <xsd:enumeration value="Intern"/>
          <xsd:enumeration value="Fortrolig"/>
          <xsd:enumeration value="Strengt fortrolig"/>
          <xsd:maxLength value="255"/>
        </xsd:restriction>
      </xsd:simpleType>
    </xsd:element>
    <xsd:element name="CorpSiteInstituteEnUs" ma:index="22" nillable="true" ma:displayName="InstituteEng" ma:internalName="CorpSiteInstituteEnUs">
      <xsd:simpleType>
        <xsd:restriction base="dms:Text">
          <xsd:maxLength value="255"/>
        </xsd:restriction>
      </xsd:simpleType>
    </xsd:element>
    <xsd:element name="CorpSiteInstitutePhone" ma:index="23" nillable="true" ma:displayName="Phone Instutute" ma:internalName="CorpSiteInstitutePhone">
      <xsd:simpleType>
        <xsd:restriction base="dms:Text">
          <xsd:maxLength value="255"/>
        </xsd:restriction>
      </xsd:simpleType>
    </xsd:element>
    <xsd:element name="CorpSiteDocLanguage" ma:index="24" nillable="true" ma:displayName="Language" ma:internalName="CorpSiteDocLanguage">
      <xsd:simpleType>
        <xsd:restriction base="dms:Text">
          <xsd:maxLength value="255"/>
        </xsd:restriction>
      </xsd:simpleType>
    </xsd:element>
    <xsd:element name="CorpDocInstitute" ma:index="25" nillable="true" ma:displayName="Institute" ma:internalName="CorpDocInstitute">
      <xsd:simpleType>
        <xsd:restriction base="dms:Text">
          <xsd:maxLength value="255"/>
        </xsd:restriction>
      </xsd:simpleType>
    </xsd:element>
    <xsd:element name="CorpDocVersion" ma:index="26" nillable="true" ma:displayName="Version" ma:internalName="CorpDocVersion">
      <xsd:simpleType>
        <xsd:restriction base="dms:Text">
          <xsd:maxLength value="255"/>
        </xsd:restriction>
      </xsd:simpleType>
    </xsd:element>
    <xsd:element name="CorpSiteDocumentAuthor" ma:index="27" nillable="true" ma:displayName="Document Author" ma:hidden="true" ma:internalName="CorpSiteDocumentAutho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QA" ma:index="32" nillable="true" ma:displayName="QA" ma:list="UserInfo" ma:SharePointGroup="0" ma:internalName="CorpSiteProjectQA"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Owner" ma:index="33" nillable="true" ma:displayName="Project Owner" ma:list="UserInfo" ma:SharePointGroup="0" ma:internalName="CorpSiteProjec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Leader" ma:index="34" nillable="true" ma:displayName="Project Leader" ma:list="UserInfo" ma:SharePointGroup="0" ma:internalName="CorpSiteProjectLead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chiveStatus" ma:index="36" nillable="true" ma:displayName="Archive Status" ma:internalName="ArchiveStatus">
      <xsd:simpleType>
        <xsd:restriction base="dms:Text">
          <xsd:maxLength value="255"/>
        </xsd:restriction>
      </xsd:simpleType>
    </xsd:element>
    <xsd:element name="CorpWorkflowFeedback" ma:index="37" nillable="true" ma:displayName="Reviewal Status" ma:internalName="CorpWorkflowFeedback">
      <xsd:simpleType>
        <xsd:restriction base="dms:Text">
          <xsd:maxLength value="255"/>
        </xsd:restriction>
      </xsd:simpleType>
    </xsd:element>
    <xsd:element name="CorpSiteProjectNumber" ma:index="39" nillable="true" ma:displayName="Project Number" ma:default="" ma:internalName="CorpSiteProjectNumber">
      <xsd:simpleType>
        <xsd:restriction base="dms:Text">
          <xsd:maxLength value="255"/>
        </xsd:restriction>
      </xsd:simpleType>
    </xsd:element>
    <xsd:element name="CorpSiteProjectName" ma:index="40" nillable="true" ma:displayName="Project Name" ma:internalName="CorpSiteProjectName">
      <xsd:simpleType>
        <xsd:restriction base="dms:Text">
          <xsd:maxLength value="255"/>
        </xsd:restriction>
      </xsd:simpleType>
    </xsd:element>
    <xsd:element name="CorpWorkflowApproval" ma:index="59" nillable="true" ma:displayName="Approval Status" ma:internalName="CorpWorkflowApproval">
      <xsd:simpleType>
        <xsd:restriction base="dms:Text">
          <xsd:maxLength value="255"/>
        </xsd:restriction>
      </xsd:simpleType>
    </xsd:element>
    <xsd:element name="CorpDocumentDate" ma:index="60" nillable="true" ma:displayName="Dokumentdato" ma:internalName="CorpDocumentDa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ba0c5c5-7e56-42de-b0e7-a4e1f6d603bb" elementFormDefault="qualified">
    <xsd:import namespace="http://schemas.microsoft.com/office/2006/documentManagement/types"/>
    <xsd:import namespace="http://schemas.microsoft.com/office/infopath/2007/PartnerControls"/>
    <xsd:element name="MediaServiceMetadata" ma:index="41" nillable="true" ma:displayName="MediaServiceMetadata" ma:hidden="true" ma:internalName="MediaServiceMetadata" ma:readOnly="true">
      <xsd:simpleType>
        <xsd:restriction base="dms:Note"/>
      </xsd:simpleType>
    </xsd:element>
    <xsd:element name="MediaServiceFastMetadata" ma:index="42" nillable="true" ma:displayName="MediaServiceFastMetadata" ma:hidden="true" ma:internalName="MediaServiceFastMetadata" ma:readOnly="true">
      <xsd:simpleType>
        <xsd:restriction base="dms:Note"/>
      </xsd:simpleType>
    </xsd:element>
    <xsd:element name="MediaServiceDateTaken" ma:index="43" nillable="true" ma:displayName="MediaServiceDateTaken" ma:hidden="true" ma:internalName="MediaServiceDateTaken" ma:readOnly="true">
      <xsd:simpleType>
        <xsd:restriction base="dms:Text"/>
      </xsd:simpleType>
    </xsd:element>
    <xsd:element name="MediaLengthInSeconds" ma:index="44" nillable="true" ma:displayName="Length (seconds)" ma:internalName="MediaLengthInSeconds" ma:readOnly="true">
      <xsd:simpleType>
        <xsd:restriction base="dms:Unknown"/>
      </xsd:simpleType>
    </xsd:element>
    <xsd:element name="MediaServiceAutoKeyPoints" ma:index="45" nillable="true" ma:displayName="MediaServiceAutoKeyPoints" ma:hidden="true" ma:internalName="MediaServiceAutoKeyPoints" ma:readOnly="true">
      <xsd:simpleType>
        <xsd:restriction base="dms:Note"/>
      </xsd:simpleType>
    </xsd:element>
    <xsd:element name="MediaServiceKeyPoints" ma:index="46" nillable="true" ma:displayName="KeyPoints" ma:internalName="MediaServiceKeyPoints" ma:readOnly="true">
      <xsd:simpleType>
        <xsd:restriction base="dms:Note">
          <xsd:maxLength value="255"/>
        </xsd:restriction>
      </xsd:simpleType>
    </xsd:element>
    <xsd:element name="MediaServiceAutoTags" ma:index="47" nillable="true" ma:displayName="Tags" ma:internalName="MediaServiceAutoTags" ma:readOnly="true">
      <xsd:simpleType>
        <xsd:restriction base="dms:Text"/>
      </xsd:simpleType>
    </xsd:element>
    <xsd:element name="MediaServiceOCR" ma:index="48" nillable="true" ma:displayName="Extracted Text" ma:internalName="MediaServiceOCR" ma:readOnly="true">
      <xsd:simpleType>
        <xsd:restriction base="dms:Note">
          <xsd:maxLength value="255"/>
        </xsd:restriction>
      </xsd:simpleType>
    </xsd:element>
    <xsd:element name="MediaServiceGenerationTime" ma:index="49" nillable="true" ma:displayName="MediaServiceGenerationTime" ma:hidden="true" ma:internalName="MediaServiceGenerationTime" ma:readOnly="true">
      <xsd:simpleType>
        <xsd:restriction base="dms:Text"/>
      </xsd:simpleType>
    </xsd:element>
    <xsd:element name="MediaServiceEventHashCode" ma:index="50" nillable="true" ma:displayName="MediaServiceEventHashCode" ma:hidden="true" ma:internalName="MediaServiceEventHashCode" ma:readOnly="true">
      <xsd:simpleType>
        <xsd:restriction base="dms:Text"/>
      </xsd:simpleType>
    </xsd:element>
    <xsd:element name="lcf76f155ced4ddcb4097134ff3c332f" ma:index="54" nillable="true" ma:taxonomy="true" ma:internalName="lcf76f155ced4ddcb4097134ff3c332f" ma:taxonomyFieldName="MediaServiceImageTags" ma:displayName="Image Tags" ma:readOnly="false" ma:fieldId="{5cf76f15-5ced-4ddc-b409-7134ff3c332f}" ma:taxonomyMulti="true" ma:sspId="322a372c-f9c2-4fd8-9939-aea158435ba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56" nillable="true" ma:displayName="MediaServiceObjectDetectorVersions" ma:hidden="true" ma:indexed="true" ma:internalName="MediaServiceObjectDetectorVersions" ma:readOnly="true">
      <xsd:simpleType>
        <xsd:restriction base="dms:Text"/>
      </xsd:simpleType>
    </xsd:element>
    <xsd:element name="MediaServiceSearchProperties" ma:index="57" nillable="true" ma:displayName="MediaServiceSearchProperties" ma:hidden="true" ma:internalName="MediaServiceSearchProperties" ma:readOnly="true">
      <xsd:simpleType>
        <xsd:restriction base="dms:Note"/>
      </xsd:simpleType>
    </xsd:element>
    <xsd:element name="MediaServiceLocation" ma:index="58"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7d68e7-3aed-405b-8ea4-7d85968b9974" elementFormDefault="qualified">
    <xsd:import namespace="http://schemas.microsoft.com/office/2006/documentManagement/types"/>
    <xsd:import namespace="http://schemas.microsoft.com/office/infopath/2007/PartnerControls"/>
    <xsd:element name="SharedWithUsers" ma:index="5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52" nillable="true" ma:displayName="Shared With Details" ma:internalName="SharedWithDetails" ma:readOnly="true">
      <xsd:simpleType>
        <xsd:restriction base="dms:Note">
          <xsd:maxLength value="255"/>
        </xsd:restriction>
      </xsd:simpleType>
    </xsd:element>
    <xsd:element name="TaxCatchAll" ma:index="55" nillable="true" ma:displayName="Taxonomy Catch All Column" ma:hidden="true" ma:list="{1c6cceff-e09c-4d6b-87d4-1eb21f240f7b}" ma:internalName="TaxCatchAll" ma:showField="CatchAllData" ma:web="e17d68e7-3aed-405b-8ea4-7d85968b997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C5171B-1060-42CB-9782-65684B412A21}">
  <ds:schemaRefs>
    <ds:schemaRef ds:uri="3ba0c5c5-7e56-42de-b0e7-a4e1f6d603bb"/>
    <ds:schemaRef ds:uri="8bbd4995-53b7-43e2-b62f-10947586ac31"/>
    <ds:schemaRef ds:uri="e17d68e7-3aed-405b-8ea4-7d85968b997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D3593F8-BB7E-4334-A336-9BBD1F441E6A}">
  <ds:schemaRefs>
    <ds:schemaRef ds:uri="http://schemas.microsoft.com/sharepoint/v3/contenttype/forms"/>
  </ds:schemaRefs>
</ds:datastoreItem>
</file>

<file path=customXml/itemProps3.xml><?xml version="1.0" encoding="utf-8"?>
<ds:datastoreItem xmlns:ds="http://schemas.openxmlformats.org/officeDocument/2006/customXml" ds:itemID="{D5CD629E-18BE-4E74-A9A1-697A1D7D68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bd4995-53b7-43e2-b62f-10947586ac31"/>
    <ds:schemaRef ds:uri="3ba0c5c5-7e56-42de-b0e7-a4e1f6d603bb"/>
    <ds:schemaRef ds:uri="e17d68e7-3aed-405b-8ea4-7d85968b99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ee68ff4-e554-434b-b800-e36c930c6276}" enabled="1" method="Standard" siteId="{e1f00f39-6041-45b0-b309-e0210d8b32af}" removed="0"/>
</clbl:labelList>
</file>

<file path=docProps/app.xml><?xml version="1.0" encoding="utf-8"?>
<Properties xmlns="http://schemas.openxmlformats.org/officeDocument/2006/extended-properties" xmlns:vt="http://schemas.openxmlformats.org/officeDocument/2006/docPropsVTypes">
  <TotalTime>11498</TotalTime>
  <Words>5514</Words>
  <Application>Microsoft Office PowerPoint</Application>
  <PresentationFormat>Widescreen</PresentationFormat>
  <Paragraphs>649</Paragraphs>
  <Slides>28</Slides>
  <Notes>7</Notes>
  <HiddenSlides>0</HiddenSlides>
  <MMClips>0</MMClips>
  <ScaleCrop>false</ScaleCrop>
  <HeadingPairs>
    <vt:vector size="4" baseType="variant">
      <vt:variant>
        <vt:lpstr>Tema</vt:lpstr>
      </vt:variant>
      <vt:variant>
        <vt:i4>3</vt:i4>
      </vt:variant>
      <vt:variant>
        <vt:lpstr>Lysbildetitler</vt:lpstr>
      </vt:variant>
      <vt:variant>
        <vt:i4>28</vt:i4>
      </vt:variant>
    </vt:vector>
  </HeadingPairs>
  <TitlesOfParts>
    <vt:vector size="31" baseType="lpstr">
      <vt:lpstr>Office Theme</vt:lpstr>
      <vt:lpstr>SINTEF Lys</vt:lpstr>
      <vt:lpstr>1_SINTEF Lys</vt:lpstr>
      <vt:lpstr>Validated Interview Guide: Healthcare Providers’ Perspectives</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References to original and validated CPSET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Ragnhild Halvorsrud</dc:creator>
  <cp:lastModifiedBy>Kristine Gjermestad</cp:lastModifiedBy>
  <cp:revision>100</cp:revision>
  <cp:lastPrinted>2025-03-11T14:07:34Z</cp:lastPrinted>
  <dcterms:created xsi:type="dcterms:W3CDTF">2023-10-26T12:36:45Z</dcterms:created>
  <dcterms:modified xsi:type="dcterms:W3CDTF">2026-01-20T14:42:54Z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0x01010031B82B69D2361148B4D8F7EC156802130800760C9E1DDD1489429E1D84225F39AF65</vt:lpwstr>
  </property>
  <property fmtid="{D5CDD505-2E9C-101B-9397-08002B2CF9AE}" pid="3" name="MediaServiceImageTags">
    <vt:lpwstr/>
  </property>
</Properties>
</file>