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  <p:sldMasterId id="2147483675" r:id="rId6"/>
  </p:sldMasterIdLst>
  <p:notesMasterIdLst>
    <p:notesMasterId r:id="rId19"/>
  </p:notesMasterIdLst>
  <p:sldIdLst>
    <p:sldId id="3990" r:id="rId7"/>
    <p:sldId id="3989" r:id="rId8"/>
    <p:sldId id="3975" r:id="rId9"/>
    <p:sldId id="3993" r:id="rId10"/>
    <p:sldId id="3980" r:id="rId11"/>
    <p:sldId id="4000" r:id="rId12"/>
    <p:sldId id="4010" r:id="rId13"/>
    <p:sldId id="4001" r:id="rId14"/>
    <p:sldId id="4002" r:id="rId15"/>
    <p:sldId id="3981" r:id="rId16"/>
    <p:sldId id="4011" r:id="rId17"/>
    <p:sldId id="4007" r:id="rId1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29" userDrawn="1">
          <p15:clr>
            <a:srgbClr val="A4A3A4"/>
          </p15:clr>
        </p15:guide>
        <p15:guide id="2" pos="5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812E"/>
    <a:srgbClr val="005426"/>
    <a:srgbClr val="2AA963"/>
    <a:srgbClr val="7EC376"/>
    <a:srgbClr val="5B9BD5"/>
    <a:srgbClr val="A6C9E8"/>
    <a:srgbClr val="FFCCCC"/>
    <a:srgbClr val="9999FF"/>
    <a:srgbClr val="C8E6C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5BF813-4A0A-EB06-4783-353B7989A563}" v="1" dt="2026-01-20T14:43:08.5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94" y="48"/>
      </p:cViewPr>
      <p:guideLst>
        <p:guide orient="horz" pos="3929"/>
        <p:guide pos="5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ine Gjermestad" userId="S::kristine.gjermestad@sintef.no::ab376bc2-563a-44cd-8008-8395aad23542" providerId="AD" clId="Web-{583B6DC9-989A-8DE4-DE9A-10CB65C17746}"/>
    <pc:docChg chg="modSld">
      <pc:chgData name="Kristine Gjermestad" userId="S::kristine.gjermestad@sintef.no::ab376bc2-563a-44cd-8008-8395aad23542" providerId="AD" clId="Web-{583B6DC9-989A-8DE4-DE9A-10CB65C17746}" dt="2026-01-14T11:53:06.556" v="0"/>
      <pc:docMkLst>
        <pc:docMk/>
      </pc:docMkLst>
      <pc:sldChg chg="addSp">
        <pc:chgData name="Kristine Gjermestad" userId="S::kristine.gjermestad@sintef.no::ab376bc2-563a-44cd-8008-8395aad23542" providerId="AD" clId="Web-{583B6DC9-989A-8DE4-DE9A-10CB65C17746}" dt="2026-01-14T11:53:06.556" v="0"/>
        <pc:sldMkLst>
          <pc:docMk/>
          <pc:sldMk cId="1074261506" sldId="3990"/>
        </pc:sldMkLst>
        <pc:spChg chg="add">
          <ac:chgData name="Kristine Gjermestad" userId="S::kristine.gjermestad@sintef.no::ab376bc2-563a-44cd-8008-8395aad23542" providerId="AD" clId="Web-{583B6DC9-989A-8DE4-DE9A-10CB65C17746}" dt="2026-01-14T11:53:06.556" v="0"/>
          <ac:spMkLst>
            <pc:docMk/>
            <pc:sldMk cId="1074261506" sldId="3990"/>
            <ac:spMk id="7" creationId="{683423AD-3EF2-C45A-2F3B-BD26C4E09F94}"/>
          </ac:spMkLst>
        </pc:spChg>
        <pc:grpChg chg="add">
          <ac:chgData name="Kristine Gjermestad" userId="S::kristine.gjermestad@sintef.no::ab376bc2-563a-44cd-8008-8395aad23542" providerId="AD" clId="Web-{583B6DC9-989A-8DE4-DE9A-10CB65C17746}" dt="2026-01-14T11:53:06.556" v="0"/>
          <ac:grpSpMkLst>
            <pc:docMk/>
            <pc:sldMk cId="1074261506" sldId="3990"/>
            <ac:grpSpMk id="4" creationId="{5C631411-0236-6B76-80C1-0E9551724DAA}"/>
          </ac:grpSpMkLst>
        </pc:grpChg>
        <pc:picChg chg="add">
          <ac:chgData name="Kristine Gjermestad" userId="S::kristine.gjermestad@sintef.no::ab376bc2-563a-44cd-8008-8395aad23542" providerId="AD" clId="Web-{583B6DC9-989A-8DE4-DE9A-10CB65C17746}" dt="2026-01-14T11:53:06.556" v="0"/>
          <ac:picMkLst>
            <pc:docMk/>
            <pc:sldMk cId="1074261506" sldId="3990"/>
            <ac:picMk id="5" creationId="{F13DC5D5-1923-CF1D-4493-FE97E2494FC9}"/>
          </ac:picMkLst>
        </pc:picChg>
      </pc:sldChg>
    </pc:docChg>
  </pc:docChgLst>
  <pc:docChgLst>
    <pc:chgData name="Kristine Gjermestad" userId="S::kristine.gjermestad@sintef.no::ab376bc2-563a-44cd-8008-8395aad23542" providerId="AD" clId="Web-{D318827D-FE09-4D42-5273-C5B4B85F0A78}"/>
    <pc:docChg chg="modSld">
      <pc:chgData name="Kristine Gjermestad" userId="S::kristine.gjermestad@sintef.no::ab376bc2-563a-44cd-8008-8395aad23542" providerId="AD" clId="Web-{D318827D-FE09-4D42-5273-C5B4B85F0A78}" dt="2026-01-14T13:37:55.218" v="0" actId="20577"/>
      <pc:docMkLst>
        <pc:docMk/>
      </pc:docMkLst>
      <pc:sldChg chg="modSp">
        <pc:chgData name="Kristine Gjermestad" userId="S::kristine.gjermestad@sintef.no::ab376bc2-563a-44cd-8008-8395aad23542" providerId="AD" clId="Web-{D318827D-FE09-4D42-5273-C5B4B85F0A78}" dt="2026-01-14T13:37:55.218" v="0" actId="20577"/>
        <pc:sldMkLst>
          <pc:docMk/>
          <pc:sldMk cId="1074261506" sldId="3990"/>
        </pc:sldMkLst>
        <pc:spChg chg="mod">
          <ac:chgData name="Kristine Gjermestad" userId="S::kristine.gjermestad@sintef.no::ab376bc2-563a-44cd-8008-8395aad23542" providerId="AD" clId="Web-{D318827D-FE09-4D42-5273-C5B4B85F0A78}" dt="2026-01-14T13:37:55.218" v="0" actId="20577"/>
          <ac:spMkLst>
            <pc:docMk/>
            <pc:sldMk cId="1074261506" sldId="3990"/>
            <ac:spMk id="17" creationId="{4B0D9BB1-6FBD-28DB-BBB8-BC939D447E2B}"/>
          </ac:spMkLst>
        </pc:spChg>
      </pc:sldChg>
    </pc:docChg>
  </pc:docChgLst>
  <pc:docChgLst>
    <pc:chgData name="Kristine Gjermestad" userId="S::kristine.gjermestad@sintef.no::ab376bc2-563a-44cd-8008-8395aad23542" providerId="AD" clId="Web-{A35BF813-4A0A-EB06-4783-353B7989A563}"/>
    <pc:docChg chg="modSld">
      <pc:chgData name="Kristine Gjermestad" userId="S::kristine.gjermestad@sintef.no::ab376bc2-563a-44cd-8008-8395aad23542" providerId="AD" clId="Web-{A35BF813-4A0A-EB06-4783-353B7989A563}" dt="2026-01-20T14:43:08.552" v="0" actId="20577"/>
      <pc:docMkLst>
        <pc:docMk/>
      </pc:docMkLst>
      <pc:sldChg chg="modSp">
        <pc:chgData name="Kristine Gjermestad" userId="S::kristine.gjermestad@sintef.no::ab376bc2-563a-44cd-8008-8395aad23542" providerId="AD" clId="Web-{A35BF813-4A0A-EB06-4783-353B7989A563}" dt="2026-01-20T14:43:08.552" v="0" actId="20577"/>
        <pc:sldMkLst>
          <pc:docMk/>
          <pc:sldMk cId="1074261506" sldId="3990"/>
        </pc:sldMkLst>
        <pc:spChg chg="mod">
          <ac:chgData name="Kristine Gjermestad" userId="S::kristine.gjermestad@sintef.no::ab376bc2-563a-44cd-8008-8395aad23542" providerId="AD" clId="Web-{A35BF813-4A0A-EB06-4783-353B7989A563}" dt="2026-01-20T14:43:08.552" v="0" actId="20577"/>
          <ac:spMkLst>
            <pc:docMk/>
            <pc:sldMk cId="1074261506" sldId="3990"/>
            <ac:spMk id="3" creationId="{FEA76CFE-5A64-516F-2FC4-A4B911AAFEF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7633C-3AA1-4874-9D0B-76E6150BAF9F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21B66-EEAF-4134-B938-41A5B9977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052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488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CE732-DB9F-0F2E-C372-D0280A57B3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AF83A-0AC3-51D1-84B3-B53D894FF0A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64C0B-47C2-1B97-8D4C-978AAF629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EEFA4-2590-7AD8-F790-B4AFED4A4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DEBA0-6341-EA42-A267-FDCB44CE2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8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9FB5A-53B1-CAD3-939B-B5FBF7F4E1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D9DB7A-7633-A8BE-24A1-F6FCFCC5C1A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627-C47E-B998-7CE5-B58B029BB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BC101-2CD0-AF9B-8053-B9C311CA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0F919-CA95-EDA5-2D99-1118E9B1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391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397FBD-B743-E330-029A-62A3A8480B05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D49952-2875-5135-8802-D08DA4775F6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4E532-C64E-78F0-694A-09AC03C88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2F9AC-3C38-B4BC-E48B-6D7A1E83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E213F-DE9E-7B88-05FD-42F0D78FE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7154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728313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3490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586740" y="2424685"/>
            <a:ext cx="11230205" cy="2081394"/>
          </a:xfrm>
          <a:noFill/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lang="en-GB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/>
              <a:t>Click to edit Master title style</a:t>
            </a:r>
            <a:br>
              <a:rPr lang="nb-NO"/>
            </a:br>
            <a:r>
              <a:rPr lang="nb-NO"/>
              <a:t>sdfsdf 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1005840" y="4576134"/>
            <a:ext cx="10036903" cy="1895785"/>
          </a:xfrm>
        </p:spPr>
        <p:txBody>
          <a:bodyPr/>
          <a:lstStyle>
            <a:lvl1pPr marL="180000" indent="0" algn="l" defTabSz="91453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lang="en-GB" sz="2400" kern="1200" baseline="0" dirty="0">
                <a:solidFill>
                  <a:srgbClr val="2E75B6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nb-NO"/>
              <a:t>Ola Nordmann</a:t>
            </a:r>
          </a:p>
        </p:txBody>
      </p:sp>
      <p:pic>
        <p:nvPicPr>
          <p:cNvPr id="12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79759300-AAF4-3BF5-79F3-66412039931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1338" y="6016856"/>
            <a:ext cx="1358087" cy="536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583BC87-2B79-49D8-C75C-0DD07CE2D5BB}"/>
              </a:ext>
            </a:extLst>
          </p:cNvPr>
          <p:cNvSpPr txBox="1"/>
          <p:nvPr userDrawn="1"/>
        </p:nvSpPr>
        <p:spPr>
          <a:xfrm>
            <a:off x="10639426" y="6495276"/>
            <a:ext cx="15144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/>
              <a:t>Copyright © SINTEF 2023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F612CAA-4597-01E3-48EF-F5E245F12D9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774607" y="179748"/>
            <a:ext cx="3285631" cy="82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710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5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129742" y="2706389"/>
            <a:ext cx="9931043" cy="1427223"/>
          </a:xfrm>
          <a:solidFill>
            <a:schemeClr val="bg1"/>
          </a:solidFill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515892" y="4695515"/>
            <a:ext cx="3888486" cy="688522"/>
          </a:xfrm>
        </p:spPr>
        <p:txBody>
          <a:bodyPr/>
          <a:lstStyle>
            <a:lvl1pPr marL="18000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726997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710023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254459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0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124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3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373A5-6238-5CB9-A640-652633F41F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FC398-66F0-E475-DE95-F21C0D3C6EF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77623-C77C-899B-F680-C8043DCD2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DB4A6-ED27-7855-DA21-F5B9027C1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93839-A7F6-A2AD-2A02-35931369C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332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4954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670178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67767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69033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30202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6325086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2812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700176" y="2706389"/>
            <a:ext cx="9360609" cy="1427223"/>
          </a:xfrm>
          <a:solidFill>
            <a:schemeClr val="bg1"/>
          </a:solidFill>
        </p:spPr>
        <p:txBody>
          <a:bodyPr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903738" y="5652707"/>
            <a:ext cx="3888486" cy="688522"/>
          </a:xfrm>
        </p:spPr>
        <p:txBody>
          <a:bodyPr/>
          <a:lstStyle>
            <a:lvl1pPr marL="180000" indent="0">
              <a:spcBef>
                <a:spcPts val="0"/>
              </a:spcBef>
              <a:spcAft>
                <a:spcPts val="10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  <p:pic>
        <p:nvPicPr>
          <p:cNvPr id="7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4C957E1B-D03B-477B-8E7D-59BABA760DB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9940" y="5897828"/>
            <a:ext cx="1659485" cy="65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D40506E-A3DC-461B-880C-054BDFEFCC08}"/>
              </a:ext>
            </a:extLst>
          </p:cNvPr>
          <p:cNvSpPr txBox="1"/>
          <p:nvPr userDrawn="1"/>
        </p:nvSpPr>
        <p:spPr>
          <a:xfrm>
            <a:off x="10334625" y="6495276"/>
            <a:ext cx="1790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/>
              <a:t>Copyright © SINTEF 2022</a:t>
            </a:r>
          </a:p>
        </p:txBody>
      </p:sp>
    </p:spTree>
    <p:extLst>
      <p:ext uri="{BB962C8B-B14F-4D97-AF65-F5344CB8AC3E}">
        <p14:creationId xmlns:p14="http://schemas.microsoft.com/office/powerpoint/2010/main" val="24721287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9716703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873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1B23E-52A6-6053-B133-14D62BA4C2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2C461-81DE-5B5C-B0C1-960DD9E343E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604E4-04EC-F55A-3150-24BCFE52D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F9E0F-48E3-9092-4BEA-E8ACE3865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BE0E4-13E8-B165-A088-632650758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280985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08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0328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856590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125693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25122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65951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417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8A089-DABE-F191-ACCC-867DF9DB51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7D502-F796-ED95-268F-B71B050D0BA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F237C-3DDB-F677-FAA7-F7FA1845F65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DD9FF-98A7-F3CC-7B91-105A9A009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89FFF-419A-0838-5281-13754CEC7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E4BD0-7B85-43B9-2547-E1DDC8034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50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EF14E-7460-1B1C-03D7-F0D29A61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A9FDD-12E7-6A1B-1726-6CA21F6987F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C87AF6-4BA1-6CEC-968F-81189E79BEA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C2E396-F66A-490A-ED96-2AB8FD0A80B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169D1A-39A6-2B86-7FE7-7A928CF2B78D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D955F5-4D00-1AC0-DF3E-F9C4394F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074560-5E59-6990-2C6F-F1C1A8F95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A8D83D-A596-4FBE-8C30-DD9803C46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41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6E871-707E-9384-FD2A-EDE76E900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14A9F-651D-571F-2D22-57505F9B9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B0F47-9979-F931-D4B5-2ACEF85E9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069D5-C36A-D6C0-89D2-FFE92D86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8094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384114-4895-C774-0F48-1B4796542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30373D-48AD-5A1A-863A-71396CAD0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8B240-9051-23B4-C7DA-A501280DC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90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0478C-CA8B-0CA0-3457-43F733D90F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17569-0B31-7653-B957-A566295A4F0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CD2B7E-4F60-9887-497C-6B8C1965EDE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0BCB9-C648-21EE-EF5F-C84B686BD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96E80-5E03-622F-BC56-30C5EADE5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490C5-AF95-2A9A-6F3B-08921D980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9878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7536C-F4C8-0FE6-5D90-7B8A94F62B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8D5E24-9E65-E778-B5F3-720140509B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098D00-8633-3122-B6B4-7531F80C984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0172A-AEBA-2646-4BA2-8702E3D6A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32BF3-87F3-B3F0-7E2E-727F84F6F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47EC1-22B0-D173-70F0-70F551757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6187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4.emf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emf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5.emf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18" Type="http://schemas.openxmlformats.org/officeDocument/2006/relationships/image" Target="../media/image5.emf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4.emf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34.xml"/><Relationship Id="rId19" Type="http://schemas.openxmlformats.org/officeDocument/2006/relationships/image" Target="../media/image14.png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007790-A1D4-B379-0124-5BE89FDFD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805A3-2801-7AA2-4C97-DC4FD1274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8FF63-C7BC-9190-2106-A19A9DF53B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4C4BF-8077-4AB4-98D8-33BF85F7AC04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6267D-0CF9-3120-A37C-BD0DB8556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1F95-791D-7F9A-ED85-AA63A8DE5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2AA5B-BB66-4E6E-B557-78F2939AC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6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5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9" name="sinteflogo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1" y="6514982"/>
            <a:ext cx="981013" cy="214063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A6D7A6B1-9FB3-3FD9-BE7F-AFBB620A4D66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1336779" y="6251524"/>
            <a:ext cx="765264" cy="56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33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4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8" name="Picture 27" descr="Icon&#10;&#10;Description automatically generated">
            <a:extLst>
              <a:ext uri="{FF2B5EF4-FFF2-40B4-BE49-F238E27FC236}">
                <a16:creationId xmlns:a16="http://schemas.microsoft.com/office/drawing/2014/main" id="{7B33E1DD-7084-4FD3-AB2B-B00D756A4FC0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9049" y="6321118"/>
            <a:ext cx="584551" cy="46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45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books.iospress.nl/volumearticle/74138" TargetMode="Externa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hyperlink" Target="http://www.cjml.no/health" TargetMode="Externa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8D153-386D-D098-0BD5-F14273D12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23" y="1642731"/>
            <a:ext cx="10924037" cy="992510"/>
          </a:xfrm>
        </p:spPr>
        <p:txBody>
          <a:bodyPr anchor="ctr">
            <a:normAutofit/>
          </a:bodyPr>
          <a:lstStyle/>
          <a:p>
            <a:r>
              <a:rPr lang="en-GB">
                <a:solidFill>
                  <a:srgbClr val="15812E"/>
                </a:solidFill>
              </a:rPr>
              <a:t>Actors involved in patient journeys</a:t>
            </a:r>
            <a:endParaRPr lang="nb-NO">
              <a:solidFill>
                <a:srgbClr val="15812E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76CFE-5A64-516F-2FC4-A4B911AAF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5080" y="3332285"/>
            <a:ext cx="9949470" cy="211993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>
                <a:solidFill>
                  <a:schemeClr val="bg2">
                    <a:lumMod val="25000"/>
                  </a:schemeClr>
                </a:solidFill>
              </a:rPr>
              <a:t>Responsible:	Ragnhild Halvorsrud </a:t>
            </a:r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Date:		Dec 2, 2025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Version: 		v2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Purpose:		To provide a classification of actors interacting with patients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Applied by:	Healthcare professionals and researchers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Target participants:	Patients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Language: 		English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192538-0EBA-AC7D-8EC8-E4446E014A00}"/>
              </a:ext>
            </a:extLst>
          </p:cNvPr>
          <p:cNvSpPr txBox="1"/>
          <p:nvPr/>
        </p:nvSpPr>
        <p:spPr>
          <a:xfrm>
            <a:off x="2695787" y="170113"/>
            <a:ext cx="7841584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Related toolbox element: </a:t>
            </a:r>
            <a:r>
              <a:rPr lang="en-US" sz="2000" dirty="0"/>
              <a:t>Case 1, 7 and 8 - Kidney cancer and MS journeys</a:t>
            </a:r>
            <a:endParaRPr lang="nb-NO" sz="2000" dirty="0"/>
          </a:p>
        </p:txBody>
      </p:sp>
      <p:pic>
        <p:nvPicPr>
          <p:cNvPr id="6" name="Picture 5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3C569EA5-931D-8279-AE70-0E3FFA03D3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B0D9BB1-6FBD-28DB-BBB8-BC939D447E2B}"/>
              </a:ext>
            </a:extLst>
          </p:cNvPr>
          <p:cNvSpPr txBox="1"/>
          <p:nvPr/>
        </p:nvSpPr>
        <p:spPr>
          <a:xfrm>
            <a:off x="731838" y="170113"/>
            <a:ext cx="143149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 sz="2000">
                <a:solidFill>
                  <a:srgbClr val="00B050"/>
                </a:solidFill>
              </a:defRPr>
            </a:lvl1pPr>
          </a:lstStyle>
          <a:p>
            <a:r>
              <a:rPr lang="en-GB" dirty="0"/>
              <a:t>Method 9</a:t>
            </a:r>
            <a:endParaRPr lang="nb-NO" dirty="0"/>
          </a:p>
        </p:txBody>
      </p:sp>
      <p:grpSp>
        <p:nvGrpSpPr>
          <p:cNvPr id="4" name="Group 8">
            <a:extLst>
              <a:ext uri="{FF2B5EF4-FFF2-40B4-BE49-F238E27FC236}">
                <a16:creationId xmlns:a16="http://schemas.microsoft.com/office/drawing/2014/main" id="{5C631411-0236-6B76-80C1-0E9551724DAA}"/>
              </a:ext>
            </a:extLst>
          </p:cNvPr>
          <p:cNvGrpSpPr/>
          <p:nvPr/>
        </p:nvGrpSpPr>
        <p:grpSpPr>
          <a:xfrm>
            <a:off x="10349202" y="6065650"/>
            <a:ext cx="1777325" cy="699118"/>
            <a:chOff x="10349202" y="6065650"/>
            <a:chExt cx="1777325" cy="699118"/>
          </a:xfrm>
        </p:grpSpPr>
        <p:pic>
          <p:nvPicPr>
            <p:cNvPr id="5" name="Picture 6">
              <a:extLst>
                <a:ext uri="{FF2B5EF4-FFF2-40B4-BE49-F238E27FC236}">
                  <a16:creationId xmlns:a16="http://schemas.microsoft.com/office/drawing/2014/main" id="{F13DC5D5-1923-CF1D-4493-FE97E2494F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29511" y="6266475"/>
              <a:ext cx="1261757" cy="498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683423AD-3EF2-C45A-2F3B-BD26C4E09F94}"/>
                </a:ext>
              </a:extLst>
            </p:cNvPr>
            <p:cNvSpPr txBox="1"/>
            <p:nvPr/>
          </p:nvSpPr>
          <p:spPr>
            <a:xfrm>
              <a:off x="10349202" y="6065650"/>
              <a:ext cx="177732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nb-NO"/>
              </a:defPPr>
              <a:lvl1pPr marL="0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31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263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394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525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657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789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920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051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000" dirty="0"/>
                <a:t>© The authors, Pathway, 2025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4261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C05BE5-5F5C-B04D-F909-52804C2E2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15672456-4A19-506B-713F-CE43DA58F2B6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>
                <a:solidFill>
                  <a:srgbClr val="15812E"/>
                </a:solidFill>
              </a:rPr>
              <a:t>More information</a:t>
            </a:r>
            <a:endParaRPr lang="nb-NO" sz="4800">
              <a:solidFill>
                <a:srgbClr val="15812E"/>
              </a:solidFill>
            </a:endParaRPr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326C414F-33A7-31FD-0665-D4414EFB08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969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56C908-5163-6A02-D343-8E79B73D8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EE44F-E13D-A0EE-C378-F1659BBFC1B4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>
                <a:solidFill>
                  <a:srgbClr val="15812E"/>
                </a:solidFill>
              </a:rPr>
              <a:t>Summary</a:t>
            </a:r>
            <a:endParaRPr lang="nb-NO"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3612C-7A6C-2F23-42F2-A1780CFFA62C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 lIns="91440" tIns="45720" rIns="91440" bIns="4572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>
                <a:solidFill>
                  <a:prstClr val="black"/>
                </a:solidFill>
                <a:ea typeface="+mn-lt"/>
                <a:cs typeface="+mn-lt"/>
              </a:rPr>
              <a:t>Patient journeys involve a broad range of actors beyond formal healthcare roles.</a:t>
            </a:r>
            <a:endParaRPr lang="nb-NO">
              <a:solidFill>
                <a:prstClr val="black"/>
              </a:solidFill>
              <a:ea typeface="+mn-lt"/>
              <a:cs typeface="+mn-lt"/>
            </a:endParaRPr>
          </a:p>
          <a:p>
            <a:pPr>
              <a:defRPr/>
            </a:pPr>
            <a:r>
              <a:rPr lang="en-GB">
                <a:solidFill>
                  <a:prstClr val="black"/>
                </a:solidFill>
                <a:ea typeface="+mn-lt"/>
                <a:cs typeface="+mn-lt"/>
              </a:rPr>
              <a:t>Eleven actor categories were inductively identified from patient-reported touchpoints across multiple studies.</a:t>
            </a:r>
            <a:endParaRPr lang="nb-NO"/>
          </a:p>
          <a:p>
            <a:pPr>
              <a:defRPr/>
            </a:pPr>
            <a:r>
              <a:rPr lang="en-GB">
                <a:solidFill>
                  <a:prstClr val="black"/>
                </a:solidFill>
                <a:ea typeface="+mn-lt"/>
                <a:cs typeface="+mn-lt"/>
              </a:rPr>
              <a:t>Most interactions relate to healthcare providers and digital health systems, showing how care depends on both human and digital actors.</a:t>
            </a:r>
            <a:endParaRPr lang="en-GB"/>
          </a:p>
          <a:p>
            <a:pPr>
              <a:defRPr/>
            </a:pPr>
            <a:r>
              <a:rPr lang="en-GB">
                <a:solidFill>
                  <a:prstClr val="black"/>
                </a:solidFill>
                <a:ea typeface="+mn-lt"/>
                <a:cs typeface="+mn-lt"/>
              </a:rPr>
              <a:t>Patients describe actors with varying specificity, revealing how they understand and navigate the system.</a:t>
            </a:r>
            <a:endParaRPr lang="en-GB"/>
          </a:p>
          <a:p>
            <a:pPr>
              <a:defRPr/>
            </a:pPr>
            <a:r>
              <a:rPr lang="en-GB">
                <a:solidFill>
                  <a:prstClr val="black"/>
                </a:solidFill>
                <a:ea typeface="+mn-lt"/>
                <a:cs typeface="+mn-lt"/>
              </a:rPr>
              <a:t>The classification strengthens journey mapping, modelling, and system-level improvement efforts.</a:t>
            </a:r>
            <a:endParaRPr lang="en-GB">
              <a:solidFill>
                <a:prstClr val="black"/>
              </a:solidFill>
            </a:endParaRPr>
          </a:p>
          <a:p>
            <a:pPr>
              <a:defRPr/>
            </a:pPr>
            <a:endParaRPr lang="en-GB">
              <a:solidFill>
                <a:prstClr val="black"/>
              </a:solidFill>
              <a:ea typeface="Calibri"/>
              <a:cs typeface="Calibri"/>
            </a:endParaRPr>
          </a:p>
          <a:p>
            <a:pPr>
              <a:defRPr/>
            </a:pPr>
            <a:endParaRPr lang="en-GB">
              <a:solidFill>
                <a:prstClr val="black"/>
              </a:solidFill>
              <a:ea typeface="Calibri"/>
              <a:cs typeface="Calibri"/>
            </a:endParaRPr>
          </a:p>
          <a:p>
            <a:pPr lvl="0">
              <a:defRPr/>
            </a:pPr>
            <a:endParaRPr lang="en-GB" sz="2400">
              <a:solidFill>
                <a:prstClr val="black"/>
              </a:solidFill>
              <a:ea typeface="Calibri"/>
              <a:cs typeface="Calibri"/>
            </a:endParaRPr>
          </a:p>
          <a:p>
            <a:pPr marR="0" lvl="1" indent="-228600" algn="l" defTabSz="914400" rtl="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R="0" lvl="1" indent="-228600" algn="l" defTabSz="914400" rtl="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None/>
              <a:tabLst/>
              <a:defRPr/>
            </a:pPr>
            <a:endParaRPr lang="en-GB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47194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D59E84-98F9-D3A0-27A2-3A99F8F94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15378-EE52-DE8F-C958-440978429CC7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>
                <a:solidFill>
                  <a:srgbClr val="15812E"/>
                </a:solidFill>
              </a:rPr>
              <a:t>More information is available here:</a:t>
            </a:r>
            <a:endParaRPr kumimoji="0" lang="nb-NO" sz="4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1480A-5144-576D-B954-E7F00327115C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  <a:defRPr/>
            </a:pPr>
            <a:r>
              <a:rPr lang="en-GB">
                <a:solidFill>
                  <a:prstClr val="black"/>
                </a:solidFill>
              </a:rPr>
              <a:t>Halvorsrud, R., Larsen, A. G., Elvesæter, B., &amp; Melby, L. (2025). </a:t>
            </a:r>
          </a:p>
          <a:p>
            <a:pPr marL="0" lvl="0" indent="0">
              <a:buNone/>
              <a:defRPr/>
            </a:pPr>
            <a:r>
              <a:rPr lang="en-GB">
                <a:solidFill>
                  <a:prstClr val="black"/>
                </a:solidFill>
              </a:rPr>
              <a:t>Towards a Formal Framework for </a:t>
            </a:r>
            <a:r>
              <a:rPr lang="en-GB" err="1">
                <a:solidFill>
                  <a:prstClr val="black"/>
                </a:solidFill>
              </a:rPr>
              <a:t>Modeling</a:t>
            </a:r>
            <a:r>
              <a:rPr lang="en-GB">
                <a:solidFill>
                  <a:prstClr val="black"/>
                </a:solidFill>
              </a:rPr>
              <a:t> Patient Journeys. In MEDINFO 2025—Healthcare Smart× Medicine Deep (pp. 1578-1579). IOS Press.</a:t>
            </a:r>
          </a:p>
          <a:p>
            <a:pPr marL="0" lvl="0" indent="0">
              <a:buNone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lvl="0" indent="0">
              <a:buNone/>
              <a:defRPr/>
            </a:pPr>
            <a:r>
              <a:rPr lang="en-GB" sz="2400">
                <a:solidFill>
                  <a:prstClr val="black"/>
                </a:solidFill>
                <a:hlinkClick r:id="rId3"/>
              </a:rPr>
              <a:t>https://ebooks.iospress.nl/volumearticle/74138</a:t>
            </a:r>
            <a:endParaRPr lang="en-GB" sz="2400">
              <a:solidFill>
                <a:prstClr val="black"/>
              </a:solidFill>
            </a:endParaRPr>
          </a:p>
          <a:p>
            <a:pPr marL="0" lvl="0" indent="0">
              <a:buNone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lvl="0" indent="0">
              <a:buNone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798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A3C864D5-99D8-8617-70A1-3DF66DBCEF28}"/>
              </a:ext>
            </a:extLst>
          </p:cNvPr>
          <p:cNvSpPr txBox="1">
            <a:spLocks/>
          </p:cNvSpPr>
          <p:nvPr/>
        </p:nvSpPr>
        <p:spPr>
          <a:xfrm>
            <a:off x="972252" y="1453943"/>
            <a:ext cx="4641570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/>
              <a:t>About the method</a:t>
            </a:r>
          </a:p>
          <a:p>
            <a:r>
              <a:rPr lang="en-GB" sz="2000"/>
              <a:t>Classification of actors</a:t>
            </a:r>
          </a:p>
          <a:p>
            <a:r>
              <a:rPr lang="en-GB" sz="2000"/>
              <a:t>More information</a:t>
            </a:r>
          </a:p>
        </p:txBody>
      </p:sp>
      <p:pic>
        <p:nvPicPr>
          <p:cNvPr id="13" name="Picture 12" descr="Logo UiO - NIFRO">
            <a:extLst>
              <a:ext uri="{FF2B5EF4-FFF2-40B4-BE49-F238E27FC236}">
                <a16:creationId xmlns:a16="http://schemas.microsoft.com/office/drawing/2014/main" id="{2E36FCA5-517E-FB1C-B5B3-6FBEC2829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984" y="6053636"/>
            <a:ext cx="1342191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Aalto-universitetets tekniska högskola – Wikipedia">
            <a:extLst>
              <a:ext uri="{FF2B5EF4-FFF2-40B4-BE49-F238E27FC236}">
                <a16:creationId xmlns:a16="http://schemas.microsoft.com/office/drawing/2014/main" id="{671D2AF3-950F-3E36-782D-E031EF307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9676" y="5903270"/>
            <a:ext cx="1104094" cy="883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SINTEF logo-blue-PNG (002) - Sinpro">
            <a:extLst>
              <a:ext uri="{FF2B5EF4-FFF2-40B4-BE49-F238E27FC236}">
                <a16:creationId xmlns:a16="http://schemas.microsoft.com/office/drawing/2014/main" id="{967F50DC-6AC0-C03A-8E11-DD2C4B5689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" t="28398" r="3280" b="29522"/>
          <a:stretch/>
        </p:blipFill>
        <p:spPr bwMode="auto">
          <a:xfrm>
            <a:off x="6273792" y="6053636"/>
            <a:ext cx="2626794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25A432A-7387-5344-E2A7-879538C6B056}"/>
              </a:ext>
            </a:extLst>
          </p:cNvPr>
          <p:cNvSpPr txBox="1">
            <a:spLocks/>
          </p:cNvSpPr>
          <p:nvPr/>
        </p:nvSpPr>
        <p:spPr>
          <a:xfrm>
            <a:off x="6353800" y="630544"/>
            <a:ext cx="4130932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/>
              <a:t>About</a:t>
            </a:r>
            <a:endParaRPr lang="nb-NO" sz="4000" b="0"/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B9AF8891-86AC-0A1A-CC76-0E99C4AFD889}"/>
              </a:ext>
            </a:extLst>
          </p:cNvPr>
          <p:cNvSpPr txBox="1">
            <a:spLocks/>
          </p:cNvSpPr>
          <p:nvPr/>
        </p:nvSpPr>
        <p:spPr>
          <a:xfrm>
            <a:off x="6353799" y="1453943"/>
            <a:ext cx="5175055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/>
              <a:t>This document is part of the Pathway Toolbox </a:t>
            </a:r>
            <a:r>
              <a:rPr lang="en-GB" sz="2000">
                <a:hlinkClick r:id="rId5"/>
              </a:rPr>
              <a:t>www.cjml.no/health</a:t>
            </a:r>
            <a:endParaRPr lang="en-GB" sz="2000"/>
          </a:p>
          <a:p>
            <a:pPr marL="0" indent="0">
              <a:buNone/>
            </a:pPr>
            <a:r>
              <a:rPr lang="en-GB" sz="2000"/>
              <a:t>Developed within the Pathway research project (2021–2025) </a:t>
            </a:r>
          </a:p>
          <a:p>
            <a:pPr marL="0" indent="0">
              <a:buNone/>
            </a:pPr>
            <a:r>
              <a:rPr lang="en-GB" sz="2000" b="1"/>
              <a:t>Project partners: 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/>
              <a:t>SINTEF Digital,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/>
              <a:t>University of Oslo,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/>
              <a:t>Aalto University, Finland</a:t>
            </a:r>
          </a:p>
          <a:p>
            <a:pPr marL="0" indent="0">
              <a:buNone/>
            </a:pPr>
            <a:endParaRPr lang="en-GB" sz="2000"/>
          </a:p>
          <a:p>
            <a:pPr marL="0" indent="0">
              <a:buNone/>
            </a:pPr>
            <a:r>
              <a:rPr lang="en-GB" sz="2000" b="1"/>
              <a:t>Funded by:</a:t>
            </a:r>
          </a:p>
          <a:p>
            <a:pPr marL="0" indent="0">
              <a:buNone/>
            </a:pPr>
            <a:r>
              <a:rPr lang="en-GB" sz="2000"/>
              <a:t>The Research Council of Norway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992D5DBE-F197-D6A8-5D05-6EFB80242C87}"/>
              </a:ext>
            </a:extLst>
          </p:cNvPr>
          <p:cNvSpPr txBox="1">
            <a:spLocks/>
          </p:cNvSpPr>
          <p:nvPr/>
        </p:nvSpPr>
        <p:spPr>
          <a:xfrm>
            <a:off x="845105" y="630544"/>
            <a:ext cx="3863830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/>
              <a:t>Content</a:t>
            </a:r>
            <a:endParaRPr lang="nb-NO" sz="4000" b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25D740-42FD-EF1F-D1FE-A03319828A8C}"/>
              </a:ext>
            </a:extLst>
          </p:cNvPr>
          <p:cNvSpPr/>
          <p:nvPr/>
        </p:nvSpPr>
        <p:spPr>
          <a:xfrm>
            <a:off x="5754504" y="0"/>
            <a:ext cx="107913" cy="6858000"/>
          </a:xfrm>
          <a:prstGeom prst="rect">
            <a:avLst/>
          </a:prstGeom>
          <a:solidFill>
            <a:srgbClr val="2AA963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8" name="Picture 27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6508E4F2-62C4-2161-3E6D-8BF9FEF238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50" y="5848652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024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050A93-4AB9-FA01-D27B-9295215B3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8C35A310-7AEB-9920-B111-683A0D2BA0F9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>
                <a:solidFill>
                  <a:srgbClr val="15812E"/>
                </a:solidFill>
              </a:rPr>
              <a:t>About the method</a:t>
            </a:r>
            <a:endParaRPr lang="nb-NO" sz="4800">
              <a:solidFill>
                <a:srgbClr val="15812E"/>
              </a:solidFill>
            </a:endParaRPr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BB92AB99-EEE4-5CB6-6C5A-C6BEA39638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614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E206D1-88E0-FA55-ED9E-D6AB3C19F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15941-E5D9-49B2-F6CA-81D2EDA3B229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>
                <a:solidFill>
                  <a:srgbClr val="15812E"/>
                </a:solidFill>
                <a:latin typeface="Calibri Light" panose="020F0302020204030204"/>
              </a:rPr>
              <a:t>Purpose and background</a:t>
            </a:r>
            <a:endParaRPr kumimoji="0" lang="nb-NO" sz="4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D3313-B05A-DC9F-1353-B19B15B5ECCC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9537700" cy="476263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GB" sz="2400">
                <a:solidFill>
                  <a:prstClr val="black"/>
                </a:solidFill>
              </a:rPr>
              <a:t>Patient journeys typically involve many different actors — not only healthcare professionals.</a:t>
            </a:r>
          </a:p>
          <a:p>
            <a:pPr lvl="0">
              <a:defRPr/>
            </a:pPr>
            <a:r>
              <a:rPr lang="en-GB" sz="2400">
                <a:solidFill>
                  <a:prstClr val="black"/>
                </a:solidFill>
              </a:rPr>
              <a:t>In the Pathway project, detailed patient-reported touchpoints have been </a:t>
            </a:r>
            <a:r>
              <a:rPr lang="en-GB" sz="2400" err="1">
                <a:solidFill>
                  <a:prstClr val="black"/>
                </a:solidFill>
              </a:rPr>
              <a:t>analyzed</a:t>
            </a:r>
            <a:r>
              <a:rPr lang="en-GB" sz="2400">
                <a:solidFill>
                  <a:prstClr val="black"/>
                </a:solidFill>
              </a:rPr>
              <a:t> across multiple journeys.</a:t>
            </a:r>
          </a:p>
          <a:p>
            <a:pPr lvl="0">
              <a:defRPr/>
            </a:pPr>
            <a:r>
              <a:rPr lang="en-GB" sz="2400">
                <a:solidFill>
                  <a:prstClr val="black"/>
                </a:solidFill>
              </a:rPr>
              <a:t>A patient-oriented classification of actors was developed based on data from several studies.</a:t>
            </a:r>
          </a:p>
          <a:p>
            <a:pPr lvl="0">
              <a:defRPr/>
            </a:pPr>
            <a:r>
              <a:rPr lang="en-GB" sz="2400">
                <a:solidFill>
                  <a:prstClr val="black"/>
                </a:solidFill>
              </a:rPr>
              <a:t>Actors mentioned by patients were identified, sorted, </a:t>
            </a:r>
            <a:r>
              <a:rPr lang="en-GB" sz="2400" err="1">
                <a:solidFill>
                  <a:prstClr val="black"/>
                </a:solidFill>
              </a:rPr>
              <a:t>analyzed</a:t>
            </a:r>
            <a:r>
              <a:rPr lang="en-GB" sz="2400">
                <a:solidFill>
                  <a:prstClr val="black"/>
                </a:solidFill>
              </a:rPr>
              <a:t>, and grouped inductively into categories.</a:t>
            </a:r>
          </a:p>
          <a:p>
            <a:pPr lvl="0">
              <a:defRPr/>
            </a:pPr>
            <a:r>
              <a:rPr lang="en-GB" sz="2400">
                <a:solidFill>
                  <a:prstClr val="black"/>
                </a:solidFill>
              </a:rPr>
              <a:t>The resulting categorization can support multiple analytical and practical purposes</a:t>
            </a:r>
          </a:p>
          <a:p>
            <a:pPr lvl="0">
              <a:defRPr/>
            </a:pPr>
            <a:r>
              <a:rPr lang="en-GB" sz="2400">
                <a:solidFill>
                  <a:prstClr val="black"/>
                </a:solidFill>
              </a:rPr>
              <a:t>Developed by:</a:t>
            </a:r>
          </a:p>
          <a:p>
            <a:pPr lvl="1">
              <a:defRPr/>
            </a:pPr>
            <a:r>
              <a:rPr lang="en-GB" sz="1800">
                <a:solidFill>
                  <a:prstClr val="black"/>
                </a:solidFill>
              </a:rPr>
              <a:t>Ragnhild Halvorsrud</a:t>
            </a:r>
          </a:p>
          <a:p>
            <a:pPr lvl="1">
              <a:defRPr/>
            </a:pPr>
            <a:r>
              <a:rPr lang="en-GB" sz="1800">
                <a:solidFill>
                  <a:prstClr val="black"/>
                </a:solidFill>
              </a:rPr>
              <a:t>Anna Grøndahl Larsen</a:t>
            </a:r>
          </a:p>
          <a:p>
            <a:pPr lvl="1">
              <a:defRPr/>
            </a:pPr>
            <a:r>
              <a:rPr lang="en-GB" sz="1800">
                <a:solidFill>
                  <a:prstClr val="black"/>
                </a:solidFill>
              </a:rPr>
              <a:t>Line Melby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GB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/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No alternative text description for this image">
            <a:extLst>
              <a:ext uri="{FF2B5EF4-FFF2-40B4-BE49-F238E27FC236}">
                <a16:creationId xmlns:a16="http://schemas.microsoft.com/office/drawing/2014/main" id="{E42A4325-F7BD-D29F-9E08-E5FB2AE5E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0501" y="5255544"/>
            <a:ext cx="3926912" cy="376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9150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6FD78B-93DC-C7AE-335B-F8901DAF5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942F4D6C-C292-03D3-EBEF-DA37F1B9CCA2}"/>
              </a:ext>
            </a:extLst>
          </p:cNvPr>
          <p:cNvSpPr txBox="1">
            <a:spLocks/>
          </p:cNvSpPr>
          <p:nvPr/>
        </p:nvSpPr>
        <p:spPr>
          <a:xfrm>
            <a:off x="1034041" y="2452743"/>
            <a:ext cx="6915150" cy="81846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>
                <a:solidFill>
                  <a:srgbClr val="15812E"/>
                </a:solidFill>
              </a:rPr>
              <a:t>Classification of actors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CE6BB20B-1ED3-212D-F2A5-0466D007C517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849728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/>
              <a:t>  </a:t>
            </a:r>
            <a:endParaRPr lang="en-GB" sz="2400">
              <a:highlight>
                <a:srgbClr val="FFFF00"/>
              </a:highlight>
            </a:endParaRPr>
          </a:p>
        </p:txBody>
      </p:sp>
      <p:pic>
        <p:nvPicPr>
          <p:cNvPr id="4" name="Picture 3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670C3B0A-8E6C-B2D1-4030-DBF55A0BD4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614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A4F165-B248-3487-94C6-8A3BDE532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51FA1-0A0F-C2EB-F5F1-25D5CC34CC6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>
                <a:solidFill>
                  <a:srgbClr val="15812E"/>
                </a:solidFill>
              </a:rPr>
              <a:t>How the classification was developed</a:t>
            </a:r>
            <a:endParaRPr kumimoji="0" lang="nb-NO" sz="4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3ABEA-7D08-5D68-227A-91C0ECC9EA0F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>
                <a:solidFill>
                  <a:prstClr val="black"/>
                </a:solidFill>
              </a:rPr>
              <a:t>Based on longitudinal patient journeys spanning months and multiple healthcare settings.</a:t>
            </a:r>
          </a:p>
          <a:p>
            <a:pPr lvl="0">
              <a:defRPr/>
            </a:pPr>
            <a:r>
              <a:rPr lang="en-GB">
                <a:solidFill>
                  <a:prstClr val="black"/>
                </a:solidFill>
              </a:rPr>
              <a:t>Cases covered chronic conditions, acute illnesses, and public health contexts.</a:t>
            </a:r>
          </a:p>
          <a:p>
            <a:pPr lvl="0">
              <a:defRPr/>
            </a:pPr>
            <a:r>
              <a:rPr lang="en-GB">
                <a:solidFill>
                  <a:prstClr val="black"/>
                </a:solidFill>
              </a:rPr>
              <a:t>The classification was derived inductively from real patient accounts.</a:t>
            </a:r>
          </a:p>
          <a:p>
            <a:pPr lvl="0">
              <a:defRPr/>
            </a:pPr>
            <a:r>
              <a:rPr lang="en-GB">
                <a:solidFill>
                  <a:prstClr val="black"/>
                </a:solidFill>
              </a:rPr>
              <a:t>Whenever a new actor did not fit existing categories, a new category was introduced.</a:t>
            </a:r>
          </a:p>
          <a:p>
            <a:pPr lvl="0">
              <a:defRPr/>
            </a:pPr>
            <a:r>
              <a:rPr lang="en-GB">
                <a:solidFill>
                  <a:prstClr val="black"/>
                </a:solidFill>
              </a:rPr>
              <a:t>Some groups emerged naturally, such as next-of-kin and healthcare providers.</a:t>
            </a:r>
          </a:p>
          <a:p>
            <a:pPr lvl="0">
              <a:defRPr/>
            </a:pPr>
            <a:endParaRPr lang="en-GB">
              <a:solidFill>
                <a:prstClr val="black"/>
              </a:solidFill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Grafikk 3" descr="Blink med heldekkende fyll">
            <a:extLst>
              <a:ext uri="{FF2B5EF4-FFF2-40B4-BE49-F238E27FC236}">
                <a16:creationId xmlns:a16="http://schemas.microsoft.com/office/drawing/2014/main" id="{5D210CA1-E3E0-614B-E910-F63F8E531E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25711" y="84150"/>
            <a:ext cx="926802" cy="926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225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98B949-38D3-E871-9E1D-74C70C953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86A23-3AC1-CD8D-E964-058BD0020AFA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>
                <a:solidFill>
                  <a:srgbClr val="15812E"/>
                </a:solidFill>
              </a:rPr>
              <a:t>Actor categories identified</a:t>
            </a:r>
            <a:endParaRPr kumimoji="0" lang="nb-NO" sz="4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90CD7-6C02-2EEF-CD65-6F072F065024}"/>
              </a:ext>
            </a:extLst>
          </p:cNvPr>
          <p:cNvSpPr txBox="1">
            <a:spLocks/>
          </p:cNvSpPr>
          <p:nvPr/>
        </p:nvSpPr>
        <p:spPr>
          <a:xfrm>
            <a:off x="1314450" y="1414329"/>
            <a:ext cx="1003935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GB" sz="2400">
                <a:solidFill>
                  <a:prstClr val="black"/>
                </a:solidFill>
              </a:rPr>
              <a:t>A total of </a:t>
            </a:r>
            <a:r>
              <a:rPr lang="en-GB" sz="2400" b="1">
                <a:solidFill>
                  <a:prstClr val="black"/>
                </a:solidFill>
              </a:rPr>
              <a:t>eleven actor categories </a:t>
            </a:r>
            <a:r>
              <a:rPr lang="en-GB" sz="2400">
                <a:solidFill>
                  <a:prstClr val="black"/>
                </a:solidFill>
              </a:rPr>
              <a:t>were identified.</a:t>
            </a:r>
          </a:p>
          <a:p>
            <a:pPr lvl="0">
              <a:defRPr/>
            </a:pPr>
            <a:r>
              <a:rPr lang="en-GB" sz="2400">
                <a:solidFill>
                  <a:prstClr val="black"/>
                </a:solidFill>
              </a:rPr>
              <a:t>Categories range from healthcare providers and digital systems to next-of-kin, public services, and support organizations.</a:t>
            </a:r>
          </a:p>
          <a:p>
            <a:pPr>
              <a:defRPr/>
            </a:pPr>
            <a:r>
              <a:rPr lang="en-GB" sz="2400">
                <a:solidFill>
                  <a:prstClr val="black"/>
                </a:solidFill>
              </a:rPr>
              <a:t>Healthcare providers formed </a:t>
            </a:r>
            <a:r>
              <a:rPr lang="en-GB" sz="2400" b="1">
                <a:solidFill>
                  <a:prstClr val="black"/>
                </a:solidFill>
              </a:rPr>
              <a:t>the largest category</a:t>
            </a:r>
            <a:r>
              <a:rPr lang="en-GB" sz="2400">
                <a:solidFill>
                  <a:prstClr val="black"/>
                </a:solidFill>
              </a:rPr>
              <a:t>, covering all types of healthcare professionals.</a:t>
            </a:r>
          </a:p>
          <a:p>
            <a:pPr lvl="0">
              <a:defRPr/>
            </a:pPr>
            <a:r>
              <a:rPr lang="en-GB" sz="2400">
                <a:solidFill>
                  <a:prstClr val="black"/>
                </a:solidFill>
              </a:rPr>
              <a:t>A general “Other” category captured actors that did not fit elsewhere, including insurance companies and transport services.</a:t>
            </a:r>
          </a:p>
          <a:p>
            <a:pPr>
              <a:defRPr/>
            </a:pPr>
            <a:r>
              <a:rPr lang="en-GB" sz="2400">
                <a:solidFill>
                  <a:prstClr val="black"/>
                </a:solidFill>
              </a:rPr>
              <a:t>Together, they represent the full spectrum of actors patients encounter across their journeys.</a:t>
            </a:r>
          </a:p>
          <a:p>
            <a:pPr>
              <a:defRPr/>
            </a:pPr>
            <a:r>
              <a:rPr lang="en-GB" sz="2400">
                <a:solidFill>
                  <a:prstClr val="black"/>
                </a:solidFill>
              </a:rPr>
              <a:t>The next slide presents all identified categories.</a:t>
            </a:r>
          </a:p>
          <a:p>
            <a:pPr lvl="0"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5842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765033-8EB1-66F5-A50C-6D2B8708D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14685-C273-2338-E830-4955866A9EED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>
                <a:solidFill>
                  <a:srgbClr val="15812E"/>
                </a:solidFill>
              </a:rPr>
              <a:t>Actor categories with explanations</a:t>
            </a:r>
            <a:endParaRPr kumimoji="0" lang="nb-NO" sz="4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C47359-5F04-27F7-B6A1-5035A5787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3774" y="1296865"/>
            <a:ext cx="6285202" cy="4762634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936C97A-B30B-CD8E-072C-C0086F74CB5C}"/>
              </a:ext>
            </a:extLst>
          </p:cNvPr>
          <p:cNvSpPr txBox="1">
            <a:spLocks/>
          </p:cNvSpPr>
          <p:nvPr/>
        </p:nvSpPr>
        <p:spPr>
          <a:xfrm>
            <a:off x="7556988" y="1939487"/>
            <a:ext cx="4635012" cy="36216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indent="0">
              <a:buNone/>
              <a:defRPr/>
            </a:pP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2118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302FA4-364C-3E38-EBEA-BC5A1E10F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CA1EB-22F9-D734-70BA-75CE6A3B5B30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>
                <a:solidFill>
                  <a:srgbClr val="15812E"/>
                </a:solidFill>
              </a:rPr>
              <a:t>Lessons learned from a pilot study</a:t>
            </a:r>
            <a:endParaRPr kumimoji="0" lang="nb-NO" sz="4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9DF03-4C64-5382-9E27-805FE55639F3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GB">
                <a:solidFill>
                  <a:prstClr val="black"/>
                </a:solidFill>
              </a:rPr>
              <a:t>Patients typically refer to healthcare providers at varying levels of detail — from broad terms like “hospital” to specific roles such as “nurse in the neurology department.”</a:t>
            </a:r>
          </a:p>
          <a:p>
            <a:pPr lvl="0">
              <a:defRPr/>
            </a:pPr>
            <a:r>
              <a:rPr lang="en-GB">
                <a:solidFill>
                  <a:prstClr val="black"/>
                </a:solidFill>
              </a:rPr>
              <a:t>The majority of actors belonged to </a:t>
            </a:r>
            <a:r>
              <a:rPr lang="en-GB" b="1">
                <a:solidFill>
                  <a:prstClr val="black"/>
                </a:solidFill>
              </a:rPr>
              <a:t>Healthcare providers (74%) </a:t>
            </a:r>
            <a:r>
              <a:rPr lang="en-GB">
                <a:solidFill>
                  <a:prstClr val="black"/>
                </a:solidFill>
              </a:rPr>
              <a:t>and </a:t>
            </a:r>
            <a:r>
              <a:rPr lang="en-GB" b="1">
                <a:solidFill>
                  <a:prstClr val="black"/>
                </a:solidFill>
              </a:rPr>
              <a:t>Digital health systems (13%).</a:t>
            </a:r>
          </a:p>
          <a:p>
            <a:pPr lvl="0">
              <a:defRPr/>
            </a:pPr>
            <a:r>
              <a:rPr lang="en-GB">
                <a:solidFill>
                  <a:prstClr val="black"/>
                </a:solidFill>
              </a:rPr>
              <a:t>Together, these two categories represented most of the actors identified in the study</a:t>
            </a:r>
          </a:p>
          <a:p>
            <a:pPr lvl="0">
              <a:defRPr/>
            </a:pPr>
            <a:endParaRPr lang="en-GB">
              <a:solidFill>
                <a:prstClr val="black"/>
              </a:solidFill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4893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tailEnd type="triangl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 w="12700">
          <a:solidFill>
            <a:schemeClr val="tx1"/>
          </a:solidFill>
        </a:ln>
      </a:spPr>
      <a:bodyPr wrap="square" rtlCol="0">
        <a:spAutoFit/>
      </a:bodyPr>
      <a:lstStyle>
        <a:defPPr algn="l">
          <a:defRPr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3.xml><?xml version="1.0" encoding="utf-8"?>
<a:theme xmlns:a="http://schemas.openxmlformats.org/drawingml/2006/main" name="1_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Generic document" ma:contentTypeID="0x01010031B82B69D2361148B4D8F7EC156802130800760C9E1DDD1489429E1D84225F39AF65" ma:contentTypeVersion="54" ma:contentTypeDescription="Create a new document." ma:contentTypeScope="" ma:versionID="0d7103435dfe0e8f875301f6eec2395a">
  <xsd:schema xmlns:xsd="http://www.w3.org/2001/XMLSchema" xmlns:xs="http://www.w3.org/2001/XMLSchema" xmlns:p="http://schemas.microsoft.com/office/2006/metadata/properties" xmlns:ns2="8bbd4995-53b7-43e2-b62f-10947586ac31" xmlns:ns3="3ba0c5c5-7e56-42de-b0e7-a4e1f6d603bb" xmlns:ns4="e17d68e7-3aed-405b-8ea4-7d85968b9974" targetNamespace="http://schemas.microsoft.com/office/2006/metadata/properties" ma:root="true" ma:fieldsID="0e4cd608ca614af976097329f3a34207" ns2:_="" ns3:_="" ns4:_="">
    <xsd:import namespace="8bbd4995-53b7-43e2-b62f-10947586ac31"/>
    <xsd:import namespace="3ba0c5c5-7e56-42de-b0e7-a4e1f6d603bb"/>
    <xsd:import namespace="e17d68e7-3aed-405b-8ea4-7d85968b9974"/>
    <xsd:element name="properties">
      <xsd:complexType>
        <xsd:sequence>
          <xsd:element name="documentManagement">
            <xsd:complexType>
              <xsd:all>
                <xsd:element ref="ns2:CorpWorkflowStatus" minOccurs="0"/>
                <xsd:element ref="ns2:CorpSiteSubTitle" minOccurs="0"/>
                <xsd:element ref="ns2:CorpSiteAccess" minOccurs="0"/>
                <xsd:element ref="ns2:CorpSiteClassification" minOccurs="0"/>
                <xsd:element ref="ns2:CorpSiteTags" minOccurs="0"/>
                <xsd:element ref="ns2:CorpSiteReportNumber" minOccurs="0"/>
                <xsd:element ref="ns2:CorpSiteISBN" minOccurs="0"/>
                <xsd:element ref="ns2:CorpSiteMainAuthors" minOccurs="0"/>
                <xsd:element ref="ns2:CorpSiteCoAuthors" minOccurs="0"/>
                <xsd:element ref="ns2:CorpSiteRecipientCompany" minOccurs="0"/>
                <xsd:element ref="ns2:CorpSiteRecipientPerson" minOccurs="0"/>
                <xsd:element ref="ns2:CorpSiteOurRef" minOccurs="0"/>
                <xsd:element ref="ns2:CorpSiteZipAddress" minOccurs="0"/>
                <xsd:element ref="ns2:CorpSiteZipContact" minOccurs="0"/>
                <xsd:element ref="ns2:CorpSiteVATNumber" minOccurs="0"/>
                <xsd:element ref="ns2:CorpSiteInstituteEmail" minOccurs="0"/>
                <xsd:element ref="ns2:CorpDocPageClassificationNbNo" minOccurs="0"/>
                <xsd:element ref="ns2:CorpDocClassificationEnUs" minOccurs="0"/>
                <xsd:element ref="ns2:CorpDocPageClassificationEnUs" minOccurs="0"/>
                <xsd:element ref="ns2:CorpDocClassificationNbNo" minOccurs="0"/>
                <xsd:element ref="ns2:CorpSiteInstituteEnUs" minOccurs="0"/>
                <xsd:element ref="ns2:CorpSiteInstitutePhone" minOccurs="0"/>
                <xsd:element ref="ns2:CorpSiteDocLanguage" minOccurs="0"/>
                <xsd:element ref="ns2:CorpDocInstitute" minOccurs="0"/>
                <xsd:element ref="ns2:CorpDocVersion" minOccurs="0"/>
                <xsd:element ref="ns2:CorpSiteDocumentAuthor" minOccurs="0"/>
                <xsd:element ref="ns2:CorpSiteProjectQA" minOccurs="0"/>
                <xsd:element ref="ns2:CorpSiteProjectOwner" minOccurs="0"/>
                <xsd:element ref="ns2:CorpSiteProjectLeader" minOccurs="0"/>
                <xsd:element ref="ns2:ArchiveStatus" minOccurs="0"/>
                <xsd:element ref="ns2:CorpWorkflowFeedback" minOccurs="0"/>
                <xsd:element ref="ns2:CorpSiteProjectNumber" minOccurs="0"/>
                <xsd:element ref="ns2:CorpSiteProjectNa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  <xsd:element ref="ns2:CorpWorkflowApproval" minOccurs="0"/>
                <xsd:element ref="ns2:CorpDocument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bd4995-53b7-43e2-b62f-10947586ac31" elementFormDefault="qualified">
    <xsd:import namespace="http://schemas.microsoft.com/office/2006/documentManagement/types"/>
    <xsd:import namespace="http://schemas.microsoft.com/office/infopath/2007/PartnerControls"/>
    <xsd:element name="CorpWorkflowStatus" ma:index="2" nillable="true" ma:displayName="Workflow Status" ma:internalName="CorpWorkflowStatus">
      <xsd:simpleType>
        <xsd:restriction base="dms:Text">
          <xsd:maxLength value="255"/>
        </xsd:restriction>
      </xsd:simpleType>
    </xsd:element>
    <xsd:element name="CorpSiteSubTitle" ma:index="3" nillable="true" ma:displayName="Sub Title" ma:internalName="CorpSiteSubTitle">
      <xsd:simpleType>
        <xsd:restriction base="dms:Text">
          <xsd:maxLength value="255"/>
        </xsd:restriction>
      </xsd:simpleType>
    </xsd:element>
    <xsd:element name="CorpSiteAccess" ma:index="4" nillable="true" ma:displayName="Access level" ma:default="Kun navngitte medlemmer" ma:format="Dropdown" ma:internalName="CorpSiteAccess">
      <xsd:simpleType>
        <xsd:restriction base="dms:Choice">
          <xsd:enumeration value="Kun navngitte medlemmer"/>
          <xsd:enumeration value="SINTEF"/>
          <xsd:enumeration value="Institutt"/>
          <xsd:enumeration value="Avdeling"/>
          <xsd:maxLength value="255"/>
        </xsd:restriction>
      </xsd:simpleType>
    </xsd:element>
    <xsd:element name="CorpSiteClassification" ma:index="5" nillable="true" ma:displayName="Classification" ma:default="Åpen" ma:internalName="CorpSiteClassification">
      <xsd:simpleType>
        <xsd:restriction base="dms:Choice">
          <xsd:enumeration value="Åpen"/>
          <xsd:enumeration value="Fortrolig"/>
          <xsd:enumeration value="Strengt fortrolig"/>
          <xsd:maxLength value="255"/>
        </xsd:restriction>
      </xsd:simpleType>
    </xsd:element>
    <xsd:element name="CorpSiteTags" ma:index="6" nillable="true" ma:displayName="Tags" ma:internalName="CorpSiteTags">
      <xsd:simpleType>
        <xsd:restriction base="dms:Text">
          <xsd:maxLength value="255"/>
        </xsd:restriction>
      </xsd:simpleType>
    </xsd:element>
    <xsd:element name="CorpSiteReportNumber" ma:index="7" nillable="true" ma:displayName="Report Number" ma:internalName="CorpSiteReportNumber">
      <xsd:simpleType>
        <xsd:restriction base="dms:Text">
          <xsd:maxLength value="255"/>
        </xsd:restriction>
      </xsd:simpleType>
    </xsd:element>
    <xsd:element name="CorpSiteISBN" ma:index="8" nillable="true" ma:displayName="ISBN" ma:internalName="CorpSiteISBN">
      <xsd:simpleType>
        <xsd:restriction base="dms:Text">
          <xsd:maxLength value="255"/>
        </xsd:restriction>
      </xsd:simpleType>
    </xsd:element>
    <xsd:element name="CorpSiteMainAuthors" ma:index="9" nillable="true" ma:displayName="Hovedforfattere" ma:internalName="CorpSiteMainAuthors">
      <xsd:simpleType>
        <xsd:restriction base="dms:Text">
          <xsd:maxLength value="255"/>
        </xsd:restriction>
      </xsd:simpleType>
    </xsd:element>
    <xsd:element name="CorpSiteCoAuthors" ma:index="10" nillable="true" ma:displayName="Co Authors" ma:internalName="CorpSiteCoAuthors">
      <xsd:simpleType>
        <xsd:restriction base="dms:Text">
          <xsd:maxLength value="255"/>
        </xsd:restriction>
      </xsd:simpleType>
    </xsd:element>
    <xsd:element name="CorpSiteRecipientCompany" ma:index="11" nillable="true" ma:displayName="Recipient Company" ma:internalName="CorpSiteRecipientCompany">
      <xsd:simpleType>
        <xsd:restriction base="dms:Text">
          <xsd:maxLength value="255"/>
        </xsd:restriction>
      </xsd:simpleType>
    </xsd:element>
    <xsd:element name="CorpSiteRecipientPerson" ma:index="12" nillable="true" ma:displayName="Recipient Person" ma:internalName="CorpSiteRecipientPerson">
      <xsd:simpleType>
        <xsd:restriction base="dms:Text">
          <xsd:maxLength value="255"/>
        </xsd:restriction>
      </xsd:simpleType>
    </xsd:element>
    <xsd:element name="CorpSiteOurRef" ma:index="13" nillable="true" ma:displayName="Our Ref" ma:internalName="CorpSiteOurRef">
      <xsd:simpleType>
        <xsd:restriction base="dms:Text">
          <xsd:maxLength value="255"/>
        </xsd:restriction>
      </xsd:simpleType>
    </xsd:element>
    <xsd:element name="CorpSiteZipAddress" ma:index="14" nillable="true" ma:displayName="Address" ma:internalName="CorpSiteZipAddress">
      <xsd:simpleType>
        <xsd:restriction base="dms:Note">
          <xsd:maxLength value="255"/>
        </xsd:restriction>
      </xsd:simpleType>
    </xsd:element>
    <xsd:element name="CorpSiteZipContact" ma:index="15" nillable="true" ma:displayName="Contact" ma:internalName="CorpSiteZipContact">
      <xsd:simpleType>
        <xsd:restriction base="dms:Note">
          <xsd:maxLength value="255"/>
        </xsd:restriction>
      </xsd:simpleType>
    </xsd:element>
    <xsd:element name="CorpSiteVATNumber" ma:index="16" nillable="true" ma:displayName="VAT Number" ma:internalName="CorpSiteVATNumber">
      <xsd:simpleType>
        <xsd:restriction base="dms:Text">
          <xsd:maxLength value="255"/>
        </xsd:restriction>
      </xsd:simpleType>
    </xsd:element>
    <xsd:element name="CorpSiteInstituteEmail" ma:index="17" nillable="true" ma:displayName="Email Institute" ma:internalName="CorpSiteInstituteEmail">
      <xsd:simpleType>
        <xsd:restriction base="dms:Text">
          <xsd:maxLength value="255"/>
        </xsd:restriction>
      </xsd:simpleType>
    </xsd:element>
    <xsd:element name="CorpDocPageClassificationNbNo" ma:index="18" nillable="true" ma:displayName="Gradering Denne Siden" ma:default="Åpen" ma:internalName="CorpDocPage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DocClassificationEnUs" ma:index="19" nillable="true" ma:displayName="Classification" ma:default="Unrestricted" ma:internalName="CorpDoc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PageClassificationEnUs" ma:index="20" nillable="true" ma:displayName="Classification This Page" ma:default="Unrestricted" ma:internalName="CorpDocPage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ClassificationNbNo" ma:index="21" nillable="true" ma:displayName="Gradering" ma:default="Åpen" ma:internalName="CorpDoc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SiteInstituteEnUs" ma:index="22" nillable="true" ma:displayName="InstituteEng" ma:internalName="CorpSiteInstituteEnUs">
      <xsd:simpleType>
        <xsd:restriction base="dms:Text">
          <xsd:maxLength value="255"/>
        </xsd:restriction>
      </xsd:simpleType>
    </xsd:element>
    <xsd:element name="CorpSiteInstitutePhone" ma:index="23" nillable="true" ma:displayName="Phone Instutute" ma:internalName="CorpSiteInstitutePhone">
      <xsd:simpleType>
        <xsd:restriction base="dms:Text">
          <xsd:maxLength value="255"/>
        </xsd:restriction>
      </xsd:simpleType>
    </xsd:element>
    <xsd:element name="CorpSiteDocLanguage" ma:index="24" nillable="true" ma:displayName="Language" ma:internalName="CorpSiteDocLanguage">
      <xsd:simpleType>
        <xsd:restriction base="dms:Text">
          <xsd:maxLength value="255"/>
        </xsd:restriction>
      </xsd:simpleType>
    </xsd:element>
    <xsd:element name="CorpDocInstitute" ma:index="25" nillable="true" ma:displayName="Institute" ma:internalName="CorpDocInstitute">
      <xsd:simpleType>
        <xsd:restriction base="dms:Text">
          <xsd:maxLength value="255"/>
        </xsd:restriction>
      </xsd:simpleType>
    </xsd:element>
    <xsd:element name="CorpDocVersion" ma:index="26" nillable="true" ma:displayName="Version" ma:internalName="CorpDocVersion">
      <xsd:simpleType>
        <xsd:restriction base="dms:Text">
          <xsd:maxLength value="255"/>
        </xsd:restriction>
      </xsd:simpleType>
    </xsd:element>
    <xsd:element name="CorpSiteDocumentAuthor" ma:index="27" nillable="true" ma:displayName="Document Author" ma:hidden="true" ma:internalName="CorpSiteDocumentAutho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QA" ma:index="32" nillable="true" ma:displayName="QA" ma:list="UserInfo" ma:SharePointGroup="0" ma:internalName="CorpSiteProjectQA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Owner" ma:index="33" nillable="true" ma:displayName="Project Owner" ma:list="UserInfo" ma:SharePointGroup="0" ma:internalName="CorpSiteProjec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Leader" ma:index="34" nillable="true" ma:displayName="Project Leader" ma:list="UserInfo" ma:SharePointGroup="0" ma:internalName="CorpSiteProjectLead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eStatus" ma:index="36" nillable="true" ma:displayName="Archive Status" ma:internalName="ArchiveStatus">
      <xsd:simpleType>
        <xsd:restriction base="dms:Text">
          <xsd:maxLength value="255"/>
        </xsd:restriction>
      </xsd:simpleType>
    </xsd:element>
    <xsd:element name="CorpWorkflowFeedback" ma:index="37" nillable="true" ma:displayName="Reviewal Status" ma:internalName="CorpWorkflowFeedback">
      <xsd:simpleType>
        <xsd:restriction base="dms:Text">
          <xsd:maxLength value="255"/>
        </xsd:restriction>
      </xsd:simpleType>
    </xsd:element>
    <xsd:element name="CorpSiteProjectNumber" ma:index="39" nillable="true" ma:displayName="Project Number" ma:default="" ma:internalName="CorpSiteProjectNumber">
      <xsd:simpleType>
        <xsd:restriction base="dms:Text">
          <xsd:maxLength value="255"/>
        </xsd:restriction>
      </xsd:simpleType>
    </xsd:element>
    <xsd:element name="CorpSiteProjectName" ma:index="40" nillable="true" ma:displayName="Project Name" ma:internalName="CorpSiteProjectName">
      <xsd:simpleType>
        <xsd:restriction base="dms:Text">
          <xsd:maxLength value="255"/>
        </xsd:restriction>
      </xsd:simpleType>
    </xsd:element>
    <xsd:element name="CorpWorkflowApproval" ma:index="59" nillable="true" ma:displayName="Approval Status" ma:internalName="CorpWorkflowApproval">
      <xsd:simpleType>
        <xsd:restriction base="dms:Text">
          <xsd:maxLength value="255"/>
        </xsd:restriction>
      </xsd:simpleType>
    </xsd:element>
    <xsd:element name="CorpDocumentDate" ma:index="60" nillable="true" ma:displayName="Dokumentdato" ma:internalName="CorpDocumentDat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a0c5c5-7e56-42de-b0e7-a4e1f6d603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4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4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4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4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47" nillable="true" ma:displayName="Tags" ma:internalName="MediaServiceAutoTags" ma:readOnly="true">
      <xsd:simpleType>
        <xsd:restriction base="dms:Text"/>
      </xsd:simpleType>
    </xsd:element>
    <xsd:element name="MediaServiceOCR" ma:index="4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0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54" nillable="true" ma:taxonomy="true" ma:internalName="lcf76f155ced4ddcb4097134ff3c332f" ma:taxonomyFieldName="MediaServiceImageTags" ma:displayName="Image Tags" ma:readOnly="false" ma:fieldId="{5cf76f15-5ced-4ddc-b409-7134ff3c332f}" ma:taxonomyMulti="true" ma:sspId="322a372c-f9c2-4fd8-9939-aea158435b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5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5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5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7d68e7-3aed-405b-8ea4-7d85968b9974" elementFormDefault="qualified">
    <xsd:import namespace="http://schemas.microsoft.com/office/2006/documentManagement/types"/>
    <xsd:import namespace="http://schemas.microsoft.com/office/infopath/2007/PartnerControls"/>
    <xsd:element name="SharedWithUsers" ma:index="5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5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55" nillable="true" ma:displayName="Taxonomy Catch All Column" ma:hidden="true" ma:list="{1c6cceff-e09c-4d6b-87d4-1eb21f240f7b}" ma:internalName="TaxCatchAll" ma:showField="CatchAllData" ma:web="e17d68e7-3aed-405b-8ea4-7d85968b99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rpSiteZipContact xmlns="8bbd4995-53b7-43e2-b62f-10947586ac31" xsi:nil="true"/>
    <CorpSiteProjectLeader xmlns="8bbd4995-53b7-43e2-b62f-10947586ac31">
      <UserInfo>
        <DisplayName/>
        <AccountId xsi:nil="true"/>
        <AccountType/>
      </UserInfo>
    </CorpSiteProjectLeader>
    <CorpSiteSubTitle xmlns="8bbd4995-53b7-43e2-b62f-10947586ac31" xsi:nil="true"/>
    <CorpSiteTags xmlns="8bbd4995-53b7-43e2-b62f-10947586ac31" xsi:nil="true"/>
    <CorpSiteISBN xmlns="8bbd4995-53b7-43e2-b62f-10947586ac31" xsi:nil="true"/>
    <CorpSiteAccess xmlns="8bbd4995-53b7-43e2-b62f-10947586ac31">Kun navngitte medlemmer</CorpSiteAccess>
    <CorpWorkflowFeedback xmlns="8bbd4995-53b7-43e2-b62f-10947586ac31" xsi:nil="true"/>
    <CorpSiteRecipientPerson xmlns="8bbd4995-53b7-43e2-b62f-10947586ac31" xsi:nil="true"/>
    <CorpSiteProjectNumber xmlns="8bbd4995-53b7-43e2-b62f-10947586ac31" xsi:nil="true"/>
    <CorpDocInstitute xmlns="8bbd4995-53b7-43e2-b62f-10947586ac31" xsi:nil="true"/>
    <CorpSiteProjectName xmlns="8bbd4995-53b7-43e2-b62f-10947586ac31" xsi:nil="true"/>
    <CorpSiteInstitutePhone xmlns="8bbd4995-53b7-43e2-b62f-10947586ac31" xsi:nil="true"/>
    <CorpWorkflowStatus xmlns="8bbd4995-53b7-43e2-b62f-10947586ac31" xsi:nil="true"/>
    <CorpDocPageClassificationNbNo xmlns="8bbd4995-53b7-43e2-b62f-10947586ac31">Åpen</CorpDocPageClassificationNbNo>
    <CorpDocClassificationEnUs xmlns="8bbd4995-53b7-43e2-b62f-10947586ac31">Unrestricted</CorpDocClassificationEnUs>
    <CorpDocClassificationNbNo xmlns="8bbd4995-53b7-43e2-b62f-10947586ac31">Åpen</CorpDocClassificationNbNo>
    <CorpSiteProjectOwner xmlns="8bbd4995-53b7-43e2-b62f-10947586ac31">
      <UserInfo>
        <DisplayName/>
        <AccountId xsi:nil="true"/>
        <AccountType/>
      </UserInfo>
    </CorpSiteProjectOwner>
    <CorpSiteClassification xmlns="8bbd4995-53b7-43e2-b62f-10947586ac31">Åpen</CorpSiteClassification>
    <CorpSiteInstituteEmail xmlns="8bbd4995-53b7-43e2-b62f-10947586ac31" xsi:nil="true"/>
    <TaxCatchAll xmlns="e17d68e7-3aed-405b-8ea4-7d85968b9974" xsi:nil="true"/>
    <CorpSiteCoAuthors xmlns="8bbd4995-53b7-43e2-b62f-10947586ac31" xsi:nil="true"/>
    <CorpSiteInstituteEnUs xmlns="8bbd4995-53b7-43e2-b62f-10947586ac31" xsi:nil="true"/>
    <CorpSiteDocumentAuthor xmlns="8bbd4995-53b7-43e2-b62f-10947586ac31">
      <UserInfo>
        <DisplayName/>
        <AccountId xsi:nil="true"/>
        <AccountType/>
      </UserInfo>
    </CorpSiteDocumentAuthor>
    <CorpSiteMainAuthors xmlns="8bbd4995-53b7-43e2-b62f-10947586ac31" xsi:nil="true"/>
    <CorpSiteRecipientCompany xmlns="8bbd4995-53b7-43e2-b62f-10947586ac31" xsi:nil="true"/>
    <CorpSiteDocLanguage xmlns="8bbd4995-53b7-43e2-b62f-10947586ac31" xsi:nil="true"/>
    <CorpDocVersion xmlns="8bbd4995-53b7-43e2-b62f-10947586ac31" xsi:nil="true"/>
    <CorpWorkflowApproval xmlns="8bbd4995-53b7-43e2-b62f-10947586ac31" xsi:nil="true"/>
    <CorpSiteZipAddress xmlns="8bbd4995-53b7-43e2-b62f-10947586ac31" xsi:nil="true"/>
    <CorpSiteVATNumber xmlns="8bbd4995-53b7-43e2-b62f-10947586ac31" xsi:nil="true"/>
    <CorpSiteProjectQA xmlns="8bbd4995-53b7-43e2-b62f-10947586ac31">
      <UserInfo>
        <DisplayName/>
        <AccountId xsi:nil="true"/>
        <AccountType/>
      </UserInfo>
    </CorpSiteProjectQA>
    <ArchiveStatus xmlns="8bbd4995-53b7-43e2-b62f-10947586ac31" xsi:nil="true"/>
    <CorpSiteReportNumber xmlns="8bbd4995-53b7-43e2-b62f-10947586ac31" xsi:nil="true"/>
    <CorpSiteOurRef xmlns="8bbd4995-53b7-43e2-b62f-10947586ac31" xsi:nil="true"/>
    <CorpDocPageClassificationEnUs xmlns="8bbd4995-53b7-43e2-b62f-10947586ac31">Unrestricted</CorpDocPageClassificationEnUs>
    <lcf76f155ced4ddcb4097134ff3c332f xmlns="3ba0c5c5-7e56-42de-b0e7-a4e1f6d603bb">
      <Terms xmlns="http://schemas.microsoft.com/office/infopath/2007/PartnerControls"/>
    </lcf76f155ced4ddcb4097134ff3c332f>
    <CorpDocumentDate xmlns="8bbd4995-53b7-43e2-b62f-10947586ac3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554AD4-52E9-4718-92DC-DB151E3C3C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bd4995-53b7-43e2-b62f-10947586ac31"/>
    <ds:schemaRef ds:uri="3ba0c5c5-7e56-42de-b0e7-a4e1f6d603bb"/>
    <ds:schemaRef ds:uri="e17d68e7-3aed-405b-8ea4-7d85968b99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C5171B-1060-42CB-9782-65684B412A21}">
  <ds:schemaRefs>
    <ds:schemaRef ds:uri="3ba0c5c5-7e56-42de-b0e7-a4e1f6d603bb"/>
    <ds:schemaRef ds:uri="8bbd4995-53b7-43e2-b62f-10947586ac31"/>
    <ds:schemaRef ds:uri="e17d68e7-3aed-405b-8ea4-7d85968b997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D3593F8-BB7E-4334-A336-9BBD1F441E6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ee68ff4-e554-434b-b800-e36c930c6276}" enabled="1" method="Standard" siteId="{e1f00f39-6041-45b0-b309-e0210d8b32a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593</Words>
  <Application>Microsoft Office PowerPoint</Application>
  <PresentationFormat>Widescreen</PresentationFormat>
  <Paragraphs>87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Lysbildetitler</vt:lpstr>
      </vt:variant>
      <vt:variant>
        <vt:i4>12</vt:i4>
      </vt:variant>
    </vt:vector>
  </HeadingPairs>
  <TitlesOfParts>
    <vt:vector size="15" baseType="lpstr">
      <vt:lpstr>Office Theme</vt:lpstr>
      <vt:lpstr>SINTEF Lys</vt:lpstr>
      <vt:lpstr>1_SINTEF Lys</vt:lpstr>
      <vt:lpstr>Actors involved in patient journeys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Ragnhild Halvorsrud</dc:creator>
  <cp:lastModifiedBy>Kristine Gjermestad</cp:lastModifiedBy>
  <cp:revision>6</cp:revision>
  <cp:lastPrinted>2025-03-11T14:07:34Z</cp:lastPrinted>
  <dcterms:created xsi:type="dcterms:W3CDTF">2023-10-26T12:36:45Z</dcterms:created>
  <dcterms:modified xsi:type="dcterms:W3CDTF">2026-01-20T14:43:08Z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0x01010031B82B69D2361148B4D8F7EC156802130800760C9E1DDD1489429E1D84225F39AF65</vt:lpwstr>
  </property>
  <property fmtid="{D5CDD505-2E9C-101B-9397-08002B2CF9AE}" pid="3" name="MediaServiceImageTags">
    <vt:lpwstr/>
  </property>
</Properties>
</file>