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29"/>
  </p:notesMasterIdLst>
  <p:sldIdLst>
    <p:sldId id="3948" r:id="rId7"/>
    <p:sldId id="3982" r:id="rId8"/>
    <p:sldId id="3975" r:id="rId9"/>
    <p:sldId id="3971" r:id="rId10"/>
    <p:sldId id="3980" r:id="rId11"/>
    <p:sldId id="256" r:id="rId12"/>
    <p:sldId id="266" r:id="rId13"/>
    <p:sldId id="257" r:id="rId14"/>
    <p:sldId id="267" r:id="rId15"/>
    <p:sldId id="268" r:id="rId16"/>
    <p:sldId id="26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986" r:id="rId25"/>
    <p:sldId id="3987" r:id="rId26"/>
    <p:sldId id="3981" r:id="rId27"/>
    <p:sldId id="3985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863F78-0DD3-4779-350A-7D176B8E5A73}" name="Miettinen Essi" initials="ME" userId="S::essi.miettinen@aalto.fi::593ff2b8-c77c-4a99-a766-6d44f14caa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963"/>
    <a:srgbClr val="7EC376"/>
    <a:srgbClr val="5B9BD5"/>
    <a:srgbClr val="A6C9E8"/>
    <a:srgbClr val="FFCCCC"/>
    <a:srgbClr val="9999FF"/>
    <a:srgbClr val="C8E6C9"/>
    <a:srgbClr val="FF99FF"/>
    <a:srgbClr val="4472C4"/>
    <a:srgbClr val="F7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E0B9F-3515-45EC-B3B8-7EE706999C6B}" v="14" dt="2025-08-05T15:26:00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360"/>
      </p:cViewPr>
      <p:guideLst>
        <p:guide orient="horz" pos="392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07.08.2025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/>
              <a:t>Multiple sclerosis patient pathway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6703521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Märt Vesinurm, Aalto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Aug 7,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Type:		Patient pathway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Health condition:	Multiple sclerosis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D6F90-5B64-D51A-F454-1B60984394C7}"/>
              </a:ext>
            </a:extLst>
          </p:cNvPr>
          <p:cNvSpPr txBox="1"/>
          <p:nvPr/>
        </p:nvSpPr>
        <p:spPr>
          <a:xfrm>
            <a:off x="731838" y="170113"/>
            <a:ext cx="14314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Case study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3547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07996" y="1473058"/>
            <a:ext cx="10515599" cy="898411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07995" y="2535346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15529" y="3569495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4" y="1620496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29" y="1949312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</a:t>
            </a:r>
            <a:r>
              <a:rPr kumimoji="0" lang="en-GB" alt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otilas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97" y="3061410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815529" y="4616403"/>
            <a:ext cx="10515599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36" y="1131602"/>
            <a:ext cx="6343208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Treatment started, in specialized hospital care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76" y="2673659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1" y="2719003"/>
            <a:ext cx="287103" cy="3600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AF7B178-6033-70D8-841B-3893B0837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3" y="3701620"/>
            <a:ext cx="236625" cy="34705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15" y="4092522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 err="1">
                <a:solidFill>
                  <a:prstClr val="black"/>
                </a:solidFill>
              </a:rPr>
              <a:t>Hoitaja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1" name="Straight Arrow Connector 11">
            <a:extLst>
              <a:ext uri="{FF2B5EF4-FFF2-40B4-BE49-F238E27FC236}">
                <a16:creationId xmlns:a16="http://schemas.microsoft.com/office/drawing/2014/main" id="{36D0CEB6-D18F-2192-C832-57BD59018075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>
            <a:off x="2603748" y="3266447"/>
            <a:ext cx="1345" cy="150513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8DBF3457-F14D-A7F0-328D-0CAB26AC4B27}"/>
              </a:ext>
            </a:extLst>
          </p:cNvPr>
          <p:cNvCxnSpPr>
            <a:cxnSpLocks/>
            <a:stCxn id="26" idx="0"/>
            <a:endCxn id="45" idx="2"/>
          </p:cNvCxnSpPr>
          <p:nvPr/>
        </p:nvCxnSpPr>
        <p:spPr>
          <a:xfrm flipH="1" flipV="1">
            <a:off x="3913881" y="2215398"/>
            <a:ext cx="4096" cy="255618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ABDB1DC4-CE81-9B4D-6FC0-0817B9D73D34}"/>
              </a:ext>
            </a:extLst>
          </p:cNvPr>
          <p:cNvCxnSpPr>
            <a:cxnSpLocks/>
            <a:stCxn id="53" idx="0"/>
            <a:endCxn id="56" idx="2"/>
          </p:cNvCxnSpPr>
          <p:nvPr/>
        </p:nvCxnSpPr>
        <p:spPr>
          <a:xfrm flipV="1">
            <a:off x="5171821" y="2210922"/>
            <a:ext cx="0" cy="256746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1" name="Rounded Rectangle 88">
            <a:extLst>
              <a:ext uri="{FF2B5EF4-FFF2-40B4-BE49-F238E27FC236}">
                <a16:creationId xmlns:a16="http://schemas.microsoft.com/office/drawing/2014/main" id="{A9996B0C-17F4-518C-F475-41EA51D78CF9}"/>
              </a:ext>
            </a:extLst>
          </p:cNvPr>
          <p:cNvSpPr/>
          <p:nvPr/>
        </p:nvSpPr>
        <p:spPr>
          <a:xfrm>
            <a:off x="5845816" y="164833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Researches </a:t>
            </a:r>
            <a:r>
              <a:rPr lang="en-GB" sz="1000" kern="0" dirty="0" err="1">
                <a:solidFill>
                  <a:prstClr val="black"/>
                </a:solidFill>
              </a:rPr>
              <a:t>Digipolku</a:t>
            </a:r>
            <a:r>
              <a:rPr lang="en-GB" sz="1000" kern="0" dirty="0">
                <a:solidFill>
                  <a:prstClr val="black"/>
                </a:solidFill>
              </a:rPr>
              <a:t> for instructions on the initial phase.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Rounded Rectangle 88">
            <a:extLst>
              <a:ext uri="{FF2B5EF4-FFF2-40B4-BE49-F238E27FC236}">
                <a16:creationId xmlns:a16="http://schemas.microsoft.com/office/drawing/2014/main" id="{550113BB-7B0C-23BF-427C-6239846EFF9D}"/>
              </a:ext>
            </a:extLst>
          </p:cNvPr>
          <p:cNvSpPr/>
          <p:nvPr/>
        </p:nvSpPr>
        <p:spPr>
          <a:xfrm>
            <a:off x="9480972" y="166131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primary information event, where the disease is explained in more detail.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Rectangle 76">
            <a:extLst>
              <a:ext uri="{FF2B5EF4-FFF2-40B4-BE49-F238E27FC236}">
                <a16:creationId xmlns:a16="http://schemas.microsoft.com/office/drawing/2014/main" id="{294DC520-E62F-21E4-5F31-2296418FF83C}"/>
              </a:ext>
            </a:extLst>
          </p:cNvPr>
          <p:cNvSpPr/>
          <p:nvPr/>
        </p:nvSpPr>
        <p:spPr>
          <a:xfrm flipH="1">
            <a:off x="7188943" y="1473058"/>
            <a:ext cx="2071171" cy="400763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40" name="AutoShape 63">
            <a:extLst>
              <a:ext uri="{FF2B5EF4-FFF2-40B4-BE49-F238E27FC236}">
                <a16:creationId xmlns:a16="http://schemas.microsoft.com/office/drawing/2014/main" id="{C531FC47-85D5-BAEA-D7F3-4136C2AB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944" y="1128865"/>
            <a:ext cx="2071170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2" name="Tekstiruutu 67">
            <a:extLst>
              <a:ext uri="{FF2B5EF4-FFF2-40B4-BE49-F238E27FC236}">
                <a16:creationId xmlns:a16="http://schemas.microsoft.com/office/drawing/2014/main" id="{B0C34448-493F-0FE2-605B-76954CDA8E9C}"/>
              </a:ext>
            </a:extLst>
          </p:cNvPr>
          <p:cNvSpPr txBox="1"/>
          <p:nvPr/>
        </p:nvSpPr>
        <p:spPr>
          <a:xfrm>
            <a:off x="7396812" y="700715"/>
            <a:ext cx="1529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Ensitietoiltoja</a:t>
            </a:r>
            <a:r>
              <a:rPr lang="en-GB" sz="1100" dirty="0"/>
              <a:t> 2 x </a:t>
            </a:r>
            <a:r>
              <a:rPr lang="en-GB" sz="1100" dirty="0" err="1"/>
              <a:t>vuodessa</a:t>
            </a:r>
            <a:r>
              <a:rPr lang="en-GB" sz="1100" dirty="0"/>
              <a:t>.</a:t>
            </a:r>
          </a:p>
        </p:txBody>
      </p:sp>
      <p:sp>
        <p:nvSpPr>
          <p:cNvPr id="43" name="AutoShape 63">
            <a:extLst>
              <a:ext uri="{FF2B5EF4-FFF2-40B4-BE49-F238E27FC236}">
                <a16:creationId xmlns:a16="http://schemas.microsoft.com/office/drawing/2014/main" id="{22468D54-CA73-48B5-0A61-AE1C321C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113" y="1128467"/>
            <a:ext cx="207101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endParaRPr lang="en-GB" sz="1200" kern="0" spc="100" dirty="0">
              <a:cs typeface="Arial" charset="0"/>
            </a:endParaRPr>
          </a:p>
        </p:txBody>
      </p:sp>
      <p:sp>
        <p:nvSpPr>
          <p:cNvPr id="2" name="TextBox 157">
            <a:extLst>
              <a:ext uri="{FF2B5EF4-FFF2-40B4-BE49-F238E27FC236}">
                <a16:creationId xmlns:a16="http://schemas.microsoft.com/office/drawing/2014/main" id="{4B79CC07-02B6-C5D3-5B73-5AEDC94B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57" y="5053107"/>
            <a:ext cx="13640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953509-AC65-B27F-2675-5A58287C9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7" y="4699355"/>
            <a:ext cx="271566" cy="335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A73E842-3E62-C812-B6C8-4062995CDFD7}"/>
              </a:ext>
            </a:extLst>
          </p:cNvPr>
          <p:cNvGrpSpPr/>
          <p:nvPr/>
        </p:nvGrpSpPr>
        <p:grpSpPr>
          <a:xfrm>
            <a:off x="1967377" y="2669450"/>
            <a:ext cx="1272742" cy="596997"/>
            <a:chOff x="7202555" y="3227384"/>
            <a:chExt cx="1272742" cy="596997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27BD8B3D-5624-FED6-2A50-6DB1A7D85DCD}"/>
                </a:ext>
              </a:extLst>
            </p:cNvPr>
            <p:cNvSpPr/>
            <p:nvPr/>
          </p:nvSpPr>
          <p:spPr>
            <a:xfrm>
              <a:off x="7202555" y="3227384"/>
              <a:ext cx="1272742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Request to book next magnet in 6 months &amp; a call time in 3 months.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A31DC4F4-7CEF-3AF3-CB57-B84669797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9CDF97-3927-E36F-6CF7-308E1A2C179C}"/>
              </a:ext>
            </a:extLst>
          </p:cNvPr>
          <p:cNvGrpSpPr/>
          <p:nvPr/>
        </p:nvGrpSpPr>
        <p:grpSpPr>
          <a:xfrm>
            <a:off x="1970067" y="4771581"/>
            <a:ext cx="1270051" cy="576000"/>
            <a:chOff x="3406973" y="3461757"/>
            <a:chExt cx="1270051" cy="5760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CBF4206-3720-2382-AB13-E513E970D95F}"/>
                </a:ext>
              </a:extLst>
            </p:cNvPr>
            <p:cNvSpPr/>
            <p:nvPr/>
          </p:nvSpPr>
          <p:spPr>
            <a:xfrm>
              <a:off x="3406973" y="3461757"/>
              <a:ext cx="1270051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Handles appointments.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Picture 1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4C89A20-8871-0007-29ED-D6A437C71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09D6B6-178D-AD79-C857-28E89C15A660}"/>
              </a:ext>
            </a:extLst>
          </p:cNvPr>
          <p:cNvGrpSpPr/>
          <p:nvPr/>
        </p:nvGrpSpPr>
        <p:grpSpPr>
          <a:xfrm>
            <a:off x="3339823" y="4771581"/>
            <a:ext cx="1156308" cy="576000"/>
            <a:chOff x="2789699" y="2842900"/>
            <a:chExt cx="1156308" cy="576000"/>
          </a:xfrm>
        </p:grpSpPr>
        <p:sp>
          <p:nvSpPr>
            <p:cNvPr id="26" name="Rounded Rectangle 88">
              <a:extLst>
                <a:ext uri="{FF2B5EF4-FFF2-40B4-BE49-F238E27FC236}">
                  <a16:creationId xmlns:a16="http://schemas.microsoft.com/office/drawing/2014/main" id="{D3FE541C-767B-A167-F8F3-09A3F6AC6109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appointment.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E20EA69-7A7F-4F83-147A-AEEC36FD8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0CC061-03CC-4B29-7BCB-708C66C11A37}"/>
              </a:ext>
            </a:extLst>
          </p:cNvPr>
          <p:cNvGrpSpPr/>
          <p:nvPr/>
        </p:nvGrpSpPr>
        <p:grpSpPr>
          <a:xfrm>
            <a:off x="3335727" y="1639398"/>
            <a:ext cx="1156308" cy="576000"/>
            <a:chOff x="2783614" y="4857175"/>
            <a:chExt cx="1156308" cy="5760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E1A204DE-2931-4E0B-0909-8FAFA73DBEDD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information about the appointments.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E8873AB-F94B-8E3B-1628-34FE8DB4A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04722C-590B-DDF6-CAE4-927E059EDE2B}"/>
              </a:ext>
            </a:extLst>
          </p:cNvPr>
          <p:cNvGrpSpPr/>
          <p:nvPr/>
        </p:nvGrpSpPr>
        <p:grpSpPr>
          <a:xfrm>
            <a:off x="4593667" y="4778391"/>
            <a:ext cx="1156308" cy="576000"/>
            <a:chOff x="2789699" y="2842900"/>
            <a:chExt cx="1156308" cy="576000"/>
          </a:xfrm>
        </p:grpSpPr>
        <p:sp>
          <p:nvSpPr>
            <p:cNvPr id="53" name="Rounded Rectangle 88">
              <a:extLst>
                <a:ext uri="{FF2B5EF4-FFF2-40B4-BE49-F238E27FC236}">
                  <a16:creationId xmlns:a16="http://schemas.microsoft.com/office/drawing/2014/main" id="{1F3B8F74-3A26-B3D9-1AAB-ECD3A6287F71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Invites to first hand information event.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574F71E-CF68-27E6-4CB8-6DBC923C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E0D6E5-1329-F009-7957-444E78A71B67}"/>
              </a:ext>
            </a:extLst>
          </p:cNvPr>
          <p:cNvGrpSpPr/>
          <p:nvPr/>
        </p:nvGrpSpPr>
        <p:grpSpPr>
          <a:xfrm>
            <a:off x="4593667" y="1634922"/>
            <a:ext cx="1156308" cy="576000"/>
            <a:chOff x="2783614" y="4857175"/>
            <a:chExt cx="1156308" cy="576000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AAA0281F-6AD3-6904-180F-B40BB58D0094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Accepts the invitation.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7E352D7-43CF-9207-1A9F-8B1AECCC1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75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0C36E8E2-CF3E-335F-0E9B-A91B46E8D470}"/>
              </a:ext>
            </a:extLst>
          </p:cNvPr>
          <p:cNvSpPr/>
          <p:nvPr/>
        </p:nvSpPr>
        <p:spPr>
          <a:xfrm>
            <a:off x="454342" y="4746956"/>
            <a:ext cx="11295261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57">
            <a:extLst>
              <a:ext uri="{FF2B5EF4-FFF2-40B4-BE49-F238E27FC236}">
                <a16:creationId xmlns:a16="http://schemas.microsoft.com/office/drawing/2014/main" id="{2C28A2D6-5FD6-D386-CA85-68E371C2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70" y="5183660"/>
            <a:ext cx="14652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B11916-CE1C-EEE5-69D1-4F7A7E5C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9" y="4829908"/>
            <a:ext cx="291701" cy="335215"/>
          </a:xfrm>
          <a:prstGeom prst="rect">
            <a:avLst/>
          </a:prstGeom>
        </p:spPr>
      </p:pic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9E561CF2-0B94-ABB3-FA31-9CD443459F94}"/>
              </a:ext>
            </a:extLst>
          </p:cNvPr>
          <p:cNvSpPr/>
          <p:nvPr/>
        </p:nvSpPr>
        <p:spPr>
          <a:xfrm>
            <a:off x="442396" y="5766188"/>
            <a:ext cx="11307207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458717" y="639989"/>
            <a:ext cx="11307206" cy="134072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54170" y="3035897"/>
            <a:ext cx="11307208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80" y="323612"/>
            <a:ext cx="11316298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Ambiguous situations in treatment, e.g. symptoms worsen but not critically.</a:t>
            </a: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5" y="1073152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0" y="1401968"/>
            <a:ext cx="643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9" y="3859723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454171" y="2118593"/>
            <a:ext cx="11307207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67" y="2564436"/>
            <a:ext cx="10979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8" name="Picture 17">
            <a:extLst>
              <a:ext uri="{FF2B5EF4-FFF2-40B4-BE49-F238E27FC236}">
                <a16:creationId xmlns:a16="http://schemas.microsoft.com/office/drawing/2014/main" id="{9FAB37F8-7BBC-4F41-800B-6C8B2C27F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3" y="3492075"/>
            <a:ext cx="236625" cy="347050"/>
          </a:xfrm>
          <a:prstGeom prst="rect">
            <a:avLst/>
          </a:prstGeom>
        </p:spPr>
      </p:pic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1055072" y="904913"/>
            <a:ext cx="1160298" cy="810873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Uncertainty about the situation, or experiencing changes after the start of the medication.</a:t>
            </a: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69" idx="0"/>
            <a:endCxn id="62" idx="2"/>
          </p:cNvCxnSpPr>
          <p:nvPr/>
        </p:nvCxnSpPr>
        <p:spPr>
          <a:xfrm flipV="1">
            <a:off x="5677900" y="1613039"/>
            <a:ext cx="0" cy="152189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A795121B-2AD9-4840-8B43-C672EA9D0971}"/>
              </a:ext>
            </a:extLst>
          </p:cNvPr>
          <p:cNvSpPr/>
          <p:nvPr/>
        </p:nvSpPr>
        <p:spPr>
          <a:xfrm>
            <a:off x="3838620" y="313492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Knows how to respond to the situation.</a:t>
            </a:r>
          </a:p>
        </p:txBody>
      </p:sp>
      <p:sp>
        <p:nvSpPr>
          <p:cNvPr id="40" name="Rounded Rectangle 88">
            <a:extLst>
              <a:ext uri="{FF2B5EF4-FFF2-40B4-BE49-F238E27FC236}">
                <a16:creationId xmlns:a16="http://schemas.microsoft.com/office/drawing/2014/main" id="{E28D3145-00A2-1A4C-A668-2ED619B7A7F7}"/>
              </a:ext>
            </a:extLst>
          </p:cNvPr>
          <p:cNvSpPr/>
          <p:nvPr/>
        </p:nvSpPr>
        <p:spPr>
          <a:xfrm>
            <a:off x="3838620" y="390460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a worsening phase is noticed, direct responsibility to the doctor.</a:t>
            </a:r>
          </a:p>
        </p:txBody>
      </p:sp>
      <p:cxnSp>
        <p:nvCxnSpPr>
          <p:cNvPr id="2" name="Straight Arrow Connector 11">
            <a:extLst>
              <a:ext uri="{FF2B5EF4-FFF2-40B4-BE49-F238E27FC236}">
                <a16:creationId xmlns:a16="http://schemas.microsoft.com/office/drawing/2014/main" id="{0E3FBFF6-5C80-A817-B652-73826C090CC0}"/>
              </a:ext>
            </a:extLst>
          </p:cNvPr>
          <p:cNvCxnSpPr>
            <a:cxnSpLocks/>
            <a:stCxn id="45" idx="2"/>
            <a:endCxn id="53" idx="0"/>
          </p:cNvCxnSpPr>
          <p:nvPr/>
        </p:nvCxnSpPr>
        <p:spPr>
          <a:xfrm flipH="1">
            <a:off x="2860066" y="1624404"/>
            <a:ext cx="2266" cy="189967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" name="Straight Arrow Connector 11">
            <a:extLst>
              <a:ext uri="{FF2B5EF4-FFF2-40B4-BE49-F238E27FC236}">
                <a16:creationId xmlns:a16="http://schemas.microsoft.com/office/drawing/2014/main" id="{08D4B1BD-3488-9E9C-705A-9536F51CB070}"/>
              </a:ext>
            </a:extLst>
          </p:cNvPr>
          <p:cNvCxnSpPr>
            <a:cxnSpLocks/>
            <a:stCxn id="101" idx="0"/>
            <a:endCxn id="106" idx="2"/>
          </p:cNvCxnSpPr>
          <p:nvPr/>
        </p:nvCxnSpPr>
        <p:spPr>
          <a:xfrm rot="5400000" flipH="1" flipV="1">
            <a:off x="5454778" y="2999926"/>
            <a:ext cx="1119190" cy="685020"/>
          </a:xfrm>
          <a:prstGeom prst="bentConnector3">
            <a:avLst>
              <a:gd name="adj1" fmla="val 8128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820839CC-C8FE-4EDC-A704-FE92E69B16F7}"/>
              </a:ext>
            </a:extLst>
          </p:cNvPr>
          <p:cNvSpPr/>
          <p:nvPr/>
        </p:nvSpPr>
        <p:spPr>
          <a:xfrm>
            <a:off x="3594794" y="104840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Makes a call request from MAISA's call service, waits for the call.</a:t>
            </a: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4A2701F5-F2CC-AB92-FEA9-CB9CDDA9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5" y="6216218"/>
            <a:ext cx="12527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 err="1">
                <a:solidFill>
                  <a:prstClr val="black"/>
                </a:solidFill>
              </a:rPr>
              <a:t>Menecons</a:t>
            </a:r>
            <a:r>
              <a:rPr lang="en-GB" altLang="en-US" sz="1100" kern="0" dirty="0">
                <a:solidFill>
                  <a:prstClr val="black"/>
                </a:solidFill>
              </a:rPr>
              <a:t>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EF7C7C70-B956-C3D5-F225-1B10933F487A}"/>
              </a:ext>
            </a:extLst>
          </p:cNvPr>
          <p:cNvCxnSpPr>
            <a:cxnSpLocks/>
            <a:stCxn id="101" idx="2"/>
            <a:endCxn id="98" idx="0"/>
          </p:cNvCxnSpPr>
          <p:nvPr/>
        </p:nvCxnSpPr>
        <p:spPr>
          <a:xfrm>
            <a:off x="5671863" y="4478031"/>
            <a:ext cx="6037" cy="138297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6" name="Rounded Rectangle 88">
            <a:extLst>
              <a:ext uri="{FF2B5EF4-FFF2-40B4-BE49-F238E27FC236}">
                <a16:creationId xmlns:a16="http://schemas.microsoft.com/office/drawing/2014/main" id="{A2E736F7-68D5-B5B1-457E-52BAE2621809}"/>
              </a:ext>
            </a:extLst>
          </p:cNvPr>
          <p:cNvSpPr/>
          <p:nvPr/>
        </p:nvSpPr>
        <p:spPr>
          <a:xfrm>
            <a:off x="6346118" y="586364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Investigates symptoms related to MS: sensory deficits, walking difficulties.</a:t>
            </a:r>
          </a:p>
        </p:txBody>
      </p:sp>
      <p:cxnSp>
        <p:nvCxnSpPr>
          <p:cNvPr id="57" name="Straight Arrow Connector 11">
            <a:extLst>
              <a:ext uri="{FF2B5EF4-FFF2-40B4-BE49-F238E27FC236}">
                <a16:creationId xmlns:a16="http://schemas.microsoft.com/office/drawing/2014/main" id="{06A69B0C-18FF-AEB9-9AE2-45913ED4D596}"/>
              </a:ext>
            </a:extLst>
          </p:cNvPr>
          <p:cNvCxnSpPr>
            <a:cxnSpLocks/>
            <a:stCxn id="81" idx="0"/>
          </p:cNvCxnSpPr>
          <p:nvPr/>
        </p:nvCxnSpPr>
        <p:spPr>
          <a:xfrm rot="5400000" flipH="1" flipV="1">
            <a:off x="8461465" y="2596164"/>
            <a:ext cx="2307200" cy="298280"/>
          </a:xfrm>
          <a:prstGeom prst="bentConnector3">
            <a:avLst>
              <a:gd name="adj1" fmla="val 27211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6" name="Straight Arrow Connector 11">
            <a:extLst>
              <a:ext uri="{FF2B5EF4-FFF2-40B4-BE49-F238E27FC236}">
                <a16:creationId xmlns:a16="http://schemas.microsoft.com/office/drawing/2014/main" id="{9B10892F-9EAA-D24E-48A8-18C585EA9AF2}"/>
              </a:ext>
            </a:extLst>
          </p:cNvPr>
          <p:cNvCxnSpPr>
            <a:cxnSpLocks/>
          </p:cNvCxnSpPr>
          <p:nvPr/>
        </p:nvCxnSpPr>
        <p:spPr>
          <a:xfrm flipV="1">
            <a:off x="10466408" y="1591704"/>
            <a:ext cx="0" cy="61513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2" name="Straight Arrow Connector 11">
            <a:extLst>
              <a:ext uri="{FF2B5EF4-FFF2-40B4-BE49-F238E27FC236}">
                <a16:creationId xmlns:a16="http://schemas.microsoft.com/office/drawing/2014/main" id="{2B23DB49-857E-FF98-26C9-33817A23D323}"/>
              </a:ext>
            </a:extLst>
          </p:cNvPr>
          <p:cNvCxnSpPr>
            <a:cxnSpLocks/>
            <a:stCxn id="124" idx="0"/>
            <a:endCxn id="127" idx="2"/>
          </p:cNvCxnSpPr>
          <p:nvPr/>
        </p:nvCxnSpPr>
        <p:spPr>
          <a:xfrm flipV="1">
            <a:off x="8202211" y="4481061"/>
            <a:ext cx="0" cy="138071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7" name="Rounded Rectangle 88">
            <a:extLst>
              <a:ext uri="{FF2B5EF4-FFF2-40B4-BE49-F238E27FC236}">
                <a16:creationId xmlns:a16="http://schemas.microsoft.com/office/drawing/2014/main" id="{AFCEE44A-9944-5073-0071-CA3B0FA198BE}"/>
              </a:ext>
            </a:extLst>
          </p:cNvPr>
          <p:cNvSpPr/>
          <p:nvPr/>
        </p:nvSpPr>
        <p:spPr>
          <a:xfrm>
            <a:off x="7043908" y="221130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Evaluates the situation.</a:t>
            </a:r>
          </a:p>
        </p:txBody>
      </p:sp>
      <p:sp>
        <p:nvSpPr>
          <p:cNvPr id="79" name="Rounded Rectangle 88">
            <a:extLst>
              <a:ext uri="{FF2B5EF4-FFF2-40B4-BE49-F238E27FC236}">
                <a16:creationId xmlns:a16="http://schemas.microsoft.com/office/drawing/2014/main" id="{CC97E622-D21E-2253-E0AC-626AADAD4E2C}"/>
              </a:ext>
            </a:extLst>
          </p:cNvPr>
          <p:cNvSpPr/>
          <p:nvPr/>
        </p:nvSpPr>
        <p:spPr>
          <a:xfrm>
            <a:off x="8305627" y="220684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 also state the condition without all the additional tests.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85C8F3A-74B2-407A-247D-00FF59B81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7" y="5828939"/>
            <a:ext cx="518084" cy="518084"/>
          </a:xfrm>
          <a:prstGeom prst="rect">
            <a:avLst/>
          </a:prstGeom>
        </p:spPr>
      </p:pic>
      <p:sp>
        <p:nvSpPr>
          <p:cNvPr id="43" name="Rounded Rectangle 88">
            <a:extLst>
              <a:ext uri="{FF2B5EF4-FFF2-40B4-BE49-F238E27FC236}">
                <a16:creationId xmlns:a16="http://schemas.microsoft.com/office/drawing/2014/main" id="{69B6C0C8-B7FF-EF46-BB11-96D5E1E1A8C6}"/>
              </a:ext>
            </a:extLst>
          </p:cNvPr>
          <p:cNvSpPr/>
          <p:nvPr/>
        </p:nvSpPr>
        <p:spPr>
          <a:xfrm>
            <a:off x="9562762" y="2206841"/>
            <a:ext cx="1160298" cy="576000"/>
          </a:xfrm>
          <a:prstGeom prst="roundRect">
            <a:avLst>
              <a:gd name="adj" fmla="val 12023"/>
            </a:avLst>
          </a:prstGeom>
          <a:solidFill>
            <a:srgbClr val="DCEFF5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Answers the questions in MAISA.</a:t>
            </a:r>
          </a:p>
        </p:txBody>
      </p:sp>
      <p:pic>
        <p:nvPicPr>
          <p:cNvPr id="28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AF9DF3-8596-F964-B1F9-2793BA79A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" y="2229489"/>
            <a:ext cx="287103" cy="360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4494816-B53D-78BB-1184-F3379BC7B728}"/>
              </a:ext>
            </a:extLst>
          </p:cNvPr>
          <p:cNvGrpSpPr/>
          <p:nvPr/>
        </p:nvGrpSpPr>
        <p:grpSpPr>
          <a:xfrm>
            <a:off x="2284178" y="1048404"/>
            <a:ext cx="1156308" cy="576000"/>
            <a:chOff x="4593667" y="4778391"/>
            <a:chExt cx="1156308" cy="576000"/>
          </a:xfrm>
        </p:grpSpPr>
        <p:sp>
          <p:nvSpPr>
            <p:cNvPr id="45" name="Rounded Rectangle 88">
              <a:extLst>
                <a:ext uri="{FF2B5EF4-FFF2-40B4-BE49-F238E27FC236}">
                  <a16:creationId xmlns:a16="http://schemas.microsoft.com/office/drawing/2014/main" id="{05BFAC8F-CFDE-DEE7-CE73-E67A58FFE5A8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a message in MAISA.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10BEF46-C7EE-2D07-FA0A-01F51167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53ECD2C-62E2-0D44-5B19-6AB808C61815}"/>
              </a:ext>
            </a:extLst>
          </p:cNvPr>
          <p:cNvGrpSpPr/>
          <p:nvPr/>
        </p:nvGrpSpPr>
        <p:grpSpPr>
          <a:xfrm>
            <a:off x="2281912" y="3524079"/>
            <a:ext cx="1156308" cy="576000"/>
            <a:chOff x="4797477" y="919201"/>
            <a:chExt cx="1156308" cy="57600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D961307-7D57-0EFA-5421-B91D9FB511D5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Reads the message.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A00080B-2660-FE27-BA1A-46943265A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894CB91-9064-AE72-4AAB-E109CBEBB52E}"/>
              </a:ext>
            </a:extLst>
          </p:cNvPr>
          <p:cNvGrpSpPr/>
          <p:nvPr/>
        </p:nvGrpSpPr>
        <p:grpSpPr>
          <a:xfrm>
            <a:off x="5099746" y="1037039"/>
            <a:ext cx="1156308" cy="576000"/>
            <a:chOff x="2459474" y="3678353"/>
            <a:chExt cx="1156308" cy="576000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D6B2A3B-8D31-AE12-7D9D-6A10813B86BE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call.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0F950F7-2EC5-1570-0A1D-C911F406B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CA9665C-E34D-D520-79E3-02961DB379A2}"/>
              </a:ext>
            </a:extLst>
          </p:cNvPr>
          <p:cNvGrpSpPr/>
          <p:nvPr/>
        </p:nvGrpSpPr>
        <p:grpSpPr>
          <a:xfrm>
            <a:off x="5099746" y="3134929"/>
            <a:ext cx="1156308" cy="576000"/>
            <a:chOff x="4370032" y="2229489"/>
            <a:chExt cx="1156308" cy="576000"/>
          </a:xfrm>
        </p:grpSpPr>
        <p:sp>
          <p:nvSpPr>
            <p:cNvPr id="69" name="Rounded Rectangle 88">
              <a:extLst>
                <a:ext uri="{FF2B5EF4-FFF2-40B4-BE49-F238E27FC236}">
                  <a16:creationId xmlns:a16="http://schemas.microsoft.com/office/drawing/2014/main" id="{9AA8C913-F2CA-537C-B6E5-0955E3AF5F35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 and/or answers in MAISA.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AAEAB57-9F33-0052-D9E1-B6A0A2B1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8EFBED8-AA44-8979-72D1-A4D6495C86AA}"/>
              </a:ext>
            </a:extLst>
          </p:cNvPr>
          <p:cNvGrpSpPr/>
          <p:nvPr/>
        </p:nvGrpSpPr>
        <p:grpSpPr>
          <a:xfrm>
            <a:off x="8887771" y="3898904"/>
            <a:ext cx="1156308" cy="576000"/>
            <a:chOff x="4593667" y="4778391"/>
            <a:chExt cx="1156308" cy="576000"/>
          </a:xfrm>
        </p:grpSpPr>
        <p:sp>
          <p:nvSpPr>
            <p:cNvPr id="81" name="Rounded Rectangle 88">
              <a:extLst>
                <a:ext uri="{FF2B5EF4-FFF2-40B4-BE49-F238E27FC236}">
                  <a16:creationId xmlns:a16="http://schemas.microsoft.com/office/drawing/2014/main" id="{9801925A-AA80-D52A-3472-E48F11DC7737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Answers the questions in MAISA.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FF56F7A-68B5-E922-5C60-F37431B4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85A5534-77D8-0C99-5070-EBFB7BAF5F6D}"/>
              </a:ext>
            </a:extLst>
          </p:cNvPr>
          <p:cNvGrpSpPr/>
          <p:nvPr/>
        </p:nvGrpSpPr>
        <p:grpSpPr>
          <a:xfrm>
            <a:off x="9562762" y="1037039"/>
            <a:ext cx="1156308" cy="576000"/>
            <a:chOff x="4797477" y="919201"/>
            <a:chExt cx="1156308" cy="576000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A43367C0-E3FF-1449-DFB6-CED170DA5626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answer at MAISA.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D1AB59F-B9DC-642C-A9BE-F75A230F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C9D90E2-9BAE-A03E-F296-DC4256F2A440}"/>
              </a:ext>
            </a:extLst>
          </p:cNvPr>
          <p:cNvGrpSpPr/>
          <p:nvPr/>
        </p:nvGrpSpPr>
        <p:grpSpPr>
          <a:xfrm>
            <a:off x="5099746" y="5861010"/>
            <a:ext cx="1156308" cy="576000"/>
            <a:chOff x="4797477" y="919201"/>
            <a:chExt cx="1156308" cy="576000"/>
          </a:xfrm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ACE720A-F2D8-7DFA-BD65-5B14C22181DD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consultation request.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316AC70-8D08-C2FB-FDA3-86FDA9CC4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CD2A69A-A8AF-2CCD-29BE-B0D3F7E08603}"/>
              </a:ext>
            </a:extLst>
          </p:cNvPr>
          <p:cNvGrpSpPr/>
          <p:nvPr/>
        </p:nvGrpSpPr>
        <p:grpSpPr>
          <a:xfrm>
            <a:off x="5093709" y="3902031"/>
            <a:ext cx="1156308" cy="576000"/>
            <a:chOff x="4593667" y="4778391"/>
            <a:chExt cx="1156308" cy="576000"/>
          </a:xfrm>
        </p:grpSpPr>
        <p:sp>
          <p:nvSpPr>
            <p:cNvPr id="101" name="Rounded Rectangle 88">
              <a:extLst>
                <a:ext uri="{FF2B5EF4-FFF2-40B4-BE49-F238E27FC236}">
                  <a16:creationId xmlns:a16="http://schemas.microsoft.com/office/drawing/2014/main" id="{003431CB-2E60-07A6-C690-DAF24FFDD1D1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Forwards the question to the doctor.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5DD2AAB-E3DC-B0D0-EF6B-7B54AB20D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E9B8B92-14D1-EE44-214B-C976ABDEFC31}"/>
              </a:ext>
            </a:extLst>
          </p:cNvPr>
          <p:cNvGrpSpPr/>
          <p:nvPr/>
        </p:nvGrpSpPr>
        <p:grpSpPr>
          <a:xfrm>
            <a:off x="5778729" y="2206841"/>
            <a:ext cx="1156308" cy="576000"/>
            <a:chOff x="4797477" y="919201"/>
            <a:chExt cx="1156308" cy="576000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B92A6C9A-F140-A715-194E-89DEFEC560E6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question if it’s about medication.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9962509F-D071-EE7D-A947-567AFF021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C9B2884-97C1-E275-280A-20812E6D512C}"/>
              </a:ext>
            </a:extLst>
          </p:cNvPr>
          <p:cNvGrpSpPr/>
          <p:nvPr/>
        </p:nvGrpSpPr>
        <p:grpSpPr>
          <a:xfrm>
            <a:off x="7624057" y="5861775"/>
            <a:ext cx="1156308" cy="576000"/>
            <a:chOff x="4593667" y="4778391"/>
            <a:chExt cx="1156308" cy="576000"/>
          </a:xfrm>
        </p:grpSpPr>
        <p:sp>
          <p:nvSpPr>
            <p:cNvPr id="124" name="Rounded Rectangle 88">
              <a:extLst>
                <a:ext uri="{FF2B5EF4-FFF2-40B4-BE49-F238E27FC236}">
                  <a16:creationId xmlns:a16="http://schemas.microsoft.com/office/drawing/2014/main" id="{E27F6D12-847E-2F92-49CC-1FE6C791FE48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Informs the nurse.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28F15F-BA4A-CDB4-CB47-F8BAC5370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F1CB6BB-FA5C-08CA-F951-024ED91EA462}"/>
              </a:ext>
            </a:extLst>
          </p:cNvPr>
          <p:cNvGrpSpPr/>
          <p:nvPr/>
        </p:nvGrpSpPr>
        <p:grpSpPr>
          <a:xfrm>
            <a:off x="7624057" y="3905061"/>
            <a:ext cx="1156308" cy="576000"/>
            <a:chOff x="4797477" y="919201"/>
            <a:chExt cx="1156308" cy="576000"/>
          </a:xfrm>
        </p:grpSpPr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7D9C8DC5-D599-1C14-A5FA-F237F99E493B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more information about the situation.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DF490692-7BA2-9D6D-C73A-575BF9B9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CCFBCD6-CCE6-A325-5C9F-B983C05BA8EE}"/>
              </a:ext>
            </a:extLst>
          </p:cNvPr>
          <p:cNvGrpSpPr/>
          <p:nvPr/>
        </p:nvGrpSpPr>
        <p:grpSpPr>
          <a:xfrm>
            <a:off x="3438220" y="3405772"/>
            <a:ext cx="407477" cy="796202"/>
            <a:chOff x="3438220" y="3405772"/>
            <a:chExt cx="407477" cy="796202"/>
          </a:xfrm>
        </p:grpSpPr>
        <p:cxnSp>
          <p:nvCxnSpPr>
            <p:cNvPr id="31" name="Straight Arrow Connector 40">
              <a:extLst>
                <a:ext uri="{FF2B5EF4-FFF2-40B4-BE49-F238E27FC236}">
                  <a16:creationId xmlns:a16="http://schemas.microsoft.com/office/drawing/2014/main" id="{1EFA546B-0959-7445-9197-D4656E8C33DE}"/>
                </a:ext>
              </a:extLst>
            </p:cNvPr>
            <p:cNvCxnSpPr>
              <a:cxnSpLocks/>
              <a:stCxn id="133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33" name="Straight Arrow Connector 40">
              <a:extLst>
                <a:ext uri="{FF2B5EF4-FFF2-40B4-BE49-F238E27FC236}">
                  <a16:creationId xmlns:a16="http://schemas.microsoft.com/office/drawing/2014/main" id="{156475FB-CE92-1845-BCDE-AC44BB886A43}"/>
                </a:ext>
              </a:extLst>
            </p:cNvPr>
            <p:cNvCxnSpPr>
              <a:cxnSpLocks/>
              <a:stCxn id="133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33" name="Diamond 132">
              <a:extLst>
                <a:ext uri="{FF2B5EF4-FFF2-40B4-BE49-F238E27FC236}">
                  <a16:creationId xmlns:a16="http://schemas.microsoft.com/office/drawing/2014/main" id="{95FE1793-359A-1D12-9428-83AFC42E67CB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134" name="Straight Arrow Connector 40">
              <a:extLst>
                <a:ext uri="{FF2B5EF4-FFF2-40B4-BE49-F238E27FC236}">
                  <a16:creationId xmlns:a16="http://schemas.microsoft.com/office/drawing/2014/main" id="{F6F033EC-B9F7-346E-2B80-83DD91D5C4EF}"/>
                </a:ext>
              </a:extLst>
            </p:cNvPr>
            <p:cNvCxnSpPr>
              <a:cxnSpLocks/>
              <a:stCxn id="53" idx="3"/>
              <a:endCxn id="133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570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9E561CF2-0B94-ABB3-FA31-9CD443459F94}"/>
              </a:ext>
            </a:extLst>
          </p:cNvPr>
          <p:cNvSpPr/>
          <p:nvPr/>
        </p:nvSpPr>
        <p:spPr>
          <a:xfrm>
            <a:off x="442395" y="5260073"/>
            <a:ext cx="1174960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446942" y="1125479"/>
            <a:ext cx="11745058" cy="134072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42394" y="2622258"/>
            <a:ext cx="11749603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05" y="809102"/>
            <a:ext cx="11316298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treatment not working, the symptoms get worse and have to go to the emergency.</a:t>
            </a: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0" y="1558642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75" y="1887458"/>
            <a:ext cx="711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4" y="3446084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Doctor on call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442396" y="4334425"/>
            <a:ext cx="1174960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92" y="4728898"/>
            <a:ext cx="13254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1043297" y="1390403"/>
            <a:ext cx="1160298" cy="810873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The symptoms are clearly getting worse, cannot wait for an answer through MAISA.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21" idx="0"/>
            <a:endCxn id="56" idx="2"/>
          </p:cNvCxnSpPr>
          <p:nvPr/>
        </p:nvCxnSpPr>
        <p:spPr>
          <a:xfrm flipH="1" flipV="1">
            <a:off x="6564513" y="2116555"/>
            <a:ext cx="2700" cy="92660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A795121B-2AD9-4840-8B43-C672EA9D0971}"/>
              </a:ext>
            </a:extLst>
          </p:cNvPr>
          <p:cNvSpPr/>
          <p:nvPr/>
        </p:nvSpPr>
        <p:spPr>
          <a:xfrm>
            <a:off x="3530979" y="305550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Evaluates the worsening: whether cortisone is needed.</a:t>
            </a:r>
          </a:p>
        </p:txBody>
      </p:sp>
      <p:cxnSp>
        <p:nvCxnSpPr>
          <p:cNvPr id="2" name="Straight Arrow Connector 11">
            <a:extLst>
              <a:ext uri="{FF2B5EF4-FFF2-40B4-BE49-F238E27FC236}">
                <a16:creationId xmlns:a16="http://schemas.microsoft.com/office/drawing/2014/main" id="{0E3FBFF6-5C80-A817-B652-73826C090CC0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2894897" y="2109894"/>
            <a:ext cx="2887" cy="94476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4" name="TextBox 157">
            <a:extLst>
              <a:ext uri="{FF2B5EF4-FFF2-40B4-BE49-F238E27FC236}">
                <a16:creationId xmlns:a16="http://schemas.microsoft.com/office/drawing/2014/main" id="{4A2701F5-F2CC-AB92-FEA9-CB9CDDA9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4" y="5764108"/>
            <a:ext cx="12527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Neurologist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1969E-F9D6-1FBC-62E2-5F879508A54A}"/>
              </a:ext>
            </a:extLst>
          </p:cNvPr>
          <p:cNvSpPr txBox="1"/>
          <p:nvPr/>
        </p:nvSpPr>
        <p:spPr>
          <a:xfrm>
            <a:off x="2789824" y="3632791"/>
            <a:ext cx="25503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For example, an ophthalmologist's emergency room and if the vision has decreased, you can get cortisone to help.</a:t>
            </a:r>
            <a:endParaRPr lang="en-GB" dirty="0"/>
          </a:p>
        </p:txBody>
      </p:sp>
      <p:sp>
        <p:nvSpPr>
          <p:cNvPr id="8" name="Rounded Rectangle 88">
            <a:extLst>
              <a:ext uri="{FF2B5EF4-FFF2-40B4-BE49-F238E27FC236}">
                <a16:creationId xmlns:a16="http://schemas.microsoft.com/office/drawing/2014/main" id="{4114681A-03FE-F495-BE38-DAFCD2EEDF87}"/>
              </a:ext>
            </a:extLst>
          </p:cNvPr>
          <p:cNvSpPr/>
          <p:nvPr/>
        </p:nvSpPr>
        <p:spPr>
          <a:xfrm>
            <a:off x="4752362" y="305466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to do about the medication? Has it been used long enough?</a:t>
            </a:r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E49E27F9-CA32-C554-322E-2783B27D3F2B}"/>
              </a:ext>
            </a:extLst>
          </p:cNvPr>
          <p:cNvCxnSpPr>
            <a:cxnSpLocks/>
            <a:stCxn id="21" idx="2"/>
            <a:endCxn id="72" idx="0"/>
          </p:cNvCxnSpPr>
          <p:nvPr/>
        </p:nvCxnSpPr>
        <p:spPr>
          <a:xfrm flipH="1">
            <a:off x="6564513" y="3640160"/>
            <a:ext cx="2700" cy="80073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60EA9C78-182C-FEC5-F24D-9E7C095DF578}"/>
              </a:ext>
            </a:extLst>
          </p:cNvPr>
          <p:cNvCxnSpPr>
            <a:cxnSpLocks/>
            <a:stCxn id="77" idx="0"/>
            <a:endCxn id="68" idx="2"/>
          </p:cNvCxnSpPr>
          <p:nvPr/>
        </p:nvCxnSpPr>
        <p:spPr>
          <a:xfrm flipV="1">
            <a:off x="7798308" y="2114670"/>
            <a:ext cx="0" cy="232622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id="{83D2E11D-2044-6BE2-841B-914405939D4A}"/>
              </a:ext>
            </a:extLst>
          </p:cNvPr>
          <p:cNvSpPr/>
          <p:nvPr/>
        </p:nvSpPr>
        <p:spPr>
          <a:xfrm>
            <a:off x="8478572" y="154489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Goes to head magnet</a:t>
            </a:r>
          </a:p>
        </p:txBody>
      </p:sp>
      <p:cxnSp>
        <p:nvCxnSpPr>
          <p:cNvPr id="45" name="Straight Arrow Connector 11">
            <a:extLst>
              <a:ext uri="{FF2B5EF4-FFF2-40B4-BE49-F238E27FC236}">
                <a16:creationId xmlns:a16="http://schemas.microsoft.com/office/drawing/2014/main" id="{B4ECB0A7-4BC6-F997-1F8D-4D5467741F61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0284231" y="2134531"/>
            <a:ext cx="1995" cy="322036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ACEB4EFB-6F8A-A049-3DD0-D3E8E2030786}"/>
              </a:ext>
            </a:extLst>
          </p:cNvPr>
          <p:cNvSpPr/>
          <p:nvPr/>
        </p:nvSpPr>
        <p:spPr>
          <a:xfrm>
            <a:off x="10955380" y="535489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Evaluates the situation.</a:t>
            </a:r>
          </a:p>
        </p:txBody>
      </p:sp>
      <p:pic>
        <p:nvPicPr>
          <p:cNvPr id="62" name="Picture 61" descr="Shape&#10;&#10;Description automatically generated with low confidence">
            <a:extLst>
              <a:ext uri="{FF2B5EF4-FFF2-40B4-BE49-F238E27FC236}">
                <a16:creationId xmlns:a16="http://schemas.microsoft.com/office/drawing/2014/main" id="{BBF16005-FF8C-F362-F803-074D301A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8" y="3043163"/>
            <a:ext cx="270264" cy="360000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AEA0D0-A2AF-7BC6-740B-349038A0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8" y="4375289"/>
            <a:ext cx="320810" cy="396000"/>
          </a:xfrm>
          <a:prstGeom prst="rect">
            <a:avLst/>
          </a:prstGeom>
        </p:spPr>
      </p:pic>
      <p:pic>
        <p:nvPicPr>
          <p:cNvPr id="65" name="Picture 6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71052F-AA87-AEDC-0CA0-6B536FF3F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" y="5453679"/>
            <a:ext cx="288000" cy="36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070E3F-0EEF-03A4-8AB2-0A93437DA059}"/>
              </a:ext>
            </a:extLst>
          </p:cNvPr>
          <p:cNvGrpSpPr/>
          <p:nvPr/>
        </p:nvGrpSpPr>
        <p:grpSpPr>
          <a:xfrm>
            <a:off x="2311762" y="1533894"/>
            <a:ext cx="1158402" cy="576000"/>
            <a:chOff x="3600731" y="2931103"/>
            <a:chExt cx="1158402" cy="576000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3C685D39-2F68-A35D-827A-BC8EE196F04A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to the emergency according to the symptoms.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7F1740-2492-19FC-8720-B65AE9C53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48A457-0CA1-EBD6-B513-53D576120AC9}"/>
              </a:ext>
            </a:extLst>
          </p:cNvPr>
          <p:cNvGrpSpPr/>
          <p:nvPr/>
        </p:nvGrpSpPr>
        <p:grpSpPr>
          <a:xfrm>
            <a:off x="2319630" y="3054660"/>
            <a:ext cx="1156308" cy="576000"/>
            <a:chOff x="5780981" y="976052"/>
            <a:chExt cx="1156308" cy="576000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E3BD3049-7904-D9BF-6A49-8343243438B3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the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C54D56-4D02-9D4B-65F8-FF661229E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1A71C7-2A78-116A-76C9-80E7A84F4106}"/>
              </a:ext>
            </a:extLst>
          </p:cNvPr>
          <p:cNvGrpSpPr/>
          <p:nvPr/>
        </p:nvGrpSpPr>
        <p:grpSpPr>
          <a:xfrm>
            <a:off x="5989059" y="3043163"/>
            <a:ext cx="1156308" cy="596997"/>
            <a:chOff x="7202555" y="3227384"/>
            <a:chExt cx="1156308" cy="596997"/>
          </a:xfrm>
        </p:grpSpPr>
        <p:sp>
          <p:nvSpPr>
            <p:cNvPr id="21" name="Rounded Rectangle 88">
              <a:extLst>
                <a:ext uri="{FF2B5EF4-FFF2-40B4-BE49-F238E27FC236}">
                  <a16:creationId xmlns:a16="http://schemas.microsoft.com/office/drawing/2014/main" id="{E7D37981-AFCC-39A8-4A79-E8AC2412E0B5}"/>
                </a:ext>
              </a:extLst>
            </p:cNvPr>
            <p:cNvSpPr/>
            <p:nvPr/>
          </p:nvSpPr>
          <p:spPr>
            <a:xfrm>
              <a:off x="7202555" y="3227384"/>
              <a:ext cx="1156308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Referral to the head magnet and neurologist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Picture 21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6116DCB-2551-8CC9-0CC2-CA6ACB53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51EEC5-C242-95EF-E3FC-45369D695812}"/>
              </a:ext>
            </a:extLst>
          </p:cNvPr>
          <p:cNvGrpSpPr/>
          <p:nvPr/>
        </p:nvGrpSpPr>
        <p:grpSpPr>
          <a:xfrm>
            <a:off x="9708072" y="5354895"/>
            <a:ext cx="1156308" cy="576000"/>
            <a:chOff x="5780981" y="976052"/>
            <a:chExt cx="1156308" cy="576000"/>
          </a:xfrm>
        </p:grpSpPr>
        <p:sp>
          <p:nvSpPr>
            <p:cNvPr id="41" name="Rounded Rectangle 88">
              <a:extLst>
                <a:ext uri="{FF2B5EF4-FFF2-40B4-BE49-F238E27FC236}">
                  <a16:creationId xmlns:a16="http://schemas.microsoft.com/office/drawing/2014/main" id="{F2C9F466-DCC1-1FE5-5D00-D19BF86EE854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a patient suspected of having an exacerbation.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750B61C-A6F3-8E49-E9AD-4B85818A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888A0B-7658-E51D-B774-628E64465A45}"/>
              </a:ext>
            </a:extLst>
          </p:cNvPr>
          <p:cNvGrpSpPr/>
          <p:nvPr/>
        </p:nvGrpSpPr>
        <p:grpSpPr>
          <a:xfrm>
            <a:off x="9704082" y="1544899"/>
            <a:ext cx="1158402" cy="576000"/>
            <a:chOff x="3600731" y="2931103"/>
            <a:chExt cx="1158402" cy="576000"/>
          </a:xfrm>
        </p:grpSpPr>
        <p:sp>
          <p:nvSpPr>
            <p:cNvPr id="46" name="Rounded Rectangle 88">
              <a:extLst>
                <a:ext uri="{FF2B5EF4-FFF2-40B4-BE49-F238E27FC236}">
                  <a16:creationId xmlns:a16="http://schemas.microsoft.com/office/drawing/2014/main" id="{5570F3F6-B8B0-D8E3-469F-964AA6183DB8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neurologist.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891D456-16F6-7E9C-8C55-41B812645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A9B94E-0607-CCB4-C06A-DFF3E7974A0C}"/>
              </a:ext>
            </a:extLst>
          </p:cNvPr>
          <p:cNvGrpSpPr/>
          <p:nvPr/>
        </p:nvGrpSpPr>
        <p:grpSpPr>
          <a:xfrm>
            <a:off x="5986359" y="1540555"/>
            <a:ext cx="1156308" cy="576000"/>
            <a:chOff x="3406974" y="3461757"/>
            <a:chExt cx="1156308" cy="576000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0F75E00-251D-83F3-5B39-BBC44B619ECA}"/>
                </a:ext>
              </a:extLst>
            </p:cNvPr>
            <p:cNvSpPr/>
            <p:nvPr/>
          </p:nvSpPr>
          <p:spPr>
            <a:xfrm>
              <a:off x="3406974" y="346175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referral.</a:t>
              </a:r>
            </a:p>
          </p:txBody>
        </p:sp>
        <p:pic>
          <p:nvPicPr>
            <p:cNvPr id="57" name="Picture 5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E78D632-B83B-EBF9-2DB6-2B276BC3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C77BC0-F5FB-B8F6-77A3-D3A76ACC6025}"/>
              </a:ext>
            </a:extLst>
          </p:cNvPr>
          <p:cNvGrpSpPr/>
          <p:nvPr/>
        </p:nvGrpSpPr>
        <p:grpSpPr>
          <a:xfrm>
            <a:off x="7220154" y="1538670"/>
            <a:ext cx="1156308" cy="576000"/>
            <a:chOff x="2783614" y="4857175"/>
            <a:chExt cx="1156308" cy="57600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EC90886-E5B4-E7A9-C53E-1308EB9A94C5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a new appointment.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9B18260-058F-7328-1153-68409917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AF9AD65-0CE7-EA96-DE62-3488D1D26740}"/>
              </a:ext>
            </a:extLst>
          </p:cNvPr>
          <p:cNvGrpSpPr/>
          <p:nvPr/>
        </p:nvGrpSpPr>
        <p:grpSpPr>
          <a:xfrm>
            <a:off x="5986359" y="4440898"/>
            <a:ext cx="1156308" cy="576000"/>
            <a:chOff x="4093988" y="3464431"/>
            <a:chExt cx="1156308" cy="576000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019F9652-7105-67FC-924F-313DD00F5D6B}"/>
                </a:ext>
              </a:extLst>
            </p:cNvPr>
            <p:cNvSpPr/>
            <p:nvPr/>
          </p:nvSpPr>
          <p:spPr>
            <a:xfrm>
              <a:off x="4093988" y="346443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Books the  appointment.</a:t>
              </a:r>
            </a:p>
          </p:txBody>
        </p:sp>
        <p:pic>
          <p:nvPicPr>
            <p:cNvPr id="73" name="Picture 7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D11ECF2-3CBF-4CF0-0A92-8B71DA168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21" y="3585816"/>
              <a:ext cx="253368" cy="309928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134DFDE-FA80-C259-44A2-6BCBF52F0950}"/>
              </a:ext>
            </a:extLst>
          </p:cNvPr>
          <p:cNvGrpSpPr/>
          <p:nvPr/>
        </p:nvGrpSpPr>
        <p:grpSpPr>
          <a:xfrm>
            <a:off x="7220154" y="4440898"/>
            <a:ext cx="1156308" cy="576000"/>
            <a:chOff x="2789699" y="2842900"/>
            <a:chExt cx="1156308" cy="576000"/>
          </a:xfrm>
        </p:grpSpPr>
        <p:sp>
          <p:nvSpPr>
            <p:cNvPr id="77" name="Rounded Rectangle 88">
              <a:extLst>
                <a:ext uri="{FF2B5EF4-FFF2-40B4-BE49-F238E27FC236}">
                  <a16:creationId xmlns:a16="http://schemas.microsoft.com/office/drawing/2014/main" id="{14D3A28D-7FA8-C68A-0229-370795668EFE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appointment.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261093E-8EEA-270B-5B49-1C4F4EE24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5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45">
            <a:extLst>
              <a:ext uri="{FF2B5EF4-FFF2-40B4-BE49-F238E27FC236}">
                <a16:creationId xmlns:a16="http://schemas.microsoft.com/office/drawing/2014/main" id="{D93B1581-25C6-0F86-FA25-C27F17BE6646}"/>
              </a:ext>
            </a:extLst>
          </p:cNvPr>
          <p:cNvSpPr/>
          <p:nvPr/>
        </p:nvSpPr>
        <p:spPr>
          <a:xfrm>
            <a:off x="460577" y="3520372"/>
            <a:ext cx="11307208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9E561CF2-0B94-ABB3-FA31-9CD443459F94}"/>
              </a:ext>
            </a:extLst>
          </p:cNvPr>
          <p:cNvSpPr/>
          <p:nvPr/>
        </p:nvSpPr>
        <p:spPr>
          <a:xfrm>
            <a:off x="442396" y="5324826"/>
            <a:ext cx="11307207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446942" y="1092026"/>
            <a:ext cx="11307206" cy="134072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56032" y="2614304"/>
            <a:ext cx="11307208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05" y="708743"/>
            <a:ext cx="9815919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treatment not working, the symptoms get worse and have to go to the emergency.</a:t>
            </a: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0" y="1547491"/>
            <a:ext cx="248213" cy="330951"/>
          </a:xfrm>
          <a:prstGeom prst="rect">
            <a:avLst/>
          </a:prstGeom>
        </p:spPr>
      </p:pic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91" y="3065585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446942" y="4425252"/>
            <a:ext cx="1134999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02" y="4795249"/>
            <a:ext cx="14262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8" name="Picture 17">
            <a:extLst>
              <a:ext uri="{FF2B5EF4-FFF2-40B4-BE49-F238E27FC236}">
                <a16:creationId xmlns:a16="http://schemas.microsoft.com/office/drawing/2014/main" id="{9FAB37F8-7BBC-4F41-800B-6C8B2C27F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2" y="3628701"/>
            <a:ext cx="236625" cy="347050"/>
          </a:xfrm>
          <a:prstGeom prst="rect">
            <a:avLst/>
          </a:prstGeom>
        </p:spPr>
      </p:pic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78" idx="2"/>
            <a:endCxn id="41" idx="0"/>
          </p:cNvCxnSpPr>
          <p:nvPr/>
        </p:nvCxnSpPr>
        <p:spPr>
          <a:xfrm>
            <a:off x="4417353" y="3287218"/>
            <a:ext cx="0" cy="12516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A795121B-2AD9-4840-8B43-C672EA9D0971}"/>
              </a:ext>
            </a:extLst>
          </p:cNvPr>
          <p:cNvSpPr/>
          <p:nvPr/>
        </p:nvSpPr>
        <p:spPr>
          <a:xfrm>
            <a:off x="2601004" y="270679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</a:t>
            </a: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worsening: the medication needs to be changed.</a:t>
            </a:r>
          </a:p>
        </p:txBody>
      </p:sp>
      <p:cxnSp>
        <p:nvCxnSpPr>
          <p:cNvPr id="2" name="Straight Arrow Connector 11">
            <a:extLst>
              <a:ext uri="{FF2B5EF4-FFF2-40B4-BE49-F238E27FC236}">
                <a16:creationId xmlns:a16="http://schemas.microsoft.com/office/drawing/2014/main" id="{0E3FBFF6-5C80-A817-B652-73826C090CC0}"/>
              </a:ext>
            </a:extLst>
          </p:cNvPr>
          <p:cNvCxnSpPr>
            <a:cxnSpLocks/>
            <a:stCxn id="20" idx="0"/>
            <a:endCxn id="25" idx="2"/>
          </p:cNvCxnSpPr>
          <p:nvPr/>
        </p:nvCxnSpPr>
        <p:spPr>
          <a:xfrm flipH="1" flipV="1">
            <a:off x="1947554" y="3285126"/>
            <a:ext cx="5948" cy="212402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4" name="TextBox 157">
            <a:extLst>
              <a:ext uri="{FF2B5EF4-FFF2-40B4-BE49-F238E27FC236}">
                <a16:creationId xmlns:a16="http://schemas.microsoft.com/office/drawing/2014/main" id="{4A2701F5-F2CC-AB92-FEA9-CB9CDDA9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5" y="5828861"/>
            <a:ext cx="12527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Neurologist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E49E27F9-CA32-C554-322E-2783B27D3F2B}"/>
              </a:ext>
            </a:extLst>
          </p:cNvPr>
          <p:cNvCxnSpPr>
            <a:cxnSpLocks/>
            <a:stCxn id="63" idx="0"/>
            <a:endCxn id="75" idx="2"/>
          </p:cNvCxnSpPr>
          <p:nvPr/>
        </p:nvCxnSpPr>
        <p:spPr>
          <a:xfrm flipV="1">
            <a:off x="6990652" y="2149068"/>
            <a:ext cx="0" cy="148545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id="{83D2E11D-2044-6BE2-841B-914405939D4A}"/>
              </a:ext>
            </a:extLst>
          </p:cNvPr>
          <p:cNvSpPr/>
          <p:nvPr/>
        </p:nvSpPr>
        <p:spPr>
          <a:xfrm>
            <a:off x="8938334" y="154749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Goes to take tests.</a:t>
            </a:r>
          </a:p>
        </p:txBody>
      </p:sp>
      <p:cxnSp>
        <p:nvCxnSpPr>
          <p:cNvPr id="45" name="Straight Arrow Connector 11">
            <a:extLst>
              <a:ext uri="{FF2B5EF4-FFF2-40B4-BE49-F238E27FC236}">
                <a16:creationId xmlns:a16="http://schemas.microsoft.com/office/drawing/2014/main" id="{B4ECB0A7-4BC6-F997-1F8D-4D5467741F61}"/>
              </a:ext>
            </a:extLst>
          </p:cNvPr>
          <p:cNvCxnSpPr>
            <a:cxnSpLocks/>
            <a:stCxn id="58" idx="2"/>
            <a:endCxn id="55" idx="0"/>
          </p:cNvCxnSpPr>
          <p:nvPr/>
        </p:nvCxnSpPr>
        <p:spPr>
          <a:xfrm>
            <a:off x="5730433" y="3285126"/>
            <a:ext cx="0" cy="34474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3" name="TextBox 157">
            <a:extLst>
              <a:ext uri="{FF2B5EF4-FFF2-40B4-BE49-F238E27FC236}">
                <a16:creationId xmlns:a16="http://schemas.microsoft.com/office/drawing/2014/main" id="{741CA33E-28E5-EBED-04CA-6A8E3A07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24" y="3971463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Nurse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52" name="Straight Arrow Connector 11">
            <a:extLst>
              <a:ext uri="{FF2B5EF4-FFF2-40B4-BE49-F238E27FC236}">
                <a16:creationId xmlns:a16="http://schemas.microsoft.com/office/drawing/2014/main" id="{DBAB7A90-1AA4-0124-4B3E-5321EDDD69E0}"/>
              </a:ext>
            </a:extLst>
          </p:cNvPr>
          <p:cNvCxnSpPr>
            <a:cxnSpLocks/>
          </p:cNvCxnSpPr>
          <p:nvPr/>
        </p:nvCxnSpPr>
        <p:spPr>
          <a:xfrm flipH="1" flipV="1">
            <a:off x="8255565" y="2136594"/>
            <a:ext cx="13636" cy="238606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4" name="Rectangle 76">
            <a:extLst>
              <a:ext uri="{FF2B5EF4-FFF2-40B4-BE49-F238E27FC236}">
                <a16:creationId xmlns:a16="http://schemas.microsoft.com/office/drawing/2014/main" id="{779760F1-A8EC-2908-5BE6-A7FCC75D786B}"/>
              </a:ext>
            </a:extLst>
          </p:cNvPr>
          <p:cNvSpPr/>
          <p:nvPr/>
        </p:nvSpPr>
        <p:spPr>
          <a:xfrm flipH="1">
            <a:off x="10249224" y="1092026"/>
            <a:ext cx="1528198" cy="498249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65" name="AutoShape 63">
            <a:extLst>
              <a:ext uri="{FF2B5EF4-FFF2-40B4-BE49-F238E27FC236}">
                <a16:creationId xmlns:a16="http://schemas.microsoft.com/office/drawing/2014/main" id="{EDCCC7DA-91EE-D922-673F-DE76DBC8A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224" y="708743"/>
            <a:ext cx="1528198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4416DF-1B31-5E02-06AE-6A0C5EADB05A}"/>
              </a:ext>
            </a:extLst>
          </p:cNvPr>
          <p:cNvSpPr txBox="1"/>
          <p:nvPr/>
        </p:nvSpPr>
        <p:spPr>
          <a:xfrm>
            <a:off x="10249224" y="407562"/>
            <a:ext cx="1749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100" dirty="0"/>
              <a:t>Max. 2 months. </a:t>
            </a:r>
          </a:p>
        </p:txBody>
      </p:sp>
      <p:pic>
        <p:nvPicPr>
          <p:cNvPr id="70" name="Picture 6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5EDC27-B79F-367A-C18B-7317AF1C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" y="4491047"/>
            <a:ext cx="300855" cy="371368"/>
          </a:xfrm>
          <a:prstGeom prst="rect">
            <a:avLst/>
          </a:prstGeom>
        </p:spPr>
      </p:pic>
      <p:pic>
        <p:nvPicPr>
          <p:cNvPr id="71" name="Picture 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FD4FF8-C6A9-D5BA-2458-69758BB0C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1" y="5491713"/>
            <a:ext cx="288000" cy="360000"/>
          </a:xfrm>
          <a:prstGeom prst="rect">
            <a:avLst/>
          </a:prstGeom>
        </p:spPr>
      </p:pic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1CBDC7-3749-E1DB-C863-C63D08DA6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4" y="2707164"/>
            <a:ext cx="287103" cy="360000"/>
          </a:xfrm>
          <a:prstGeom prst="rect">
            <a:avLst/>
          </a:prstGeom>
        </p:spPr>
      </p:pic>
      <p:sp>
        <p:nvSpPr>
          <p:cNvPr id="3" name="TextBox 157">
            <a:extLst>
              <a:ext uri="{FF2B5EF4-FFF2-40B4-BE49-F238E27FC236}">
                <a16:creationId xmlns:a16="http://schemas.microsoft.com/office/drawing/2014/main" id="{1C5DB903-C9A2-9858-B5E1-9CA50957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75" y="1887458"/>
            <a:ext cx="711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0590BD-42D9-CD2B-418D-6E41E069DB2F}"/>
              </a:ext>
            </a:extLst>
          </p:cNvPr>
          <p:cNvGrpSpPr/>
          <p:nvPr/>
        </p:nvGrpSpPr>
        <p:grpSpPr>
          <a:xfrm>
            <a:off x="1375348" y="5409149"/>
            <a:ext cx="1156308" cy="596997"/>
            <a:chOff x="7202555" y="3227384"/>
            <a:chExt cx="1156308" cy="596997"/>
          </a:xfrm>
        </p:grpSpPr>
        <p:sp>
          <p:nvSpPr>
            <p:cNvPr id="20" name="Rounded Rectangle 88">
              <a:extLst>
                <a:ext uri="{FF2B5EF4-FFF2-40B4-BE49-F238E27FC236}">
                  <a16:creationId xmlns:a16="http://schemas.microsoft.com/office/drawing/2014/main" id="{5B680C81-88DF-4A3C-C113-3824C2033137}"/>
                </a:ext>
              </a:extLst>
            </p:cNvPr>
            <p:cNvSpPr/>
            <p:nvPr/>
          </p:nvSpPr>
          <p:spPr>
            <a:xfrm>
              <a:off x="7202555" y="3227384"/>
              <a:ext cx="1156308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Records the results of the head magnet.</a:t>
              </a:r>
            </a:p>
          </p:txBody>
        </p:sp>
        <p:pic>
          <p:nvPicPr>
            <p:cNvPr id="22" name="Picture 21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3FF8B0E-4EF0-19E7-C7E5-B7C9020AB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F80CD4-1A19-E650-37F0-51C81DDE1895}"/>
              </a:ext>
            </a:extLst>
          </p:cNvPr>
          <p:cNvGrpSpPr/>
          <p:nvPr/>
        </p:nvGrpSpPr>
        <p:grpSpPr>
          <a:xfrm>
            <a:off x="1369400" y="2709126"/>
            <a:ext cx="1156308" cy="576000"/>
            <a:chOff x="4093988" y="3464431"/>
            <a:chExt cx="1156308" cy="57600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78840F1-8B70-3968-35A8-51B39E8C70D8}"/>
                </a:ext>
              </a:extLst>
            </p:cNvPr>
            <p:cNvSpPr/>
            <p:nvPr/>
          </p:nvSpPr>
          <p:spPr>
            <a:xfrm>
              <a:off x="4093988" y="346443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information about the patient's condition.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Picture 2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9B2E8C7-E11A-033A-8D4E-5FC281EC6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21" y="3585816"/>
              <a:ext cx="253368" cy="30992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3BA6D1A-6A6C-0DC9-BF12-5D1F5D148795}"/>
              </a:ext>
            </a:extLst>
          </p:cNvPr>
          <p:cNvGrpSpPr/>
          <p:nvPr/>
        </p:nvGrpSpPr>
        <p:grpSpPr>
          <a:xfrm>
            <a:off x="3839199" y="4538845"/>
            <a:ext cx="1156308" cy="576000"/>
            <a:chOff x="4093988" y="3464431"/>
            <a:chExt cx="1156308" cy="57600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A72E65A-ABA4-0CEC-34D0-6A4D09BA265A}"/>
                </a:ext>
              </a:extLst>
            </p:cNvPr>
            <p:cNvSpPr/>
            <p:nvPr/>
          </p:nvSpPr>
          <p:spPr>
            <a:xfrm>
              <a:off x="4093988" y="346443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Books times for tests.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2" name="Picture 41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D0F23DF-FDF4-1B10-5BB2-994DFE78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21" y="3585816"/>
              <a:ext cx="253368" cy="309928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08F95C-C864-171A-56EC-0B853F5FE363}"/>
              </a:ext>
            </a:extLst>
          </p:cNvPr>
          <p:cNvGrpSpPr/>
          <p:nvPr/>
        </p:nvGrpSpPr>
        <p:grpSpPr>
          <a:xfrm>
            <a:off x="7675416" y="4538845"/>
            <a:ext cx="1156308" cy="576000"/>
            <a:chOff x="2789699" y="2842900"/>
            <a:chExt cx="1156308" cy="576000"/>
          </a:xfrm>
        </p:grpSpPr>
        <p:sp>
          <p:nvSpPr>
            <p:cNvPr id="49" name="Rounded Rectangle 88">
              <a:extLst>
                <a:ext uri="{FF2B5EF4-FFF2-40B4-BE49-F238E27FC236}">
                  <a16:creationId xmlns:a16="http://schemas.microsoft.com/office/drawing/2014/main" id="{CB322793-2118-06A0-EA40-F2F6EEBECBA3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new times.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EE342D-1485-10C3-D4F2-BD45570AA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35B167-3681-60B3-E8F8-A338A5FC129B}"/>
              </a:ext>
            </a:extLst>
          </p:cNvPr>
          <p:cNvGrpSpPr/>
          <p:nvPr/>
        </p:nvGrpSpPr>
        <p:grpSpPr>
          <a:xfrm>
            <a:off x="5152279" y="3629869"/>
            <a:ext cx="1156308" cy="576000"/>
            <a:chOff x="4656343" y="3239745"/>
            <a:chExt cx="1156308" cy="576000"/>
          </a:xfrm>
        </p:grpSpPr>
        <p:sp>
          <p:nvSpPr>
            <p:cNvPr id="55" name="Rounded Rectangle 88">
              <a:extLst>
                <a:ext uri="{FF2B5EF4-FFF2-40B4-BE49-F238E27FC236}">
                  <a16:creationId xmlns:a16="http://schemas.microsoft.com/office/drawing/2014/main" id="{D7A8076B-1EBF-27A9-7922-AF07BF461F82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a information on suspected exacerbation.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3E5B348-9727-91B4-F672-CE0B4F02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89248E-3538-7E7D-6F64-4CF4B7216FF5}"/>
              </a:ext>
            </a:extLst>
          </p:cNvPr>
          <p:cNvGrpSpPr/>
          <p:nvPr/>
        </p:nvGrpSpPr>
        <p:grpSpPr>
          <a:xfrm>
            <a:off x="5147298" y="2701468"/>
            <a:ext cx="1158402" cy="583658"/>
            <a:chOff x="3600731" y="2931103"/>
            <a:chExt cx="1158402" cy="583658"/>
          </a:xfrm>
        </p:grpSpPr>
        <p:sp>
          <p:nvSpPr>
            <p:cNvPr id="58" name="Rounded Rectangle 88">
              <a:extLst>
                <a:ext uri="{FF2B5EF4-FFF2-40B4-BE49-F238E27FC236}">
                  <a16:creationId xmlns:a16="http://schemas.microsoft.com/office/drawing/2014/main" id="{F0CF64F6-779B-5B85-5CBE-3BE43052D3F7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Gives nurse information on patient's case.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D7369B4-BCAE-28BA-688E-C3AD7CEA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4EB593-A21D-EB50-7F1F-27A1DCFFF35A}"/>
              </a:ext>
            </a:extLst>
          </p:cNvPr>
          <p:cNvGrpSpPr/>
          <p:nvPr/>
        </p:nvGrpSpPr>
        <p:grpSpPr>
          <a:xfrm>
            <a:off x="6412498" y="3634523"/>
            <a:ext cx="1156308" cy="576000"/>
            <a:chOff x="2789699" y="2842900"/>
            <a:chExt cx="1156308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2724E013-11A7-8BB4-9E6B-7FE52D24BFBA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Reminds of all tests, exams, vaccines.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801867B-B1D0-69A6-553D-86CB4E64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CC6551-2624-831F-B212-728F5DB8CA6E}"/>
              </a:ext>
            </a:extLst>
          </p:cNvPr>
          <p:cNvGrpSpPr/>
          <p:nvPr/>
        </p:nvGrpSpPr>
        <p:grpSpPr>
          <a:xfrm>
            <a:off x="7675416" y="1573068"/>
            <a:ext cx="1156308" cy="576000"/>
            <a:chOff x="2783614" y="4857175"/>
            <a:chExt cx="1156308" cy="576000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51792774-D36C-89D5-5517-2851029518AB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new times for testes.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35EDAB2-B96A-92E4-C83E-064B6AA73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4DBCD7-1110-89CC-9EF8-6A47B32C1F0E}"/>
              </a:ext>
            </a:extLst>
          </p:cNvPr>
          <p:cNvGrpSpPr/>
          <p:nvPr/>
        </p:nvGrpSpPr>
        <p:grpSpPr>
          <a:xfrm>
            <a:off x="6412498" y="1573068"/>
            <a:ext cx="1156308" cy="576000"/>
            <a:chOff x="2783614" y="4857175"/>
            <a:chExt cx="1156308" cy="576000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93F29F3A-3C57-E815-3D98-4F035CDB2EFE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reminder.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C925437-E632-597D-AA57-5237FBCA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EC2AB7-2CC3-A5EF-5411-55CE0890D859}"/>
              </a:ext>
            </a:extLst>
          </p:cNvPr>
          <p:cNvGrpSpPr/>
          <p:nvPr/>
        </p:nvGrpSpPr>
        <p:grpSpPr>
          <a:xfrm>
            <a:off x="3839199" y="2708223"/>
            <a:ext cx="1156308" cy="578995"/>
            <a:chOff x="7196215" y="3265654"/>
            <a:chExt cx="1156308" cy="578995"/>
          </a:xfrm>
        </p:grpSpPr>
        <p:sp>
          <p:nvSpPr>
            <p:cNvPr id="78" name="Rounded Rectangle 88">
              <a:extLst>
                <a:ext uri="{FF2B5EF4-FFF2-40B4-BE49-F238E27FC236}">
                  <a16:creationId xmlns:a16="http://schemas.microsoft.com/office/drawing/2014/main" id="{3F63C36A-5E3F-6036-259E-BE845C7621A8}"/>
                </a:ext>
              </a:extLst>
            </p:cNvPr>
            <p:cNvSpPr/>
            <p:nvPr/>
          </p:nvSpPr>
          <p:spPr>
            <a:xfrm>
              <a:off x="7196215" y="3265654"/>
              <a:ext cx="1156308" cy="578995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 lot of further research is needed for a new medication.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9" name="Picture 78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3524826-96D3-4E33-4732-A32558A7D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54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A990F7E-AB16-94CD-A485-F05D915F4742}"/>
              </a:ext>
            </a:extLst>
          </p:cNvPr>
          <p:cNvSpPr/>
          <p:nvPr/>
        </p:nvSpPr>
        <p:spPr>
          <a:xfrm>
            <a:off x="805100" y="3577933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45">
            <a:extLst>
              <a:ext uri="{FF2B5EF4-FFF2-40B4-BE49-F238E27FC236}">
                <a16:creationId xmlns:a16="http://schemas.microsoft.com/office/drawing/2014/main" id="{18909792-44C1-0BCE-0B69-B06DB3DE8F11}"/>
              </a:ext>
            </a:extLst>
          </p:cNvPr>
          <p:cNvSpPr/>
          <p:nvPr/>
        </p:nvSpPr>
        <p:spPr>
          <a:xfrm>
            <a:off x="797566" y="4601693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23098" y="671123"/>
            <a:ext cx="10515599" cy="1709699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15564" y="2532068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797566" y="5621404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8" y="1208116"/>
            <a:ext cx="248213" cy="330951"/>
          </a:xfrm>
          <a:prstGeom prst="rect">
            <a:avLst/>
          </a:prstGeom>
        </p:spPr>
      </p:pic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6" y="3058132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37" y="329667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Starting the treatment of the exacerbation phase in specialized medical care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45" y="2670381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0" y="2715725"/>
            <a:ext cx="287103" cy="36000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52" y="6056295"/>
            <a:ext cx="10445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Bed ward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8DBF3457-F14D-A7F0-328D-0CAB26AC4B27}"/>
              </a:ext>
            </a:extLst>
          </p:cNvPr>
          <p:cNvCxnSpPr>
            <a:cxnSpLocks/>
            <a:stCxn id="73" idx="0"/>
            <a:endCxn id="63" idx="2"/>
          </p:cNvCxnSpPr>
          <p:nvPr/>
        </p:nvCxnSpPr>
        <p:spPr>
          <a:xfrm flipV="1">
            <a:off x="3728124" y="2231255"/>
            <a:ext cx="8899" cy="47889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ectangle 76">
            <a:extLst>
              <a:ext uri="{FF2B5EF4-FFF2-40B4-BE49-F238E27FC236}">
                <a16:creationId xmlns:a16="http://schemas.microsoft.com/office/drawing/2014/main" id="{294DC520-E62F-21E4-5F31-2296418FF83C}"/>
              </a:ext>
            </a:extLst>
          </p:cNvPr>
          <p:cNvSpPr/>
          <p:nvPr/>
        </p:nvSpPr>
        <p:spPr>
          <a:xfrm flipH="1">
            <a:off x="3144989" y="879195"/>
            <a:ext cx="2071171" cy="57600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horz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prstClr val="black"/>
                </a:solidFill>
                <a:latin typeface="Calibri"/>
              </a:rPr>
              <a:t>The waiting time for the initiation of exacerbation medication is more than 2 months.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DDFFE5B6-9B5F-C2A3-5704-BD21D78830E3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2443991" y="2227644"/>
            <a:ext cx="1729" cy="46924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BB67B15D-C611-70C9-03C9-4F0542259B68}"/>
              </a:ext>
            </a:extLst>
          </p:cNvPr>
          <p:cNvSpPr/>
          <p:nvPr/>
        </p:nvSpPr>
        <p:spPr>
          <a:xfrm>
            <a:off x="1895627" y="88573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Is already a bed ward patient.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9E4B8E8C-E097-D854-5CFE-2F469C1C3964}"/>
              </a:ext>
            </a:extLst>
          </p:cNvPr>
          <p:cNvCxnSpPr>
            <a:cxnSpLocks/>
          </p:cNvCxnSpPr>
          <p:nvPr/>
        </p:nvCxnSpPr>
        <p:spPr>
          <a:xfrm flipV="1">
            <a:off x="5859841" y="1457411"/>
            <a:ext cx="25532" cy="431088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47" name="Picture 17">
            <a:extLst>
              <a:ext uri="{FF2B5EF4-FFF2-40B4-BE49-F238E27FC236}">
                <a16:creationId xmlns:a16="http://schemas.microsoft.com/office/drawing/2014/main" id="{D0771B6E-A2D0-95B8-76AB-72B2B4969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4" y="3692079"/>
            <a:ext cx="236625" cy="347050"/>
          </a:xfrm>
          <a:prstGeom prst="rect">
            <a:avLst/>
          </a:prstGeom>
        </p:spPr>
      </p:pic>
      <p:sp>
        <p:nvSpPr>
          <p:cNvPr id="48" name="TextBox 157">
            <a:extLst>
              <a:ext uri="{FF2B5EF4-FFF2-40B4-BE49-F238E27FC236}">
                <a16:creationId xmlns:a16="http://schemas.microsoft.com/office/drawing/2014/main" id="{D241CB85-0CC0-E06F-920E-5A2554A1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06" y="4082981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1" name="Straight Arrow Connector 11">
            <a:extLst>
              <a:ext uri="{FF2B5EF4-FFF2-40B4-BE49-F238E27FC236}">
                <a16:creationId xmlns:a16="http://schemas.microsoft.com/office/drawing/2014/main" id="{368CBB82-3BD3-063F-1B54-0B6566830AE1}"/>
              </a:ext>
            </a:extLst>
          </p:cNvPr>
          <p:cNvCxnSpPr>
            <a:cxnSpLocks/>
            <a:stCxn id="84" idx="0"/>
            <a:endCxn id="80" idx="2"/>
          </p:cNvCxnSpPr>
          <p:nvPr/>
        </p:nvCxnSpPr>
        <p:spPr>
          <a:xfrm flipH="1" flipV="1">
            <a:off x="4994794" y="2226579"/>
            <a:ext cx="4981" cy="151689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6" name="TextBox 157">
            <a:extLst>
              <a:ext uri="{FF2B5EF4-FFF2-40B4-BE49-F238E27FC236}">
                <a16:creationId xmlns:a16="http://schemas.microsoft.com/office/drawing/2014/main" id="{C19E1358-3AEA-1C93-DA62-97738597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6" y="5037360"/>
            <a:ext cx="1344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60" name="Straight Arrow Connector 11">
            <a:extLst>
              <a:ext uri="{FF2B5EF4-FFF2-40B4-BE49-F238E27FC236}">
                <a16:creationId xmlns:a16="http://schemas.microsoft.com/office/drawing/2014/main" id="{6D36572B-D95F-396F-5C9D-95F477BF305C}"/>
              </a:ext>
            </a:extLst>
          </p:cNvPr>
          <p:cNvCxnSpPr>
            <a:cxnSpLocks/>
          </p:cNvCxnSpPr>
          <p:nvPr/>
        </p:nvCxnSpPr>
        <p:spPr>
          <a:xfrm>
            <a:off x="6281639" y="4327129"/>
            <a:ext cx="0" cy="42141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90957578-819D-5914-C8B2-4C6AD819BAF2}"/>
              </a:ext>
            </a:extLst>
          </p:cNvPr>
          <p:cNvCxnSpPr>
            <a:cxnSpLocks/>
            <a:stCxn id="98" idx="0"/>
            <a:endCxn id="103" idx="2"/>
          </p:cNvCxnSpPr>
          <p:nvPr/>
        </p:nvCxnSpPr>
        <p:spPr>
          <a:xfrm flipH="1" flipV="1">
            <a:off x="8799298" y="2237404"/>
            <a:ext cx="2960" cy="251195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2" name="Straight Arrow Connector 11">
            <a:extLst>
              <a:ext uri="{FF2B5EF4-FFF2-40B4-BE49-F238E27FC236}">
                <a16:creationId xmlns:a16="http://schemas.microsoft.com/office/drawing/2014/main" id="{86CFBFE4-7490-67B0-C7EA-000B06B92A60}"/>
              </a:ext>
            </a:extLst>
          </p:cNvPr>
          <p:cNvCxnSpPr>
            <a:cxnSpLocks/>
            <a:stCxn id="50" idx="0"/>
            <a:endCxn id="53" idx="2"/>
          </p:cNvCxnSpPr>
          <p:nvPr/>
        </p:nvCxnSpPr>
        <p:spPr>
          <a:xfrm flipV="1">
            <a:off x="7564652" y="2236189"/>
            <a:ext cx="0" cy="150728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78" name="Picture 7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4ED36A-667F-C015-DDF2-AE4ABED41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3" y="5693668"/>
            <a:ext cx="288000" cy="360000"/>
          </a:xfrm>
          <a:prstGeom prst="rect">
            <a:avLst/>
          </a:prstGeom>
        </p:spPr>
      </p:pic>
      <p:pic>
        <p:nvPicPr>
          <p:cNvPr id="79" name="Picture 7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EE94C2-2B55-04AE-A47C-A289A0BB6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4" y="4723509"/>
            <a:ext cx="271566" cy="335215"/>
          </a:xfrm>
          <a:prstGeom prst="rect">
            <a:avLst/>
          </a:prstGeom>
        </p:spPr>
      </p:pic>
      <p:sp>
        <p:nvSpPr>
          <p:cNvPr id="4" name="TextBox 157">
            <a:extLst>
              <a:ext uri="{FF2B5EF4-FFF2-40B4-BE49-F238E27FC236}">
                <a16:creationId xmlns:a16="http://schemas.microsoft.com/office/drawing/2014/main" id="{3EB3DE39-82F6-4E13-A13F-AA1747317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60" y="1524450"/>
            <a:ext cx="711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AC0C62-9800-0E70-7404-9DF72DF5C5A4}"/>
              </a:ext>
            </a:extLst>
          </p:cNvPr>
          <p:cNvGrpSpPr/>
          <p:nvPr/>
        </p:nvGrpSpPr>
        <p:grpSpPr>
          <a:xfrm>
            <a:off x="1859147" y="2713982"/>
            <a:ext cx="1156308" cy="576000"/>
            <a:chOff x="4656343" y="3239745"/>
            <a:chExt cx="1156308" cy="576000"/>
          </a:xfrm>
        </p:grpSpPr>
        <p:sp>
          <p:nvSpPr>
            <p:cNvPr id="25" name="Rounded Rectangle 88">
              <a:extLst>
                <a:ext uri="{FF2B5EF4-FFF2-40B4-BE49-F238E27FC236}">
                  <a16:creationId xmlns:a16="http://schemas.microsoft.com/office/drawing/2014/main" id="{C9C0CFE9-4034-5238-58F3-AB0C66074CCE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020FF5A-7C28-BC1A-9CC1-243D4F79A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30B567-226C-B214-E64C-01513839CC4C}"/>
              </a:ext>
            </a:extLst>
          </p:cNvPr>
          <p:cNvGrpSpPr/>
          <p:nvPr/>
        </p:nvGrpSpPr>
        <p:grpSpPr>
          <a:xfrm>
            <a:off x="1860856" y="1643986"/>
            <a:ext cx="1158402" cy="583658"/>
            <a:chOff x="3600731" y="2931103"/>
            <a:chExt cx="1158402" cy="583658"/>
          </a:xfrm>
        </p:grpSpPr>
        <p:sp>
          <p:nvSpPr>
            <p:cNvPr id="33" name="Rounded Rectangle 88">
              <a:extLst>
                <a:ext uri="{FF2B5EF4-FFF2-40B4-BE49-F238E27FC236}">
                  <a16:creationId xmlns:a16="http://schemas.microsoft.com/office/drawing/2014/main" id="{11A303AD-A380-A710-1279-7DF4FCAF120C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FC23BB-7155-EFBA-13AE-0ACBE0B67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F7C1BA-BBB6-EADF-000E-852CABF067F4}"/>
              </a:ext>
            </a:extLst>
          </p:cNvPr>
          <p:cNvGrpSpPr/>
          <p:nvPr/>
        </p:nvGrpSpPr>
        <p:grpSpPr>
          <a:xfrm>
            <a:off x="5709654" y="3741655"/>
            <a:ext cx="1156308" cy="596997"/>
            <a:chOff x="7202555" y="3227384"/>
            <a:chExt cx="1156308" cy="596997"/>
          </a:xfrm>
        </p:grpSpPr>
        <p:sp>
          <p:nvSpPr>
            <p:cNvPr id="36" name="Rounded Rectangle 88">
              <a:extLst>
                <a:ext uri="{FF2B5EF4-FFF2-40B4-BE49-F238E27FC236}">
                  <a16:creationId xmlns:a16="http://schemas.microsoft.com/office/drawing/2014/main" id="{D9BAEA70-3172-14A6-AEC7-208EA06F4A2F}"/>
                </a:ext>
              </a:extLst>
            </p:cNvPr>
            <p:cNvSpPr/>
            <p:nvPr/>
          </p:nvSpPr>
          <p:spPr>
            <a:xfrm>
              <a:off x="7202555" y="3227384"/>
              <a:ext cx="1156308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an appointment for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tysabar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treatment.</a:t>
              </a:r>
            </a:p>
          </p:txBody>
        </p:sp>
        <p:pic>
          <p:nvPicPr>
            <p:cNvPr id="37" name="Picture 3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3FDDD51-C89C-E737-A3D9-155818FD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14FDB7-BEE7-D8AD-402B-FEAC136347D8}"/>
              </a:ext>
            </a:extLst>
          </p:cNvPr>
          <p:cNvGrpSpPr/>
          <p:nvPr/>
        </p:nvGrpSpPr>
        <p:grpSpPr>
          <a:xfrm>
            <a:off x="5715193" y="4751084"/>
            <a:ext cx="1156308" cy="576000"/>
            <a:chOff x="4093988" y="3464431"/>
            <a:chExt cx="1156308" cy="576000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A632AD7-D9FB-9D39-5B62-43D25B8394B2}"/>
                </a:ext>
              </a:extLst>
            </p:cNvPr>
            <p:cNvSpPr/>
            <p:nvPr/>
          </p:nvSpPr>
          <p:spPr>
            <a:xfrm>
              <a:off x="4093988" y="346443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Handles the appointment.</a:t>
              </a:r>
            </a:p>
          </p:txBody>
        </p:sp>
        <p:pic>
          <p:nvPicPr>
            <p:cNvPr id="43" name="Picture 4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EA00182-8B01-25DB-EDDD-6CA88192A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21" y="3585816"/>
              <a:ext cx="253368" cy="30992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514924-8503-C7B5-1856-D10D33DF1744}"/>
              </a:ext>
            </a:extLst>
          </p:cNvPr>
          <p:cNvGrpSpPr/>
          <p:nvPr/>
        </p:nvGrpSpPr>
        <p:grpSpPr>
          <a:xfrm>
            <a:off x="6986498" y="3743471"/>
            <a:ext cx="1156308" cy="576000"/>
            <a:chOff x="2789699" y="2842900"/>
            <a:chExt cx="1156308" cy="576000"/>
          </a:xfrm>
        </p:grpSpPr>
        <p:sp>
          <p:nvSpPr>
            <p:cNvPr id="50" name="Rounded Rectangle 88">
              <a:extLst>
                <a:ext uri="{FF2B5EF4-FFF2-40B4-BE49-F238E27FC236}">
                  <a16:creationId xmlns:a16="http://schemas.microsoft.com/office/drawing/2014/main" id="{A5F9FE4F-A04E-42EC-6A0B-CF75620B0082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Reminds about upcoming tests, etc.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278808D-01B7-D55F-5357-730C5E314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D8D52D-20C1-69DB-60EA-A1E5A6C4D2E7}"/>
              </a:ext>
            </a:extLst>
          </p:cNvPr>
          <p:cNvGrpSpPr/>
          <p:nvPr/>
        </p:nvGrpSpPr>
        <p:grpSpPr>
          <a:xfrm>
            <a:off x="6986498" y="1660189"/>
            <a:ext cx="1156308" cy="576000"/>
            <a:chOff x="2783614" y="4857175"/>
            <a:chExt cx="1156308" cy="57600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A2BFB73-9C49-1EA0-5D6A-695E94EE1349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Tries to remember.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9308708-B6F6-CB53-64DD-2D05420E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25F312-3CD3-4178-EB7A-C62E034F353C}"/>
              </a:ext>
            </a:extLst>
          </p:cNvPr>
          <p:cNvGrpSpPr/>
          <p:nvPr/>
        </p:nvGrpSpPr>
        <p:grpSpPr>
          <a:xfrm>
            <a:off x="3158869" y="1655255"/>
            <a:ext cx="1156308" cy="576000"/>
            <a:chOff x="4656343" y="3239745"/>
            <a:chExt cx="1156308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69237497-AD65-96A2-E6D9-AF7B73D73E3C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new medication.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E22C9E3-6C87-F6A3-CF8E-FE8F2AC8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74C15A-D1E5-0C2E-180D-D74748C7CC2D}"/>
              </a:ext>
            </a:extLst>
          </p:cNvPr>
          <p:cNvGrpSpPr/>
          <p:nvPr/>
        </p:nvGrpSpPr>
        <p:grpSpPr>
          <a:xfrm>
            <a:off x="3144989" y="2710153"/>
            <a:ext cx="1158402" cy="583658"/>
            <a:chOff x="3600731" y="2931103"/>
            <a:chExt cx="1158402" cy="583658"/>
          </a:xfrm>
        </p:grpSpPr>
        <p:sp>
          <p:nvSpPr>
            <p:cNvPr id="73" name="Rounded Rectangle 88">
              <a:extLst>
                <a:ext uri="{FF2B5EF4-FFF2-40B4-BE49-F238E27FC236}">
                  <a16:creationId xmlns:a16="http://schemas.microsoft.com/office/drawing/2014/main" id="{FC70C953-1860-34F6-35C6-2C881095AB67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Gives information about new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BB84FFC-36C3-218C-C791-75165236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354724D-3BB6-68D6-B1A6-BB0275315372}"/>
              </a:ext>
            </a:extLst>
          </p:cNvPr>
          <p:cNvGrpSpPr/>
          <p:nvPr/>
        </p:nvGrpSpPr>
        <p:grpSpPr>
          <a:xfrm>
            <a:off x="4416640" y="1650579"/>
            <a:ext cx="1156308" cy="576000"/>
            <a:chOff x="4656343" y="3239745"/>
            <a:chExt cx="1156308" cy="576000"/>
          </a:xfrm>
        </p:grpSpPr>
        <p:sp>
          <p:nvSpPr>
            <p:cNvPr id="80" name="Rounded Rectangle 88">
              <a:extLst>
                <a:ext uri="{FF2B5EF4-FFF2-40B4-BE49-F238E27FC236}">
                  <a16:creationId xmlns:a16="http://schemas.microsoft.com/office/drawing/2014/main" id="{3E5A8582-1870-197F-EF47-4A6781A615B1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Hears about additional treatments.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9FD6065-6A05-6DD6-E7CB-E57CC1513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3809D3-7A28-684D-347C-12126B78F586}"/>
              </a:ext>
            </a:extLst>
          </p:cNvPr>
          <p:cNvGrpSpPr/>
          <p:nvPr/>
        </p:nvGrpSpPr>
        <p:grpSpPr>
          <a:xfrm>
            <a:off x="4416640" y="3743471"/>
            <a:ext cx="1158402" cy="583658"/>
            <a:chOff x="3600731" y="2931103"/>
            <a:chExt cx="1158402" cy="583658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45DD0D6F-71FB-D503-1293-1CBFEEDB7FA5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ells about the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tysabri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treatments.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A7CAFBB-7351-624F-3B36-D61F9CE90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D91401A-7519-DA77-EBE9-8C06AE35057E}"/>
              </a:ext>
            </a:extLst>
          </p:cNvPr>
          <p:cNvSpPr txBox="1"/>
          <p:nvPr/>
        </p:nvSpPr>
        <p:spPr>
          <a:xfrm>
            <a:off x="3336004" y="3925127"/>
            <a:ext cx="122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the subcutaneous tissue that are done every 1 month.</a:t>
            </a:r>
            <a:endParaRPr lang="en-FI" sz="8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1B8005-CDCA-9F21-5D84-7C1AFE27E451}"/>
              </a:ext>
            </a:extLst>
          </p:cNvPr>
          <p:cNvGrpSpPr/>
          <p:nvPr/>
        </p:nvGrpSpPr>
        <p:grpSpPr>
          <a:xfrm>
            <a:off x="5307120" y="5758460"/>
            <a:ext cx="1158402" cy="583658"/>
            <a:chOff x="3600731" y="2931103"/>
            <a:chExt cx="1158402" cy="583658"/>
          </a:xfrm>
        </p:grpSpPr>
        <p:sp>
          <p:nvSpPr>
            <p:cNvPr id="91" name="Rounded Rectangle 88">
              <a:extLst>
                <a:ext uri="{FF2B5EF4-FFF2-40B4-BE49-F238E27FC236}">
                  <a16:creationId xmlns:a16="http://schemas.microsoft.com/office/drawing/2014/main" id="{DDF74E7B-0CFF-35E3-4752-9DA05FFEC3CA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Takes a booth from the start of the medication.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7374053-9B42-FB5D-719F-AD8FD5A2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DB9A847-A794-E6DD-7283-FE9DF6134755}"/>
              </a:ext>
            </a:extLst>
          </p:cNvPr>
          <p:cNvGrpSpPr/>
          <p:nvPr/>
        </p:nvGrpSpPr>
        <p:grpSpPr>
          <a:xfrm>
            <a:off x="5329456" y="881113"/>
            <a:ext cx="1156308" cy="576000"/>
            <a:chOff x="4656343" y="3239745"/>
            <a:chExt cx="1156308" cy="576000"/>
          </a:xfrm>
        </p:grpSpPr>
        <p:sp>
          <p:nvSpPr>
            <p:cNvPr id="94" name="Rounded Rectangle 88">
              <a:extLst>
                <a:ext uri="{FF2B5EF4-FFF2-40B4-BE49-F238E27FC236}">
                  <a16:creationId xmlns:a16="http://schemas.microsoft.com/office/drawing/2014/main" id="{05BD165F-600B-7B72-A182-43B9D9E3BCED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new medication.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A98A55F-4D84-4CD0-76A9-41E28ADBF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F92A3F4-9731-0655-60F8-0DF5884789C9}"/>
              </a:ext>
            </a:extLst>
          </p:cNvPr>
          <p:cNvGrpSpPr/>
          <p:nvPr/>
        </p:nvGrpSpPr>
        <p:grpSpPr>
          <a:xfrm>
            <a:off x="8224104" y="4749360"/>
            <a:ext cx="1156308" cy="576000"/>
            <a:chOff x="2789699" y="2842900"/>
            <a:chExt cx="1156308" cy="576000"/>
          </a:xfrm>
        </p:grpSpPr>
        <p:sp>
          <p:nvSpPr>
            <p:cNvPr id="98" name="Rounded Rectangle 88">
              <a:extLst>
                <a:ext uri="{FF2B5EF4-FFF2-40B4-BE49-F238E27FC236}">
                  <a16:creationId xmlns:a16="http://schemas.microsoft.com/office/drawing/2014/main" id="{062BB6E2-D866-DA58-7EE2-F3B8158DAAD2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Informs about the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tysabar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appointment.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479E09C3-A091-93A8-FB3D-2A797CCA4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75BA81B-F824-0B2E-4C95-D66E51CD8365}"/>
              </a:ext>
            </a:extLst>
          </p:cNvPr>
          <p:cNvSpPr txBox="1"/>
          <p:nvPr/>
        </p:nvSpPr>
        <p:spPr>
          <a:xfrm>
            <a:off x="9420039" y="5037360"/>
            <a:ext cx="1550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immediately at the reception or later by message.</a:t>
            </a:r>
            <a:endParaRPr lang="en-FI" sz="9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365E5E-1C6E-D7BA-73E6-C508D11177BE}"/>
              </a:ext>
            </a:extLst>
          </p:cNvPr>
          <p:cNvGrpSpPr/>
          <p:nvPr/>
        </p:nvGrpSpPr>
        <p:grpSpPr>
          <a:xfrm>
            <a:off x="8221144" y="1661404"/>
            <a:ext cx="1156308" cy="576000"/>
            <a:chOff x="2783614" y="4857175"/>
            <a:chExt cx="1156308" cy="576000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09074BB-1EA8-4865-848A-69F8EE59183F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an appointment for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tysabar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treatment.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328B6E56-C8BD-1C9E-7579-8CCF8C15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77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07996" y="2110533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00462" y="3156245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07996" y="4190394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6" y="2311794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90" y="2640610"/>
            <a:ext cx="7182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4" y="3682309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35" y="1689820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Symptoms are under control, no exacerbations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43" y="3294558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" y="3339902"/>
            <a:ext cx="287103" cy="36000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35" y="4677843"/>
            <a:ext cx="1483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Primary healthcare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8DBF3457-F14D-A7F0-328D-0CAB26AC4B27}"/>
              </a:ext>
            </a:extLst>
          </p:cNvPr>
          <p:cNvCxnSpPr>
            <a:cxnSpLocks/>
            <a:stCxn id="56" idx="0"/>
            <a:endCxn id="59" idx="2"/>
          </p:cNvCxnSpPr>
          <p:nvPr/>
        </p:nvCxnSpPr>
        <p:spPr>
          <a:xfrm flipH="1" flipV="1">
            <a:off x="4998160" y="2841592"/>
            <a:ext cx="4610" cy="46261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37EF483D-4720-E5FF-AB9E-1B0BEAD4C43D}"/>
              </a:ext>
            </a:extLst>
          </p:cNvPr>
          <p:cNvSpPr/>
          <p:nvPr/>
        </p:nvSpPr>
        <p:spPr>
          <a:xfrm>
            <a:off x="6149238" y="230114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Gets sick with a normal disease, e.g. pneumonia.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ounded Rectangle 88">
            <a:extLst>
              <a:ext uri="{FF2B5EF4-FFF2-40B4-BE49-F238E27FC236}">
                <a16:creationId xmlns:a16="http://schemas.microsoft.com/office/drawing/2014/main" id="{81112EDA-33D9-3CC0-D5DE-1D66A04DACEE}"/>
              </a:ext>
            </a:extLst>
          </p:cNvPr>
          <p:cNvSpPr/>
          <p:nvPr/>
        </p:nvSpPr>
        <p:spPr>
          <a:xfrm>
            <a:off x="8722972" y="436358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Considers the compatibility of MS medication for the disease.</a:t>
            </a:r>
          </a:p>
        </p:txBody>
      </p: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27C706E8-1A0E-85C8-A9E5-5AF3500A4497}"/>
              </a:ext>
            </a:extLst>
          </p:cNvPr>
          <p:cNvCxnSpPr>
            <a:cxnSpLocks/>
          </p:cNvCxnSpPr>
          <p:nvPr/>
        </p:nvCxnSpPr>
        <p:spPr>
          <a:xfrm flipV="1">
            <a:off x="10590946" y="3864404"/>
            <a:ext cx="0" cy="49917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C8B87F72-3B19-DC56-227E-32E0540E499E}"/>
              </a:ext>
            </a:extLst>
          </p:cNvPr>
          <p:cNvCxnSpPr>
            <a:cxnSpLocks/>
            <a:stCxn id="75" idx="2"/>
            <a:endCxn id="72" idx="0"/>
          </p:cNvCxnSpPr>
          <p:nvPr/>
        </p:nvCxnSpPr>
        <p:spPr>
          <a:xfrm>
            <a:off x="8007762" y="2880971"/>
            <a:ext cx="1" cy="148248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7" name="Rectangle 76">
            <a:extLst>
              <a:ext uri="{FF2B5EF4-FFF2-40B4-BE49-F238E27FC236}">
                <a16:creationId xmlns:a16="http://schemas.microsoft.com/office/drawing/2014/main" id="{B0488480-08F0-E39C-B1DA-6C701FD31A48}"/>
              </a:ext>
            </a:extLst>
          </p:cNvPr>
          <p:cNvSpPr/>
          <p:nvPr/>
        </p:nvSpPr>
        <p:spPr>
          <a:xfrm flipH="1">
            <a:off x="5688303" y="2110533"/>
            <a:ext cx="341721" cy="2957378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prstClr val="black"/>
                </a:solidFill>
                <a:latin typeface="Calibri"/>
              </a:rPr>
              <a:t>TIME GOES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1" name="Picture 9">
            <a:extLst>
              <a:ext uri="{FF2B5EF4-FFF2-40B4-BE49-F238E27FC236}">
                <a16:creationId xmlns:a16="http://schemas.microsoft.com/office/drawing/2014/main" id="{E990E00E-838B-5892-EA45-584BCA547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6" y="4249189"/>
            <a:ext cx="569888" cy="569888"/>
          </a:xfrm>
          <a:prstGeom prst="rect">
            <a:avLst/>
          </a:prstGeom>
        </p:spPr>
      </p:pic>
      <p:pic>
        <p:nvPicPr>
          <p:cNvPr id="42" name="Picture 138">
            <a:extLst>
              <a:ext uri="{FF2B5EF4-FFF2-40B4-BE49-F238E27FC236}">
                <a16:creationId xmlns:a16="http://schemas.microsoft.com/office/drawing/2014/main" id="{B4A37E92-C1A2-D169-1239-B3753F13F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6" y="4393587"/>
            <a:ext cx="464892" cy="3099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461E36-B028-003B-8BF5-FEE746DBBF98}"/>
              </a:ext>
            </a:extLst>
          </p:cNvPr>
          <p:cNvGrpSpPr/>
          <p:nvPr/>
        </p:nvGrpSpPr>
        <p:grpSpPr>
          <a:xfrm>
            <a:off x="1869981" y="3308031"/>
            <a:ext cx="1160299" cy="576000"/>
            <a:chOff x="4652352" y="3239745"/>
            <a:chExt cx="1160299" cy="576000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BDE3915F-31BD-FB16-6F2D-1701B2994E3A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28C9A4-53D2-74A4-77D7-C92319456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655651-13B5-F692-B9C5-B0A2743CDA6F}"/>
              </a:ext>
            </a:extLst>
          </p:cNvPr>
          <p:cNvGrpSpPr/>
          <p:nvPr/>
        </p:nvGrpSpPr>
        <p:grpSpPr>
          <a:xfrm>
            <a:off x="1864733" y="2261341"/>
            <a:ext cx="1162393" cy="583658"/>
            <a:chOff x="3596740" y="2931103"/>
            <a:chExt cx="1162393" cy="583658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9A5B59F8-2457-33B0-9F06-985A8A310DC2}"/>
                </a:ext>
              </a:extLst>
            </p:cNvPr>
            <p:cNvSpPr/>
            <p:nvPr/>
          </p:nvSpPr>
          <p:spPr>
            <a:xfrm>
              <a:off x="359674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AF3374-6FFE-6A93-A7AE-F5777265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8D16B9-B7BE-7D24-524E-40F9A781FCC7}"/>
              </a:ext>
            </a:extLst>
          </p:cNvPr>
          <p:cNvGrpSpPr/>
          <p:nvPr/>
        </p:nvGrpSpPr>
        <p:grpSpPr>
          <a:xfrm>
            <a:off x="10010797" y="4341152"/>
            <a:ext cx="1156308" cy="576000"/>
            <a:chOff x="4593667" y="4778391"/>
            <a:chExt cx="1156308" cy="576000"/>
          </a:xfrm>
        </p:grpSpPr>
        <p:sp>
          <p:nvSpPr>
            <p:cNvPr id="13" name="Rounded Rectangle 88">
              <a:extLst>
                <a:ext uri="{FF2B5EF4-FFF2-40B4-BE49-F238E27FC236}">
                  <a16:creationId xmlns:a16="http://schemas.microsoft.com/office/drawing/2014/main" id="{4AEDCB13-5701-075E-7DC0-B8623D45CAA1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Consults an MS doctor about it.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2678F8-E93B-632B-3F5F-1B37086CE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B5AB57-4ABC-7035-F053-05276DD51BD9}"/>
              </a:ext>
            </a:extLst>
          </p:cNvPr>
          <p:cNvGrpSpPr/>
          <p:nvPr/>
        </p:nvGrpSpPr>
        <p:grpSpPr>
          <a:xfrm>
            <a:off x="10010797" y="3288404"/>
            <a:ext cx="1156308" cy="576000"/>
            <a:chOff x="4797477" y="919201"/>
            <a:chExt cx="1156308" cy="5760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C645F0F-A6A1-E3B6-58A6-C3A488F3D8E3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about the compatibility of medications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10EFB7C-192E-2498-61CA-1D0D3D6B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DED688-A178-B826-33A2-2DFEFEDB98B3}"/>
              </a:ext>
            </a:extLst>
          </p:cNvPr>
          <p:cNvGrpSpPr/>
          <p:nvPr/>
        </p:nvGrpSpPr>
        <p:grpSpPr>
          <a:xfrm>
            <a:off x="3115839" y="3304202"/>
            <a:ext cx="1162393" cy="583658"/>
            <a:chOff x="3596740" y="2931103"/>
            <a:chExt cx="1162393" cy="583658"/>
          </a:xfrm>
        </p:grpSpPr>
        <p:sp>
          <p:nvSpPr>
            <p:cNvPr id="48" name="Rounded Rectangle 88">
              <a:extLst>
                <a:ext uri="{FF2B5EF4-FFF2-40B4-BE49-F238E27FC236}">
                  <a16:creationId xmlns:a16="http://schemas.microsoft.com/office/drawing/2014/main" id="{E921AC48-54AC-A6A5-0AA6-78D2430934CC}"/>
                </a:ext>
              </a:extLst>
            </p:cNvPr>
            <p:cNvSpPr/>
            <p:nvPr/>
          </p:nvSpPr>
          <p:spPr>
            <a:xfrm>
              <a:off x="359674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Determines the steady phase of the disease.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B0DDD82-EC6D-843A-6C45-4C254FC65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7DA467-6B0B-BECA-A7FB-6EEA60505DB8}"/>
              </a:ext>
            </a:extLst>
          </p:cNvPr>
          <p:cNvGrpSpPr/>
          <p:nvPr/>
        </p:nvGrpSpPr>
        <p:grpSpPr>
          <a:xfrm>
            <a:off x="3115839" y="2265592"/>
            <a:ext cx="1160299" cy="576000"/>
            <a:chOff x="4652352" y="3239745"/>
            <a:chExt cx="1160299" cy="576000"/>
          </a:xfrm>
        </p:grpSpPr>
        <p:sp>
          <p:nvSpPr>
            <p:cNvPr id="51" name="Rounded Rectangle 88">
              <a:extLst>
                <a:ext uri="{FF2B5EF4-FFF2-40B4-BE49-F238E27FC236}">
                  <a16:creationId xmlns:a16="http://schemas.microsoft.com/office/drawing/2014/main" id="{FFAC9896-724F-D87A-A964-58FAAC3EED32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information.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C6E0B44-9E78-6955-32B0-743E5F49E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5C7D68-E199-E04E-7633-6FFB43A3F972}"/>
              </a:ext>
            </a:extLst>
          </p:cNvPr>
          <p:cNvGrpSpPr/>
          <p:nvPr/>
        </p:nvGrpSpPr>
        <p:grpSpPr>
          <a:xfrm>
            <a:off x="4421573" y="3304202"/>
            <a:ext cx="1162393" cy="583658"/>
            <a:chOff x="3596740" y="2931103"/>
            <a:chExt cx="1162393" cy="583658"/>
          </a:xfrm>
        </p:grpSpPr>
        <p:sp>
          <p:nvSpPr>
            <p:cNvPr id="56" name="Rounded Rectangle 88">
              <a:extLst>
                <a:ext uri="{FF2B5EF4-FFF2-40B4-BE49-F238E27FC236}">
                  <a16:creationId xmlns:a16="http://schemas.microsoft.com/office/drawing/2014/main" id="{55A5D2FB-61C1-EB8E-36F6-0B2553BE43DB}"/>
                </a:ext>
              </a:extLst>
            </p:cNvPr>
            <p:cNvSpPr/>
            <p:nvPr/>
          </p:nvSpPr>
          <p:spPr>
            <a:xfrm>
              <a:off x="359674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Tells that the responsibility is transferred to primary health care.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F2EB371-B5A0-CF54-6EE3-C3C25D24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CF7898-B61F-D572-EB7C-7D5A89FD2A03}"/>
              </a:ext>
            </a:extLst>
          </p:cNvPr>
          <p:cNvGrpSpPr/>
          <p:nvPr/>
        </p:nvGrpSpPr>
        <p:grpSpPr>
          <a:xfrm>
            <a:off x="4418010" y="2265592"/>
            <a:ext cx="1160299" cy="576000"/>
            <a:chOff x="4652352" y="3239745"/>
            <a:chExt cx="1160299" cy="576000"/>
          </a:xfrm>
        </p:grpSpPr>
        <p:sp>
          <p:nvSpPr>
            <p:cNvPr id="59" name="Rounded Rectangle 88">
              <a:extLst>
                <a:ext uri="{FF2B5EF4-FFF2-40B4-BE49-F238E27FC236}">
                  <a16:creationId xmlns:a16="http://schemas.microsoft.com/office/drawing/2014/main" id="{90812E4A-D880-7894-97A6-096050F419CB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information.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6BAE1E5-A9E5-A220-D64B-08837061A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0225ED5B-F32D-7F12-6AFE-73E1F643B509}"/>
              </a:ext>
            </a:extLst>
          </p:cNvPr>
          <p:cNvCxnSpPr>
            <a:cxnSpLocks/>
            <a:stCxn id="48" idx="0"/>
            <a:endCxn id="51" idx="2"/>
          </p:cNvCxnSpPr>
          <p:nvPr/>
        </p:nvCxnSpPr>
        <p:spPr>
          <a:xfrm flipH="1" flipV="1">
            <a:off x="3695989" y="2841592"/>
            <a:ext cx="1047" cy="46261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7" name="Straight Arrow Connector 11">
            <a:extLst>
              <a:ext uri="{FF2B5EF4-FFF2-40B4-BE49-F238E27FC236}">
                <a16:creationId xmlns:a16="http://schemas.microsoft.com/office/drawing/2014/main" id="{72AE63D7-505E-CA22-6D49-DDC6B54ACA1A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2445930" y="2844999"/>
            <a:ext cx="4201" cy="46303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9CEA2A-1689-7FFD-E285-DB9AE5718053}"/>
              </a:ext>
            </a:extLst>
          </p:cNvPr>
          <p:cNvGrpSpPr/>
          <p:nvPr/>
        </p:nvGrpSpPr>
        <p:grpSpPr>
          <a:xfrm>
            <a:off x="7427613" y="4363453"/>
            <a:ext cx="1160299" cy="576000"/>
            <a:chOff x="4652352" y="3239745"/>
            <a:chExt cx="1160299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CC4BF354-32DA-5474-8566-084D61FDC13A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6251252-B02B-D19F-787C-EA810A0A2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0E71487-3FF6-584D-5E1F-93AB11836628}"/>
              </a:ext>
            </a:extLst>
          </p:cNvPr>
          <p:cNvGrpSpPr/>
          <p:nvPr/>
        </p:nvGrpSpPr>
        <p:grpSpPr>
          <a:xfrm>
            <a:off x="7426565" y="2297313"/>
            <a:ext cx="1162393" cy="583658"/>
            <a:chOff x="3596740" y="2931103"/>
            <a:chExt cx="1162393" cy="583658"/>
          </a:xfrm>
        </p:grpSpPr>
        <p:sp>
          <p:nvSpPr>
            <p:cNvPr id="75" name="Rounded Rectangle 88">
              <a:extLst>
                <a:ext uri="{FF2B5EF4-FFF2-40B4-BE49-F238E27FC236}">
                  <a16:creationId xmlns:a16="http://schemas.microsoft.com/office/drawing/2014/main" id="{08A536F4-A4AD-5F96-9CB6-335795939A20}"/>
                </a:ext>
              </a:extLst>
            </p:cNvPr>
            <p:cNvSpPr/>
            <p:nvPr/>
          </p:nvSpPr>
          <p:spPr>
            <a:xfrm>
              <a:off x="359674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Comes to the primary care reception.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C19F674-621B-04D2-6ACA-FBBF8FEA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41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07996" y="2110533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00462" y="3156245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07996" y="4190394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6" y="2311794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90" y="2640610"/>
            <a:ext cx="7043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4" y="3682309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35" y="1689820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situations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43" y="3294558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" y="3339902"/>
            <a:ext cx="287103" cy="36000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35" y="4677843"/>
            <a:ext cx="1483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APOTTI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8DBF3457-F14D-A7F0-328D-0CAB26AC4B27}"/>
              </a:ext>
            </a:extLst>
          </p:cNvPr>
          <p:cNvCxnSpPr>
            <a:cxnSpLocks/>
            <a:stCxn id="42" idx="0"/>
            <a:endCxn id="38" idx="2"/>
          </p:cNvCxnSpPr>
          <p:nvPr/>
        </p:nvCxnSpPr>
        <p:spPr>
          <a:xfrm flipV="1">
            <a:off x="4959993" y="2835267"/>
            <a:ext cx="832" cy="47388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DDFFE5B6-9B5F-C2A3-5704-BD21D78830E3}"/>
              </a:ext>
            </a:extLst>
          </p:cNvPr>
          <p:cNvCxnSpPr>
            <a:cxnSpLocks/>
            <a:stCxn id="13" idx="2"/>
            <a:endCxn id="8" idx="0"/>
          </p:cNvCxnSpPr>
          <p:nvPr/>
        </p:nvCxnSpPr>
        <p:spPr>
          <a:xfrm flipH="1">
            <a:off x="2420556" y="2844878"/>
            <a:ext cx="1047" cy="46330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37EF483D-4720-E5FF-AB9E-1B0BEAD4C43D}"/>
              </a:ext>
            </a:extLst>
          </p:cNvPr>
          <p:cNvSpPr/>
          <p:nvPr/>
        </p:nvSpPr>
        <p:spPr>
          <a:xfrm>
            <a:off x="7434955" y="225926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the lab as MAISA reminds.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27C706E8-1A0E-85C8-A9E5-5AF3500A4497}"/>
              </a:ext>
            </a:extLst>
          </p:cNvPr>
          <p:cNvCxnSpPr>
            <a:cxnSpLocks/>
            <a:stCxn id="57" idx="2"/>
            <a:endCxn id="54" idx="0"/>
          </p:cNvCxnSpPr>
          <p:nvPr/>
        </p:nvCxnSpPr>
        <p:spPr>
          <a:xfrm flipH="1">
            <a:off x="10617847" y="2844878"/>
            <a:ext cx="1047" cy="45924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C8B87F72-3B19-DC56-227E-32E0540E499E}"/>
              </a:ext>
            </a:extLst>
          </p:cNvPr>
          <p:cNvCxnSpPr>
            <a:cxnSpLocks/>
            <a:stCxn id="48" idx="0"/>
            <a:endCxn id="51" idx="2"/>
          </p:cNvCxnSpPr>
          <p:nvPr/>
        </p:nvCxnSpPr>
        <p:spPr>
          <a:xfrm flipH="1" flipV="1">
            <a:off x="6727346" y="2835267"/>
            <a:ext cx="407" cy="152477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7" name="Rectangle 76">
            <a:extLst>
              <a:ext uri="{FF2B5EF4-FFF2-40B4-BE49-F238E27FC236}">
                <a16:creationId xmlns:a16="http://schemas.microsoft.com/office/drawing/2014/main" id="{B0488480-08F0-E39C-B1DA-6C701FD31A48}"/>
              </a:ext>
            </a:extLst>
          </p:cNvPr>
          <p:cNvSpPr/>
          <p:nvPr/>
        </p:nvSpPr>
        <p:spPr>
          <a:xfrm flipH="1">
            <a:off x="5688303" y="2110533"/>
            <a:ext cx="341721" cy="2957378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88">
            <a:extLst>
              <a:ext uri="{FF2B5EF4-FFF2-40B4-BE49-F238E27FC236}">
                <a16:creationId xmlns:a16="http://schemas.microsoft.com/office/drawing/2014/main" id="{051E0163-05F1-9C6B-E6FB-25280D166B03}"/>
              </a:ext>
            </a:extLst>
          </p:cNvPr>
          <p:cNvSpPr/>
          <p:nvPr/>
        </p:nvSpPr>
        <p:spPr>
          <a:xfrm>
            <a:off x="8736326" y="225926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Doesn’t get lab tests.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9F63C26-7D50-FE07-36D7-F3A206EB6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1" y="4393875"/>
            <a:ext cx="210472" cy="323803"/>
          </a:xfrm>
          <a:prstGeom prst="rect">
            <a:avLst/>
          </a:prstGeom>
        </p:spPr>
      </p:pic>
      <p:sp>
        <p:nvSpPr>
          <p:cNvPr id="4" name="Rounded Rectangle 88">
            <a:extLst>
              <a:ext uri="{FF2B5EF4-FFF2-40B4-BE49-F238E27FC236}">
                <a16:creationId xmlns:a16="http://schemas.microsoft.com/office/drawing/2014/main" id="{A391F7DF-E63E-0F76-5766-A51F1832E8A3}"/>
              </a:ext>
            </a:extLst>
          </p:cNvPr>
          <p:cNvSpPr/>
          <p:nvPr/>
        </p:nvSpPr>
        <p:spPr>
          <a:xfrm>
            <a:off x="3103069" y="330451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Sees that patient hasn’t the requested tests.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DE151-FFBB-F769-2370-27A62B094422}"/>
              </a:ext>
            </a:extLst>
          </p:cNvPr>
          <p:cNvGrpSpPr/>
          <p:nvPr/>
        </p:nvGrpSpPr>
        <p:grpSpPr>
          <a:xfrm>
            <a:off x="1840406" y="3308187"/>
            <a:ext cx="1160299" cy="576000"/>
            <a:chOff x="4652352" y="3239745"/>
            <a:chExt cx="1160299" cy="576000"/>
          </a:xfrm>
        </p:grpSpPr>
        <p:sp>
          <p:nvSpPr>
            <p:cNvPr id="8" name="Rounded Rectangle 88">
              <a:extLst>
                <a:ext uri="{FF2B5EF4-FFF2-40B4-BE49-F238E27FC236}">
                  <a16:creationId xmlns:a16="http://schemas.microsoft.com/office/drawing/2014/main" id="{CAFA6095-A975-19C3-4B8A-DE0781CD03D8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F6A493-CD68-3DDD-DB3B-4A0961947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703AF8-365A-579E-573E-FA08CD276319}"/>
              </a:ext>
            </a:extLst>
          </p:cNvPr>
          <p:cNvGrpSpPr/>
          <p:nvPr/>
        </p:nvGrpSpPr>
        <p:grpSpPr>
          <a:xfrm>
            <a:off x="1840406" y="2261220"/>
            <a:ext cx="1162393" cy="583658"/>
            <a:chOff x="3585700" y="2931103"/>
            <a:chExt cx="1162393" cy="583658"/>
          </a:xfrm>
        </p:grpSpPr>
        <p:sp>
          <p:nvSpPr>
            <p:cNvPr id="13" name="Rounded Rectangle 88">
              <a:extLst>
                <a:ext uri="{FF2B5EF4-FFF2-40B4-BE49-F238E27FC236}">
                  <a16:creationId xmlns:a16="http://schemas.microsoft.com/office/drawing/2014/main" id="{DFF8A7B2-7C40-8345-F091-8A333EE5B3DA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4A40A6-3772-9C78-BF14-7AD22646D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91C8B3-E570-CD51-E921-C5844EB19E33}"/>
              </a:ext>
            </a:extLst>
          </p:cNvPr>
          <p:cNvGrpSpPr/>
          <p:nvPr/>
        </p:nvGrpSpPr>
        <p:grpSpPr>
          <a:xfrm>
            <a:off x="4380675" y="2259267"/>
            <a:ext cx="1160299" cy="576000"/>
            <a:chOff x="4652352" y="3239745"/>
            <a:chExt cx="1160299" cy="576000"/>
          </a:xfrm>
        </p:grpSpPr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495576E9-53BD-18B2-A8C9-041C44734FAF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Okay.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80AA2DE-22B7-0E59-2BEB-456DCD0AC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D1CA7F-8A1C-251D-6B69-A439A58F4DEB}"/>
              </a:ext>
            </a:extLst>
          </p:cNvPr>
          <p:cNvGrpSpPr/>
          <p:nvPr/>
        </p:nvGrpSpPr>
        <p:grpSpPr>
          <a:xfrm>
            <a:off x="4378796" y="3309153"/>
            <a:ext cx="1162393" cy="583658"/>
            <a:chOff x="3585700" y="2931103"/>
            <a:chExt cx="1162393" cy="583658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457DBB58-E5AA-48C2-3760-608DE6F4BE10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Let's set a new time and before then you will visit all of them.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44B9795-7421-FF7D-B7D6-AD122825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FBF49B-A97C-1247-CA7A-D458BDF74B1E}"/>
              </a:ext>
            </a:extLst>
          </p:cNvPr>
          <p:cNvGrpSpPr/>
          <p:nvPr/>
        </p:nvGrpSpPr>
        <p:grpSpPr>
          <a:xfrm>
            <a:off x="6149599" y="4360038"/>
            <a:ext cx="1156308" cy="576000"/>
            <a:chOff x="2789699" y="2842900"/>
            <a:chExt cx="1156308" cy="576000"/>
          </a:xfrm>
        </p:grpSpPr>
        <p:sp>
          <p:nvSpPr>
            <p:cNvPr id="48" name="Rounded Rectangle 88">
              <a:extLst>
                <a:ext uri="{FF2B5EF4-FFF2-40B4-BE49-F238E27FC236}">
                  <a16:creationId xmlns:a16="http://schemas.microsoft.com/office/drawing/2014/main" id="{287682F9-F516-FF16-D2BE-83EFA581F5ED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Automatically reminds of labs.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7966708-2170-EEBF-7411-0599C882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81FCC1-284C-CF04-DF38-6CB62F97AF41}"/>
              </a:ext>
            </a:extLst>
          </p:cNvPr>
          <p:cNvGrpSpPr/>
          <p:nvPr/>
        </p:nvGrpSpPr>
        <p:grpSpPr>
          <a:xfrm>
            <a:off x="6149192" y="2259267"/>
            <a:ext cx="1156308" cy="576000"/>
            <a:chOff x="2783614" y="4857175"/>
            <a:chExt cx="1156308" cy="576000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9D5366CC-2CC8-56EF-0974-E0541AD7BCDA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Reads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the message and assumes that MAISA's message is official.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4CB3570-90CF-A6B2-A839-2F78CEF8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4F5571-A4EE-A1FE-9296-9A1B4FB4BAD7}"/>
              </a:ext>
            </a:extLst>
          </p:cNvPr>
          <p:cNvGrpSpPr/>
          <p:nvPr/>
        </p:nvGrpSpPr>
        <p:grpSpPr>
          <a:xfrm>
            <a:off x="10037697" y="3304119"/>
            <a:ext cx="1160299" cy="576000"/>
            <a:chOff x="4652352" y="3239745"/>
            <a:chExt cx="1160299" cy="576000"/>
          </a:xfrm>
        </p:grpSpPr>
        <p:sp>
          <p:nvSpPr>
            <p:cNvPr id="54" name="Rounded Rectangle 88">
              <a:extLst>
                <a:ext uri="{FF2B5EF4-FFF2-40B4-BE49-F238E27FC236}">
                  <a16:creationId xmlns:a16="http://schemas.microsoft.com/office/drawing/2014/main" id="{A5767A99-2D2C-FFFB-2C92-1FD5110EE8E3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1BBB81A-2DBB-F23E-B8E7-52166003F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BA51D0-53BC-76BB-5759-3C5DD6E1B348}"/>
              </a:ext>
            </a:extLst>
          </p:cNvPr>
          <p:cNvGrpSpPr/>
          <p:nvPr/>
        </p:nvGrpSpPr>
        <p:grpSpPr>
          <a:xfrm>
            <a:off x="10037697" y="2261220"/>
            <a:ext cx="1162393" cy="583658"/>
            <a:chOff x="3585700" y="2931103"/>
            <a:chExt cx="1162393" cy="583658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567CE7D8-16E8-E66D-6A00-63F314ECBE01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Comes to the reception without labs.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CBD72DE-1D14-0AD9-004F-A1083C676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38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07996" y="1831021"/>
            <a:ext cx="10515599" cy="156557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00462" y="3568839"/>
            <a:ext cx="10515599" cy="156557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6" y="2367552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91" y="2696368"/>
            <a:ext cx="710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4" y="4462894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MS-</a:t>
            </a:r>
            <a:r>
              <a:rPr kumimoji="0" lang="en-GB" altLang="en-US" sz="11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lääkäri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36" y="1491583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patient belongs to the 10%, i.e. directly progressive, disease picture.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43" y="4075143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" y="4120487"/>
            <a:ext cx="287103" cy="360000"/>
          </a:xfrm>
          <a:prstGeom prst="rect">
            <a:avLst/>
          </a:prstGeom>
        </p:spPr>
      </p:pic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DDFFE5B6-9B5F-C2A3-5704-BD21D78830E3}"/>
              </a:ext>
            </a:extLst>
          </p:cNvPr>
          <p:cNvCxnSpPr>
            <a:cxnSpLocks/>
            <a:stCxn id="13" idx="2"/>
            <a:endCxn id="5" idx="0"/>
          </p:cNvCxnSpPr>
          <p:nvPr/>
        </p:nvCxnSpPr>
        <p:spPr>
          <a:xfrm flipH="1">
            <a:off x="2460950" y="3280026"/>
            <a:ext cx="3767" cy="75178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C8B87F72-3B19-DC56-227E-32E0540E499E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6557877" y="3234150"/>
            <a:ext cx="0" cy="87991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" name="Rounded Rectangle 88">
            <a:extLst>
              <a:ext uri="{FF2B5EF4-FFF2-40B4-BE49-F238E27FC236}">
                <a16:creationId xmlns:a16="http://schemas.microsoft.com/office/drawing/2014/main" id="{8BC4D319-B716-B701-9B17-B77659CFA0AC}"/>
              </a:ext>
            </a:extLst>
          </p:cNvPr>
          <p:cNvSpPr/>
          <p:nvPr/>
        </p:nvSpPr>
        <p:spPr>
          <a:xfrm>
            <a:off x="3102011" y="404132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The ability to move is almost gone. Is the patient over 50-60 years old?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" name="Straight Arrow Connector 40">
            <a:extLst>
              <a:ext uri="{FF2B5EF4-FFF2-40B4-BE49-F238E27FC236}">
                <a16:creationId xmlns:a16="http://schemas.microsoft.com/office/drawing/2014/main" id="{6911F04E-0CEC-5B86-69B7-6F62553A64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98510" y="4039158"/>
            <a:ext cx="409615" cy="149807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Arrow Connector 40">
            <a:extLst>
              <a:ext uri="{FF2B5EF4-FFF2-40B4-BE49-F238E27FC236}">
                <a16:creationId xmlns:a16="http://schemas.microsoft.com/office/drawing/2014/main" id="{1D5FE882-2035-845E-995A-0028EFA51A33}"/>
              </a:ext>
            </a:extLst>
          </p:cNvPr>
          <p:cNvCxnSpPr>
            <a:cxnSpLocks/>
          </p:cNvCxnSpPr>
          <p:nvPr/>
        </p:nvCxnSpPr>
        <p:spPr>
          <a:xfrm>
            <a:off x="4271308" y="4318867"/>
            <a:ext cx="312489" cy="38658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Rounded Rectangle 88">
            <a:extLst>
              <a:ext uri="{FF2B5EF4-FFF2-40B4-BE49-F238E27FC236}">
                <a16:creationId xmlns:a16="http://schemas.microsoft.com/office/drawing/2014/main" id="{AB7F5FD3-C702-CBA7-60AA-D71BD46AA4E4}"/>
              </a:ext>
            </a:extLst>
          </p:cNvPr>
          <p:cNvSpPr/>
          <p:nvPr/>
        </p:nvSpPr>
        <p:spPr>
          <a:xfrm>
            <a:off x="4661689" y="441745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Medication is of little use.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TextBox 157">
            <a:extLst>
              <a:ext uri="{FF2B5EF4-FFF2-40B4-BE49-F238E27FC236}">
                <a16:creationId xmlns:a16="http://schemas.microsoft.com/office/drawing/2014/main" id="{7CE1F5C0-551D-9233-6B41-0084E441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547" y="4732235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Yes.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Box 157">
            <a:extLst>
              <a:ext uri="{FF2B5EF4-FFF2-40B4-BE49-F238E27FC236}">
                <a16:creationId xmlns:a16="http://schemas.microsoft.com/office/drawing/2014/main" id="{83EF8BA2-A904-17B1-6E8A-EB7770CF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608" y="3669613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No.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F9423F-5925-6B50-595B-6D762ABA4D91}"/>
              </a:ext>
            </a:extLst>
          </p:cNvPr>
          <p:cNvGrpSpPr/>
          <p:nvPr/>
        </p:nvGrpSpPr>
        <p:grpSpPr>
          <a:xfrm>
            <a:off x="1880800" y="4031806"/>
            <a:ext cx="1160299" cy="576000"/>
            <a:chOff x="4652352" y="3239745"/>
            <a:chExt cx="1160299" cy="576000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6F8AE952-CE44-4A8A-65F9-8B5CC5675D0F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F11036-CC12-24AF-1F97-AA3511DFD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616777-9A87-4CDC-57DB-3654546DDCF3}"/>
              </a:ext>
            </a:extLst>
          </p:cNvPr>
          <p:cNvGrpSpPr/>
          <p:nvPr/>
        </p:nvGrpSpPr>
        <p:grpSpPr>
          <a:xfrm>
            <a:off x="1883520" y="2696368"/>
            <a:ext cx="1162393" cy="583658"/>
            <a:chOff x="3585700" y="2931103"/>
            <a:chExt cx="1162393" cy="583658"/>
          </a:xfrm>
        </p:grpSpPr>
        <p:sp>
          <p:nvSpPr>
            <p:cNvPr id="13" name="Rounded Rectangle 88">
              <a:extLst>
                <a:ext uri="{FF2B5EF4-FFF2-40B4-BE49-F238E27FC236}">
                  <a16:creationId xmlns:a16="http://schemas.microsoft.com/office/drawing/2014/main" id="{DE59C160-0D34-30C9-1DA6-2BCF2DAFF9E1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3CD50E-FDB6-4A92-573C-DA361E0BA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FBE9F-41E6-AE5D-BEB0-55687FA58771}"/>
              </a:ext>
            </a:extLst>
          </p:cNvPr>
          <p:cNvGrpSpPr/>
          <p:nvPr/>
        </p:nvGrpSpPr>
        <p:grpSpPr>
          <a:xfrm>
            <a:off x="5977727" y="2658150"/>
            <a:ext cx="1160299" cy="576000"/>
            <a:chOff x="4652352" y="3239745"/>
            <a:chExt cx="1160299" cy="576000"/>
          </a:xfrm>
        </p:grpSpPr>
        <p:sp>
          <p:nvSpPr>
            <p:cNvPr id="25" name="Rounded Rectangle 88">
              <a:extLst>
                <a:ext uri="{FF2B5EF4-FFF2-40B4-BE49-F238E27FC236}">
                  <a16:creationId xmlns:a16="http://schemas.microsoft.com/office/drawing/2014/main" id="{E9F13B61-CA8B-3203-F7CB-07241F59330B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information.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29DC5D-FA8F-6908-787E-82FC970EB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D21E59-F8A4-6FCD-E1D3-DE872656A522}"/>
              </a:ext>
            </a:extLst>
          </p:cNvPr>
          <p:cNvGrpSpPr/>
          <p:nvPr/>
        </p:nvGrpSpPr>
        <p:grpSpPr>
          <a:xfrm>
            <a:off x="5977728" y="4024148"/>
            <a:ext cx="1162393" cy="583658"/>
            <a:chOff x="3585700" y="2931103"/>
            <a:chExt cx="1162393" cy="583658"/>
          </a:xfrm>
        </p:grpSpPr>
        <p:sp>
          <p:nvSpPr>
            <p:cNvPr id="28" name="Rounded Rectangle 88">
              <a:extLst>
                <a:ext uri="{FF2B5EF4-FFF2-40B4-BE49-F238E27FC236}">
                  <a16:creationId xmlns:a16="http://schemas.microsoft.com/office/drawing/2014/main" id="{D4AD9406-1EDB-31D7-E043-77701B2E319C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Tells the patient the situation.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DDFE877-C56B-87B4-29CE-79BA562D7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sp>
        <p:nvSpPr>
          <p:cNvPr id="36" name="Rounded Rectangle 88">
            <a:extLst>
              <a:ext uri="{FF2B5EF4-FFF2-40B4-BE49-F238E27FC236}">
                <a16:creationId xmlns:a16="http://schemas.microsoft.com/office/drawing/2014/main" id="{91262ACA-2BCF-A057-856B-0968648FC4D9}"/>
              </a:ext>
            </a:extLst>
          </p:cNvPr>
          <p:cNvSpPr/>
          <p:nvPr/>
        </p:nvSpPr>
        <p:spPr>
          <a:xfrm>
            <a:off x="4656587" y="370514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Locally progressive, no separate exacerbations.</a:t>
            </a:r>
          </a:p>
        </p:txBody>
      </p:sp>
    </p:spTree>
    <p:extLst>
      <p:ext uri="{BB962C8B-B14F-4D97-AF65-F5344CB8AC3E}">
        <p14:creationId xmlns:p14="http://schemas.microsoft.com/office/powerpoint/2010/main" val="408355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4A54777E-8BC4-7CEF-E5BD-4FA7381373B1}"/>
              </a:ext>
            </a:extLst>
          </p:cNvPr>
          <p:cNvSpPr/>
          <p:nvPr/>
        </p:nvSpPr>
        <p:spPr>
          <a:xfrm>
            <a:off x="822702" y="2163485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30298" y="1080701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8" y="1319349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3" y="1648165"/>
            <a:ext cx="6031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70" y="2746507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76" y="688969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patient needs additional support &amp; help.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49" y="2358756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64" y="2404100"/>
            <a:ext cx="287103" cy="360000"/>
          </a:xfrm>
          <a:prstGeom prst="rect">
            <a:avLst/>
          </a:prstGeom>
        </p:spPr>
      </p:pic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DDFFE5B6-9B5F-C2A3-5704-BD21D78830E3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 flipH="1">
            <a:off x="2474309" y="1842327"/>
            <a:ext cx="1047" cy="48198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9E4B8E8C-E097-D854-5CFE-2F469C1C3964}"/>
              </a:ext>
            </a:extLst>
          </p:cNvPr>
          <p:cNvCxnSpPr>
            <a:cxnSpLocks/>
          </p:cNvCxnSpPr>
          <p:nvPr/>
        </p:nvCxnSpPr>
        <p:spPr>
          <a:xfrm flipH="1" flipV="1">
            <a:off x="5027962" y="1834669"/>
            <a:ext cx="2428" cy="99557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C8B87F72-3B19-DC56-227E-32E0540E499E}"/>
              </a:ext>
            </a:extLst>
          </p:cNvPr>
          <p:cNvCxnSpPr>
            <a:cxnSpLocks/>
          </p:cNvCxnSpPr>
          <p:nvPr/>
        </p:nvCxnSpPr>
        <p:spPr>
          <a:xfrm flipV="1">
            <a:off x="6285074" y="1834669"/>
            <a:ext cx="4727" cy="46664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1" name="Straight Arrow Connector 11">
            <a:extLst>
              <a:ext uri="{FF2B5EF4-FFF2-40B4-BE49-F238E27FC236}">
                <a16:creationId xmlns:a16="http://schemas.microsoft.com/office/drawing/2014/main" id="{CA2129B6-E566-5117-3E80-35BE746EAD3D}"/>
              </a:ext>
            </a:extLst>
          </p:cNvPr>
          <p:cNvCxnSpPr>
            <a:cxnSpLocks/>
          </p:cNvCxnSpPr>
          <p:nvPr/>
        </p:nvCxnSpPr>
        <p:spPr>
          <a:xfrm>
            <a:off x="3704462" y="1834669"/>
            <a:ext cx="139" cy="47037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3" name="Rounded Rectangle 45">
            <a:extLst>
              <a:ext uri="{FF2B5EF4-FFF2-40B4-BE49-F238E27FC236}">
                <a16:creationId xmlns:a16="http://schemas.microsoft.com/office/drawing/2014/main" id="{18E7A877-459B-13D3-BF36-B401B6403A92}"/>
              </a:ext>
            </a:extLst>
          </p:cNvPr>
          <p:cNvSpPr/>
          <p:nvPr/>
        </p:nvSpPr>
        <p:spPr>
          <a:xfrm>
            <a:off x="797170" y="3250356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45">
            <a:extLst>
              <a:ext uri="{FF2B5EF4-FFF2-40B4-BE49-F238E27FC236}">
                <a16:creationId xmlns:a16="http://schemas.microsoft.com/office/drawing/2014/main" id="{8B3FA423-2268-3B0B-5200-3C049AD6E593}"/>
              </a:ext>
            </a:extLst>
          </p:cNvPr>
          <p:cNvSpPr/>
          <p:nvPr/>
        </p:nvSpPr>
        <p:spPr>
          <a:xfrm>
            <a:off x="797169" y="4341746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45">
            <a:extLst>
              <a:ext uri="{FF2B5EF4-FFF2-40B4-BE49-F238E27FC236}">
                <a16:creationId xmlns:a16="http://schemas.microsoft.com/office/drawing/2014/main" id="{5AA13151-488B-6668-97CC-32F4454AFABC}"/>
              </a:ext>
            </a:extLst>
          </p:cNvPr>
          <p:cNvSpPr/>
          <p:nvPr/>
        </p:nvSpPr>
        <p:spPr>
          <a:xfrm>
            <a:off x="797168" y="5433136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157">
            <a:extLst>
              <a:ext uri="{FF2B5EF4-FFF2-40B4-BE49-F238E27FC236}">
                <a16:creationId xmlns:a16="http://schemas.microsoft.com/office/drawing/2014/main" id="{21F52B88-50CE-C7D8-BC30-FFF736BA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06" y="3770474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Urologist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TextBox 157">
            <a:extLst>
              <a:ext uri="{FF2B5EF4-FFF2-40B4-BE49-F238E27FC236}">
                <a16:creationId xmlns:a16="http://schemas.microsoft.com/office/drawing/2014/main" id="{5838D663-D43F-B491-C2FC-2380A3606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05" y="5673119"/>
            <a:ext cx="13287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Rehabilitation instructor, physiotherapist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3" name="TextBox 157">
            <a:extLst>
              <a:ext uri="{FF2B5EF4-FFF2-40B4-BE49-F238E27FC236}">
                <a16:creationId xmlns:a16="http://schemas.microsoft.com/office/drawing/2014/main" id="{26A07ADD-224B-8AE6-673A-3FC9934E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05" y="4552202"/>
            <a:ext cx="13287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457200"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Neuropsychologist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5" name="TextBox 157">
            <a:extLst>
              <a:ext uri="{FF2B5EF4-FFF2-40B4-BE49-F238E27FC236}">
                <a16:creationId xmlns:a16="http://schemas.microsoft.com/office/drawing/2014/main" id="{55407A9A-C643-BDB4-A077-6F069274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05" y="4778904"/>
            <a:ext cx="15965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Social worker, qualified in psychiatry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6" name="Rounded Rectangle 88">
            <a:extLst>
              <a:ext uri="{FF2B5EF4-FFF2-40B4-BE49-F238E27FC236}">
                <a16:creationId xmlns:a16="http://schemas.microsoft.com/office/drawing/2014/main" id="{08CC8A17-F787-6B2D-AC08-E7E39F84A25C}"/>
              </a:ext>
            </a:extLst>
          </p:cNvPr>
          <p:cNvSpPr/>
          <p:nvPr/>
        </p:nvSpPr>
        <p:spPr>
          <a:xfrm>
            <a:off x="5704925" y="345608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Here if you have an overactive bladder.</a:t>
            </a:r>
          </a:p>
        </p:txBody>
      </p:sp>
      <p:sp>
        <p:nvSpPr>
          <p:cNvPr id="47" name="Rounded Rectangle 88">
            <a:extLst>
              <a:ext uri="{FF2B5EF4-FFF2-40B4-BE49-F238E27FC236}">
                <a16:creationId xmlns:a16="http://schemas.microsoft.com/office/drawing/2014/main" id="{160C92C5-F261-C003-6747-8DA8745CAE56}"/>
              </a:ext>
            </a:extLst>
          </p:cNvPr>
          <p:cNvSpPr/>
          <p:nvPr/>
        </p:nvSpPr>
        <p:spPr>
          <a:xfrm>
            <a:off x="5704925" y="455220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Mental health challenges.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Rounded Rectangle 88">
            <a:extLst>
              <a:ext uri="{FF2B5EF4-FFF2-40B4-BE49-F238E27FC236}">
                <a16:creationId xmlns:a16="http://schemas.microsoft.com/office/drawing/2014/main" id="{D51640CD-68B7-B25A-1DB1-A58201DE54A3}"/>
              </a:ext>
            </a:extLst>
          </p:cNvPr>
          <p:cNvSpPr/>
          <p:nvPr/>
        </p:nvSpPr>
        <p:spPr>
          <a:xfrm>
            <a:off x="7028203" y="455258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A social worker is often readily available if you need help.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Rounded Rectangle 88">
            <a:extLst>
              <a:ext uri="{FF2B5EF4-FFF2-40B4-BE49-F238E27FC236}">
                <a16:creationId xmlns:a16="http://schemas.microsoft.com/office/drawing/2014/main" id="{76E5F1AB-E5B0-3FC1-C5E6-7E3FBB575CC1}"/>
              </a:ext>
            </a:extLst>
          </p:cNvPr>
          <p:cNvSpPr/>
          <p:nvPr/>
        </p:nvSpPr>
        <p:spPr>
          <a:xfrm>
            <a:off x="5704925" y="560056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Physical challenges and their rehabilitation.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0" name="Picture 4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01CDB4-85CE-A88D-D5C7-667B26550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7" y="3412007"/>
            <a:ext cx="288000" cy="36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8B5351-B5A9-8601-532A-09EC88C7B8BB}"/>
              </a:ext>
            </a:extLst>
          </p:cNvPr>
          <p:cNvGrpSpPr/>
          <p:nvPr/>
        </p:nvGrpSpPr>
        <p:grpSpPr>
          <a:xfrm>
            <a:off x="1894159" y="2324313"/>
            <a:ext cx="1160299" cy="576000"/>
            <a:chOff x="4652352" y="3239745"/>
            <a:chExt cx="1160299" cy="576000"/>
          </a:xfrm>
        </p:grpSpPr>
        <p:sp>
          <p:nvSpPr>
            <p:cNvPr id="6" name="Rounded Rectangle 88">
              <a:extLst>
                <a:ext uri="{FF2B5EF4-FFF2-40B4-BE49-F238E27FC236}">
                  <a16:creationId xmlns:a16="http://schemas.microsoft.com/office/drawing/2014/main" id="{D9A3384A-F9E6-BF43-235B-E55F3FD41B08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1FE113-EEBE-97BA-66E3-24FF54F3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9B6D17-C1E1-A119-5BC7-DDEED6C34F86}"/>
              </a:ext>
            </a:extLst>
          </p:cNvPr>
          <p:cNvGrpSpPr/>
          <p:nvPr/>
        </p:nvGrpSpPr>
        <p:grpSpPr>
          <a:xfrm>
            <a:off x="1894159" y="1258669"/>
            <a:ext cx="1162393" cy="583658"/>
            <a:chOff x="3585700" y="2931103"/>
            <a:chExt cx="1162393" cy="583658"/>
          </a:xfrm>
        </p:grpSpPr>
        <p:sp>
          <p:nvSpPr>
            <p:cNvPr id="12" name="Rounded Rectangle 88">
              <a:extLst>
                <a:ext uri="{FF2B5EF4-FFF2-40B4-BE49-F238E27FC236}">
                  <a16:creationId xmlns:a16="http://schemas.microsoft.com/office/drawing/2014/main" id="{E14FC875-036C-F7D5-51AF-33416E4A33B2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78D938-C273-810C-9D97-B8C5F6B3F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7A6C07-3D38-BFC5-42BF-BA4A9FE6B384}"/>
              </a:ext>
            </a:extLst>
          </p:cNvPr>
          <p:cNvGrpSpPr/>
          <p:nvPr/>
        </p:nvGrpSpPr>
        <p:grpSpPr>
          <a:xfrm>
            <a:off x="3134258" y="2324313"/>
            <a:ext cx="1160299" cy="576000"/>
            <a:chOff x="4652352" y="3239745"/>
            <a:chExt cx="1160299" cy="576000"/>
          </a:xfrm>
        </p:grpSpPr>
        <p:sp>
          <p:nvSpPr>
            <p:cNvPr id="23" name="Rounded Rectangle 88">
              <a:extLst>
                <a:ext uri="{FF2B5EF4-FFF2-40B4-BE49-F238E27FC236}">
                  <a16:creationId xmlns:a16="http://schemas.microsoft.com/office/drawing/2014/main" id="{267BDD5F-FED1-89B7-1FB8-C90C36C1C2CA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Listens to the situation.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6178A52-A390-0993-88CC-2D0B365C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968C34-8BE6-814F-922C-BBA5E90E4A28}"/>
              </a:ext>
            </a:extLst>
          </p:cNvPr>
          <p:cNvGrpSpPr/>
          <p:nvPr/>
        </p:nvGrpSpPr>
        <p:grpSpPr>
          <a:xfrm>
            <a:off x="3134258" y="1258669"/>
            <a:ext cx="1162393" cy="583658"/>
            <a:chOff x="3585700" y="2931103"/>
            <a:chExt cx="1162393" cy="583658"/>
          </a:xfrm>
        </p:grpSpPr>
        <p:sp>
          <p:nvSpPr>
            <p:cNvPr id="27" name="Rounded Rectangle 88">
              <a:extLst>
                <a:ext uri="{FF2B5EF4-FFF2-40B4-BE49-F238E27FC236}">
                  <a16:creationId xmlns:a16="http://schemas.microsoft.com/office/drawing/2014/main" id="{14CF2635-BEC7-BAE7-A7A9-AFB05585743F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Needs additional support for the disease.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3E9C53-F59A-5EEC-C396-5FFE1F4FA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E1F6FF-3251-B8B6-9D58-AA4E06B55183}"/>
              </a:ext>
            </a:extLst>
          </p:cNvPr>
          <p:cNvGrpSpPr/>
          <p:nvPr/>
        </p:nvGrpSpPr>
        <p:grpSpPr>
          <a:xfrm>
            <a:off x="5704924" y="1266327"/>
            <a:ext cx="1160299" cy="576000"/>
            <a:chOff x="4652352" y="3239745"/>
            <a:chExt cx="1160299" cy="576000"/>
          </a:xfrm>
        </p:grpSpPr>
        <p:sp>
          <p:nvSpPr>
            <p:cNvPr id="35" name="Rounded Rectangle 88">
              <a:extLst>
                <a:ext uri="{FF2B5EF4-FFF2-40B4-BE49-F238E27FC236}">
                  <a16:creationId xmlns:a16="http://schemas.microsoft.com/office/drawing/2014/main" id="{8885D2E0-293B-A029-652E-0FB90FD2204B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Thank you.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824D083-1B1B-A252-772C-068BA1CB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3A52F7-9F37-DC9D-A1A5-C5BA2FAFB5D7}"/>
              </a:ext>
            </a:extLst>
          </p:cNvPr>
          <p:cNvGrpSpPr/>
          <p:nvPr/>
        </p:nvGrpSpPr>
        <p:grpSpPr>
          <a:xfrm>
            <a:off x="5725768" y="2332676"/>
            <a:ext cx="1162393" cy="583658"/>
            <a:chOff x="3585700" y="2931103"/>
            <a:chExt cx="1162393" cy="583658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CD3BF57C-9505-4F43-A5E8-3D7D818A71AE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Gives links.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F905AA2-DD22-EBFB-F07E-874B7D87E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164FEE-4E46-C54C-CA0D-14EBA1AA18A0}"/>
              </a:ext>
            </a:extLst>
          </p:cNvPr>
          <p:cNvGrpSpPr/>
          <p:nvPr/>
        </p:nvGrpSpPr>
        <p:grpSpPr>
          <a:xfrm>
            <a:off x="4447812" y="1258669"/>
            <a:ext cx="1160299" cy="576000"/>
            <a:chOff x="4652352" y="3239745"/>
            <a:chExt cx="1160299" cy="576000"/>
          </a:xfrm>
        </p:grpSpPr>
        <p:sp>
          <p:nvSpPr>
            <p:cNvPr id="53" name="Rounded Rectangle 88">
              <a:extLst>
                <a:ext uri="{FF2B5EF4-FFF2-40B4-BE49-F238E27FC236}">
                  <a16:creationId xmlns:a16="http://schemas.microsoft.com/office/drawing/2014/main" id="{42BF57E8-0CBE-91F4-F0E4-0EDC573529F5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Hears about different parties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C7DF100-3DE0-074D-BE04-CF19FB321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2E9EBA-8048-E40E-36A1-455FF6EC2B91}"/>
              </a:ext>
            </a:extLst>
          </p:cNvPr>
          <p:cNvGrpSpPr/>
          <p:nvPr/>
        </p:nvGrpSpPr>
        <p:grpSpPr>
          <a:xfrm>
            <a:off x="4450948" y="2334596"/>
            <a:ext cx="1162393" cy="583658"/>
            <a:chOff x="3585700" y="2931103"/>
            <a:chExt cx="1162393" cy="583658"/>
          </a:xfrm>
        </p:grpSpPr>
        <p:sp>
          <p:nvSpPr>
            <p:cNvPr id="56" name="Rounded Rectangle 88">
              <a:extLst>
                <a:ext uri="{FF2B5EF4-FFF2-40B4-BE49-F238E27FC236}">
                  <a16:creationId xmlns:a16="http://schemas.microsoft.com/office/drawing/2014/main" id="{09EC9BFF-4D00-5675-3688-5809F66051F5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Tells about different parties.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6085782-8B83-9029-7256-05D3FC53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958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4A595-D7A6-49A4-83C8-8BBD13E6C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73E4BDB-AF79-9783-29A0-97C8BB8A1857}"/>
              </a:ext>
            </a:extLst>
          </p:cNvPr>
          <p:cNvSpPr txBox="1">
            <a:spLocks/>
          </p:cNvSpPr>
          <p:nvPr/>
        </p:nvSpPr>
        <p:spPr>
          <a:xfrm>
            <a:off x="838199" y="2463800"/>
            <a:ext cx="8650357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Results of digital care pathway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67499B8-4F7B-A692-385A-C80AA11CD16E}"/>
              </a:ext>
            </a:extLst>
          </p:cNvPr>
          <p:cNvSpPr txBox="1">
            <a:spLocks/>
          </p:cNvSpPr>
          <p:nvPr/>
        </p:nvSpPr>
        <p:spPr>
          <a:xfrm>
            <a:off x="1034040" y="3376247"/>
            <a:ext cx="8454515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DCP for MS was launched in March 2020 and has since had a steady flow of new users. It was found to increase the use of support services such as rehabilitative services.</a:t>
            </a:r>
            <a:endParaRPr lang="en-GB" sz="2400" dirty="0"/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1D44D567-0B16-6FCE-CF3B-3F52ABE5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case study</a:t>
            </a:r>
          </a:p>
          <a:p>
            <a:r>
              <a:rPr lang="en-GB" sz="2000" dirty="0"/>
              <a:t>Visuals/Diagrams/Content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9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70116-6C91-78AB-BE07-DC61BCFE5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DA0E776-DF88-4BDE-2F80-C0552C5C3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99EAB0-5B06-D0F0-7802-93FE0D70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5" y="1504298"/>
            <a:ext cx="5387594" cy="27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DE43D57-9B46-6F77-1DE0-0D590BDEE41C}"/>
              </a:ext>
            </a:extLst>
          </p:cNvPr>
          <p:cNvSpPr txBox="1">
            <a:spLocks/>
          </p:cNvSpPr>
          <p:nvPr/>
        </p:nvSpPr>
        <p:spPr>
          <a:xfrm>
            <a:off x="908493" y="456614"/>
            <a:ext cx="8650357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Results of digital care pathway</a:t>
            </a:r>
            <a:endParaRPr lang="nb-NO" sz="4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E762D02-D417-E370-BBA4-49BA2EC2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71" y="1504298"/>
            <a:ext cx="5387174" cy="34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42DAAEE-BA54-AAE6-8612-1051F0E261E5}"/>
              </a:ext>
            </a:extLst>
          </p:cNvPr>
          <p:cNvSpPr txBox="1"/>
          <p:nvPr/>
        </p:nvSpPr>
        <p:spPr>
          <a:xfrm>
            <a:off x="908493" y="4605904"/>
            <a:ext cx="4876801" cy="8679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 dirty="0"/>
              <a:t>Figure 1</a:t>
            </a:r>
            <a:r>
              <a:rPr lang="en-US" sz="1400" dirty="0"/>
              <a:t>. Cumulative number of patients (circle) and number of new patients (triangle) in the Neurology Outpatient Clinic using the DCP shown from March 2020 until December 2022. DCP: digital care pathway.</a:t>
            </a:r>
            <a:endParaRPr lang="fi-FI" sz="14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69A66CA-C138-47B1-0CD1-3FC9157CC790}"/>
              </a:ext>
            </a:extLst>
          </p:cNvPr>
          <p:cNvSpPr txBox="1"/>
          <p:nvPr/>
        </p:nvSpPr>
        <p:spPr>
          <a:xfrm>
            <a:off x="6834044" y="4942920"/>
            <a:ext cx="4876801" cy="10618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 dirty="0"/>
              <a:t>Figure 2</a:t>
            </a:r>
            <a:r>
              <a:rPr lang="en-US" sz="1400" dirty="0"/>
              <a:t>. Summative number of logins to the DCP for all </a:t>
            </a:r>
            <a:r>
              <a:rPr lang="en-US" sz="1400" dirty="0" err="1"/>
              <a:t>pwMS</a:t>
            </a:r>
            <a:r>
              <a:rPr lang="en-US" sz="1400" dirty="0"/>
              <a:t> under follow-up in the Neurology Outpatient Clinic. The data are calculated from the time each individual first entered the DCP until 24 months. DCP: digital care pathway; </a:t>
            </a:r>
            <a:r>
              <a:rPr lang="en-US" sz="1400" dirty="0" err="1"/>
              <a:t>pwMS</a:t>
            </a:r>
            <a:r>
              <a:rPr lang="en-US" sz="1400" dirty="0"/>
              <a:t>: people with multiple sclerosis.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3878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5BE5-5F5C-B04D-F909-52804C2E2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5672456-4A19-506B-713F-CE43DA58F2B6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More information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26C414F-33A7-31FD-0665-D4414EFB0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9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A62EF-0E83-B540-1EA4-76B79FA1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CB60-4766-1AD0-0B81-14F8A391E80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D1ED-34D2-E346-CF17-CACAA71E1F8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Further details can be found here:</a:t>
            </a:r>
          </a:p>
          <a:p>
            <a:pPr marL="0" indent="0">
              <a:buNone/>
            </a:pPr>
            <a:r>
              <a:rPr lang="en-GB" sz="2400" dirty="0"/>
              <a:t>Vesinurm, M., </a:t>
            </a:r>
            <a:r>
              <a:rPr lang="en-GB" sz="2400" dirty="0" err="1"/>
              <a:t>Maunula</a:t>
            </a:r>
            <a:r>
              <a:rPr lang="en-GB" sz="2400" dirty="0"/>
              <a:t>, A., Olli, P., </a:t>
            </a:r>
            <a:r>
              <a:rPr lang="en-GB" sz="2400" dirty="0" err="1"/>
              <a:t>Lillrank</a:t>
            </a:r>
            <a:r>
              <a:rPr lang="en-GB" sz="2400" dirty="0"/>
              <a:t>, P., Ijäs, P., </a:t>
            </a:r>
            <a:r>
              <a:rPr lang="en-GB" sz="2400" dirty="0" err="1"/>
              <a:t>Torkki</a:t>
            </a:r>
            <a:r>
              <a:rPr lang="en-GB" sz="2400" dirty="0"/>
              <a:t>, P., </a:t>
            </a:r>
            <a:r>
              <a:rPr lang="en-GB" sz="2400" dirty="0" err="1"/>
              <a:t>Mäkitie</a:t>
            </a:r>
            <a:r>
              <a:rPr lang="en-GB" sz="2400" dirty="0"/>
              <a:t>, L. and Laakso, S.M., 2024. Effects of a Digital Care Pathway for Multiple Sclerosis: Observational Study. JMIR human factors, 11(1), p.e51872.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About the case study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Context  </a:t>
            </a:r>
          </a:p>
          <a:p>
            <a:r>
              <a:rPr lang="en-GB" sz="2400" dirty="0"/>
              <a:t>Researchers involved </a:t>
            </a:r>
          </a:p>
          <a:p>
            <a:r>
              <a:rPr lang="en-GB" sz="2400" dirty="0"/>
              <a:t>Method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8F242-BD30-7C22-EC1E-4AB8BEEB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26A2-803E-E1C0-CA71-88F444C50F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About the case study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F4F-C130-9E2C-182D-A0C34B54108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Context</a:t>
            </a:r>
          </a:p>
          <a:p>
            <a:pPr lvl="1"/>
            <a:r>
              <a:rPr lang="en-GB" dirty="0"/>
              <a:t>A pilot study with n=3 healthcare professionals specialized in MS.</a:t>
            </a:r>
          </a:p>
          <a:p>
            <a:pPr lvl="1"/>
            <a:r>
              <a:rPr lang="en-GB" dirty="0"/>
              <a:t>Statistical analysis of MS digital care pathway using electronic health records</a:t>
            </a:r>
          </a:p>
          <a:p>
            <a:pPr lvl="1"/>
            <a:r>
              <a:rPr lang="en-GB" dirty="0"/>
              <a:t>Phase: From diagnosis through treatment</a:t>
            </a:r>
          </a:p>
          <a:p>
            <a:pPr lvl="1"/>
            <a:r>
              <a:rPr lang="en-GB" dirty="0"/>
              <a:t>Where: a major university hospital in Finland</a:t>
            </a:r>
          </a:p>
          <a:p>
            <a:pPr lvl="1"/>
            <a:r>
              <a:rPr lang="en-GB" dirty="0"/>
              <a:t>When: 2023-2024</a:t>
            </a:r>
          </a:p>
          <a:p>
            <a:endParaRPr lang="en-GB" dirty="0"/>
          </a:p>
          <a:p>
            <a:r>
              <a:rPr lang="en-GB" dirty="0"/>
              <a:t>Researchers involved</a:t>
            </a:r>
          </a:p>
          <a:p>
            <a:pPr lvl="1"/>
            <a:r>
              <a:rPr lang="en-GB" dirty="0"/>
              <a:t>Märt Vesinurm, Aalto University</a:t>
            </a:r>
          </a:p>
          <a:p>
            <a:pPr lvl="1"/>
            <a:r>
              <a:rPr lang="en-GB" dirty="0"/>
              <a:t>Essi Miettinen, Aalto University</a:t>
            </a:r>
          </a:p>
          <a:p>
            <a:pPr lvl="1"/>
            <a:r>
              <a:rPr lang="en-GB" dirty="0"/>
              <a:t>Paul </a:t>
            </a:r>
            <a:r>
              <a:rPr lang="en-GB" dirty="0" err="1"/>
              <a:t>Lillrank</a:t>
            </a:r>
            <a:r>
              <a:rPr lang="en-GB" dirty="0"/>
              <a:t>, Aalto University</a:t>
            </a:r>
          </a:p>
          <a:p>
            <a:endParaRPr lang="en-GB" dirty="0"/>
          </a:p>
          <a:p>
            <a:r>
              <a:rPr lang="en-GB" dirty="0"/>
              <a:t>Method</a:t>
            </a:r>
          </a:p>
          <a:p>
            <a:pPr lvl="1"/>
            <a:r>
              <a:rPr lang="en-GB" dirty="0"/>
              <a:t>Data collections: Workshops, EHR dataset</a:t>
            </a:r>
          </a:p>
          <a:p>
            <a:pPr lvl="1"/>
            <a:r>
              <a:rPr lang="en-GB" dirty="0"/>
              <a:t>Data analysis: Process mapping using CJML,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27461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Visuals - diagram</a:t>
            </a:r>
            <a:endParaRPr lang="nb-NO" sz="4800" dirty="0"/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57098" y="1532341"/>
            <a:ext cx="10515599" cy="150740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57097" y="3149745"/>
            <a:ext cx="10515599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68435" y="4017445"/>
            <a:ext cx="10515599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36" y="1231854"/>
            <a:ext cx="6978796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Primary healthcare</a:t>
            </a:r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id="{052F8016-5D9A-EB4E-BFB5-DDCEA96C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0" y="3079985"/>
            <a:ext cx="569888" cy="569888"/>
          </a:xfrm>
          <a:prstGeom prst="rect">
            <a:avLst/>
          </a:prstGeom>
        </p:spPr>
      </p:pic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9" y="2009157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04" y="2337973"/>
            <a:ext cx="6795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Box 157">
            <a:extLst>
              <a:ext uri="{FF2B5EF4-FFF2-40B4-BE49-F238E27FC236}">
                <a16:creationId xmlns:a16="http://schemas.microsoft.com/office/drawing/2014/main" id="{A0153FC5-BA0F-C44D-B7AA-95BE6CD4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49" y="3569500"/>
            <a:ext cx="12212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GP in Primary healthcare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742" y="4471323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Specialist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3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E271E4-7264-BD47-B377-49510D8C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3" y="4120133"/>
            <a:ext cx="287103" cy="360000"/>
          </a:xfrm>
          <a:prstGeom prst="rect">
            <a:avLst/>
          </a:prstGeom>
        </p:spPr>
      </p:pic>
      <p:cxnSp>
        <p:nvCxnSpPr>
          <p:cNvPr id="40" name="Straight Arrow Connector 11">
            <a:extLst>
              <a:ext uri="{FF2B5EF4-FFF2-40B4-BE49-F238E27FC236}">
                <a16:creationId xmlns:a16="http://schemas.microsoft.com/office/drawing/2014/main" id="{F0AFA9FE-2047-034D-8D74-1C984A2B3DE8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5228655" y="2569115"/>
            <a:ext cx="5842" cy="67063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7" name="Rounded Rectangle 88">
            <a:extLst>
              <a:ext uri="{FF2B5EF4-FFF2-40B4-BE49-F238E27FC236}">
                <a16:creationId xmlns:a16="http://schemas.microsoft.com/office/drawing/2014/main" id="{9CD7B8B1-12DC-D945-962A-F563681C0E9B}"/>
              </a:ext>
            </a:extLst>
          </p:cNvPr>
          <p:cNvSpPr/>
          <p:nvPr/>
        </p:nvSpPr>
        <p:spPr>
          <a:xfrm>
            <a:off x="1625327" y="1996544"/>
            <a:ext cx="1295762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Note clear signs of numbness or visual difficulties.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Rounded Rectangle 88">
            <a:extLst>
              <a:ext uri="{FF2B5EF4-FFF2-40B4-BE49-F238E27FC236}">
                <a16:creationId xmlns:a16="http://schemas.microsoft.com/office/drawing/2014/main" id="{5EECE51C-04F1-8540-B8D5-28C7DCE477F3}"/>
              </a:ext>
            </a:extLst>
          </p:cNvPr>
          <p:cNvSpPr/>
          <p:nvPr/>
        </p:nvSpPr>
        <p:spPr>
          <a:xfrm>
            <a:off x="5910725" y="3239967"/>
            <a:ext cx="122122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Clear cases: course of symptoms, autoimmune disease matches, descriptions reveal a lot.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E659809B-B537-1340-B62D-922512B9A3EF}"/>
              </a:ext>
            </a:extLst>
          </p:cNvPr>
          <p:cNvSpPr/>
          <p:nvPr/>
        </p:nvSpPr>
        <p:spPr>
          <a:xfrm>
            <a:off x="8426295" y="162717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Bed ward patient:</a:t>
            </a:r>
          </a:p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An almost certain case, studies have already been done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FE207D61-0589-A541-9B0D-0543777846F3}"/>
              </a:ext>
            </a:extLst>
          </p:cNvPr>
          <p:cNvCxnSpPr>
            <a:cxnSpLocks/>
            <a:stCxn id="38" idx="0"/>
            <a:endCxn id="52" idx="2"/>
          </p:cNvCxnSpPr>
          <p:nvPr/>
        </p:nvCxnSpPr>
        <p:spPr>
          <a:xfrm flipV="1">
            <a:off x="7780709" y="2574715"/>
            <a:ext cx="2379" cy="66503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0" name="Straight Arrow Connector 11">
            <a:extLst>
              <a:ext uri="{FF2B5EF4-FFF2-40B4-BE49-F238E27FC236}">
                <a16:creationId xmlns:a16="http://schemas.microsoft.com/office/drawing/2014/main" id="{4F2001D9-F9DA-3844-8064-2DFB9C54669E}"/>
              </a:ext>
            </a:extLst>
          </p:cNvPr>
          <p:cNvCxnSpPr>
            <a:cxnSpLocks/>
          </p:cNvCxnSpPr>
          <p:nvPr/>
        </p:nvCxnSpPr>
        <p:spPr>
          <a:xfrm>
            <a:off x="9083541" y="3827344"/>
            <a:ext cx="0" cy="2882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71" name="Picture 138">
            <a:extLst>
              <a:ext uri="{FF2B5EF4-FFF2-40B4-BE49-F238E27FC236}">
                <a16:creationId xmlns:a16="http://schemas.microsoft.com/office/drawing/2014/main" id="{3937154C-5983-4349-AA73-41DF7F21C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50" y="3224383"/>
            <a:ext cx="464892" cy="309928"/>
          </a:xfrm>
          <a:prstGeom prst="rect">
            <a:avLst/>
          </a:prstGeom>
        </p:spPr>
      </p:pic>
      <p:pic>
        <p:nvPicPr>
          <p:cNvPr id="75" name="Picture 137">
            <a:extLst>
              <a:ext uri="{FF2B5EF4-FFF2-40B4-BE49-F238E27FC236}">
                <a16:creationId xmlns:a16="http://schemas.microsoft.com/office/drawing/2014/main" id="{E2203EF6-C400-4644-BA23-1F5BC2231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09" y="4115580"/>
            <a:ext cx="497565" cy="392814"/>
          </a:xfrm>
          <a:prstGeom prst="rect">
            <a:avLst/>
          </a:prstGeom>
        </p:spPr>
      </p:pic>
      <p:sp>
        <p:nvSpPr>
          <p:cNvPr id="7" name="Rounded Rectangle 88">
            <a:extLst>
              <a:ext uri="{FF2B5EF4-FFF2-40B4-BE49-F238E27FC236}">
                <a16:creationId xmlns:a16="http://schemas.microsoft.com/office/drawing/2014/main" id="{D4B189C7-404E-3264-2128-8B64E9F9A574}"/>
              </a:ext>
            </a:extLst>
          </p:cNvPr>
          <p:cNvSpPr/>
          <p:nvPr/>
        </p:nvSpPr>
        <p:spPr>
          <a:xfrm>
            <a:off x="3067914" y="1993115"/>
            <a:ext cx="1289920" cy="576001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If the symptoms are strong, go to the emergency room, otherwise go to primary care.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ounded Rectangle 88">
            <a:extLst>
              <a:ext uri="{FF2B5EF4-FFF2-40B4-BE49-F238E27FC236}">
                <a16:creationId xmlns:a16="http://schemas.microsoft.com/office/drawing/2014/main" id="{FD22079B-80C8-A80D-6944-6464BF90BFC9}"/>
              </a:ext>
            </a:extLst>
          </p:cNvPr>
          <p:cNvSpPr/>
          <p:nvPr/>
        </p:nvSpPr>
        <p:spPr>
          <a:xfrm>
            <a:off x="8446602" y="236531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Headache patient:</a:t>
            </a:r>
          </a:p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Cases where there is no proper certainty.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Rounded Rectangle 88">
            <a:extLst>
              <a:ext uri="{FF2B5EF4-FFF2-40B4-BE49-F238E27FC236}">
                <a16:creationId xmlns:a16="http://schemas.microsoft.com/office/drawing/2014/main" id="{0CA32FBD-8592-C51A-5048-A20A35AAFB1B}"/>
              </a:ext>
            </a:extLst>
          </p:cNvPr>
          <p:cNvSpPr/>
          <p:nvPr/>
        </p:nvSpPr>
        <p:spPr>
          <a:xfrm>
            <a:off x="9732207" y="4107445"/>
            <a:ext cx="1414383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Checks age, gender, previous surgeries, e.g. leg surgeries.</a:t>
            </a:r>
          </a:p>
        </p:txBody>
      </p:sp>
      <p:sp>
        <p:nvSpPr>
          <p:cNvPr id="41" name="Rounded Rectangle 88">
            <a:extLst>
              <a:ext uri="{FF2B5EF4-FFF2-40B4-BE49-F238E27FC236}">
                <a16:creationId xmlns:a16="http://schemas.microsoft.com/office/drawing/2014/main" id="{ECF3D2DC-FE1F-78BF-2747-3F48225D9812}"/>
              </a:ext>
            </a:extLst>
          </p:cNvPr>
          <p:cNvSpPr/>
          <p:nvPr/>
        </p:nvSpPr>
        <p:spPr>
          <a:xfrm>
            <a:off x="9974653" y="1635869"/>
            <a:ext cx="1259639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 for a magnet or a spinal cord sample, if already from the department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AutoShape 63">
            <a:extLst>
              <a:ext uri="{FF2B5EF4-FFF2-40B4-BE49-F238E27FC236}">
                <a16:creationId xmlns:a16="http://schemas.microsoft.com/office/drawing/2014/main" id="{DCBDCBF5-E6B0-36C6-DBA1-5EF5A7E0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663" y="1246302"/>
            <a:ext cx="3469372" cy="201371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7D3738-AEAA-1072-407A-C76EA923985E}"/>
              </a:ext>
            </a:extLst>
          </p:cNvPr>
          <p:cNvSpPr txBox="1"/>
          <p:nvPr/>
        </p:nvSpPr>
        <p:spPr>
          <a:xfrm>
            <a:off x="2635835" y="2825277"/>
            <a:ext cx="25408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kern="0" dirty="0">
                <a:solidFill>
                  <a:prstClr val="black"/>
                </a:solidFill>
              </a:rPr>
              <a:t>Most of the patients already come from the department.</a:t>
            </a:r>
            <a:endParaRPr lang="en-GB" sz="800" dirty="0"/>
          </a:p>
        </p:txBody>
      </p:sp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02C64F82-9FF4-FDE2-E909-3D32BF4BB85E}"/>
              </a:ext>
            </a:extLst>
          </p:cNvPr>
          <p:cNvSpPr/>
          <p:nvPr/>
        </p:nvSpPr>
        <p:spPr>
          <a:xfrm>
            <a:off x="868435" y="4883373"/>
            <a:ext cx="10515599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157">
            <a:extLst>
              <a:ext uri="{FF2B5EF4-FFF2-40B4-BE49-F238E27FC236}">
                <a16:creationId xmlns:a16="http://schemas.microsoft.com/office/drawing/2014/main" id="{03770EE1-0D62-F735-86A5-EB974B02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58" y="5331554"/>
            <a:ext cx="14806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491399-4239-620B-D430-42319D420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25" y="4968149"/>
            <a:ext cx="301252" cy="396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2004067-8A23-C5B4-F19D-E86B4476662A}"/>
              </a:ext>
            </a:extLst>
          </p:cNvPr>
          <p:cNvGrpSpPr/>
          <p:nvPr/>
        </p:nvGrpSpPr>
        <p:grpSpPr>
          <a:xfrm>
            <a:off x="4638808" y="1993115"/>
            <a:ext cx="1173843" cy="576000"/>
            <a:chOff x="4638808" y="1993115"/>
            <a:chExt cx="1173843" cy="576000"/>
          </a:xfrm>
        </p:grpSpPr>
        <p:sp>
          <p:nvSpPr>
            <p:cNvPr id="54" name="Rounded Rectangle 88">
              <a:extLst>
                <a:ext uri="{FF2B5EF4-FFF2-40B4-BE49-F238E27FC236}">
                  <a16:creationId xmlns:a16="http://schemas.microsoft.com/office/drawing/2014/main" id="{951D9DDD-336A-4144-B34C-D020D311529F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Tells the general practitioner about their symptoms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CA3AC3-FDEC-31F5-E0A7-53BB3EAAA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6D4F1DC-1F7E-4988-12D3-4C5BB94703F3}"/>
              </a:ext>
            </a:extLst>
          </p:cNvPr>
          <p:cNvGrpSpPr/>
          <p:nvPr/>
        </p:nvGrpSpPr>
        <p:grpSpPr>
          <a:xfrm>
            <a:off x="4656343" y="3239745"/>
            <a:ext cx="1156308" cy="576000"/>
            <a:chOff x="4656343" y="3239745"/>
            <a:chExt cx="1156308" cy="576000"/>
          </a:xfrm>
        </p:grpSpPr>
        <p:sp>
          <p:nvSpPr>
            <p:cNvPr id="55" name="Rounded Rectangle 88">
              <a:extLst>
                <a:ext uri="{FF2B5EF4-FFF2-40B4-BE49-F238E27FC236}">
                  <a16:creationId xmlns:a16="http://schemas.microsoft.com/office/drawing/2014/main" id="{675EE58E-E28B-7245-9BD6-ABBA8E0B9B6D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Writes down the symptoms.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3ECB4F-85B1-AEDA-3DCC-9A740E8C6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C08DC8-C926-274D-30EB-D0EFA5F6B349}"/>
              </a:ext>
            </a:extLst>
          </p:cNvPr>
          <p:cNvGrpSpPr/>
          <p:nvPr/>
        </p:nvGrpSpPr>
        <p:grpSpPr>
          <a:xfrm>
            <a:off x="7202555" y="3239745"/>
            <a:ext cx="1156308" cy="576000"/>
            <a:chOff x="7202555" y="3239745"/>
            <a:chExt cx="1156308" cy="576000"/>
          </a:xfrm>
        </p:grpSpPr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2E42CF5B-6AA2-8F9B-269F-1F91E3FA4747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Gives a referral to the department or polyclinic.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6" name="Picture 3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5223176-E73D-1EA7-70D6-9689B30F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sp>
        <p:nvSpPr>
          <p:cNvPr id="43" name="Rounded Rectangle 88">
            <a:extLst>
              <a:ext uri="{FF2B5EF4-FFF2-40B4-BE49-F238E27FC236}">
                <a16:creationId xmlns:a16="http://schemas.microsoft.com/office/drawing/2014/main" id="{0622C7E0-EC9E-9D60-F89C-5E1A115E521B}"/>
              </a:ext>
            </a:extLst>
          </p:cNvPr>
          <p:cNvSpPr/>
          <p:nvPr/>
        </p:nvSpPr>
        <p:spPr>
          <a:xfrm>
            <a:off x="8446602" y="3236561"/>
            <a:ext cx="1156308" cy="576000"/>
          </a:xfrm>
          <a:prstGeom prst="roundRect">
            <a:avLst>
              <a:gd name="adj" fmla="val 12023"/>
            </a:avLst>
          </a:prstGeom>
          <a:solidFill>
            <a:srgbClr val="DCEFF5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Sends a referral to specialized medical care.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4" name="Picture 43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90B58FA-AEEE-F13C-25B1-6829FE40E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76" y="3348380"/>
            <a:ext cx="253368" cy="309928"/>
          </a:xfrm>
          <a:prstGeom prst="rect">
            <a:avLst/>
          </a:prstGeom>
        </p:spPr>
      </p:pic>
      <p:sp>
        <p:nvSpPr>
          <p:cNvPr id="52" name="Rounded Rectangle 88">
            <a:extLst>
              <a:ext uri="{FF2B5EF4-FFF2-40B4-BE49-F238E27FC236}">
                <a16:creationId xmlns:a16="http://schemas.microsoft.com/office/drawing/2014/main" id="{32435F5F-CE72-5CD5-2E45-4B6F2045801A}"/>
              </a:ext>
            </a:extLst>
          </p:cNvPr>
          <p:cNvSpPr/>
          <p:nvPr/>
        </p:nvSpPr>
        <p:spPr>
          <a:xfrm>
            <a:off x="7204934" y="1998715"/>
            <a:ext cx="115630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lvl="0" algn="ctr" defTabSz="457200">
              <a:lnSpc>
                <a:spcPts val="900"/>
              </a:lnSpc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Gets a referral to the ward or polyclinic depending on the symptoms.</a:t>
            </a:r>
          </a:p>
        </p:txBody>
      </p:sp>
      <p:pic>
        <p:nvPicPr>
          <p:cNvPr id="53" name="Picture 52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02083F0-46AD-A221-456A-CB42FB06F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69" y="2133367"/>
            <a:ext cx="253368" cy="309928"/>
          </a:xfrm>
          <a:prstGeom prst="rect">
            <a:avLst/>
          </a:prstGeom>
        </p:spPr>
      </p:pic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065AE4F2-0D86-8C06-83D9-A750F25417E6}"/>
              </a:ext>
            </a:extLst>
          </p:cNvPr>
          <p:cNvSpPr/>
          <p:nvPr/>
        </p:nvSpPr>
        <p:spPr>
          <a:xfrm>
            <a:off x="8430605" y="4106559"/>
            <a:ext cx="115630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lvl="0" algn="ctr" defTabSz="457200">
              <a:lnSpc>
                <a:spcPts val="900"/>
              </a:lnSpc>
              <a:defRPr/>
            </a:pPr>
            <a:r>
              <a:rPr lang="en-GB" sz="900" kern="0" dirty="0">
                <a:solidFill>
                  <a:prstClr val="black"/>
                </a:solidFill>
              </a:rPr>
              <a:t>Receives a referral.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2" name="Picture 61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F9D4851-D66B-EB1B-0FB8-72A1571DE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40" y="4241211"/>
            <a:ext cx="253368" cy="3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0" y="1447300"/>
            <a:ext cx="12192000" cy="898411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0" y="2509588"/>
            <a:ext cx="12184466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7534" y="3548675"/>
            <a:ext cx="12184466" cy="82079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7" y="1594738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2" y="1923554"/>
            <a:ext cx="7247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" y="2994788"/>
            <a:ext cx="88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Specialist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4383" y="4534875"/>
            <a:ext cx="12177617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" y="5018681"/>
            <a:ext cx="12759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46" name="Straight Arrow Connector 11">
            <a:extLst>
              <a:ext uri="{FF2B5EF4-FFF2-40B4-BE49-F238E27FC236}">
                <a16:creationId xmlns:a16="http://schemas.microsoft.com/office/drawing/2014/main" id="{CC15BAF5-26B9-3C43-9CFE-AE98D6BE1A1D}"/>
              </a:ext>
            </a:extLst>
          </p:cNvPr>
          <p:cNvCxnSpPr>
            <a:cxnSpLocks/>
            <a:stCxn id="52" idx="0"/>
            <a:endCxn id="55" idx="2"/>
          </p:cNvCxnSpPr>
          <p:nvPr/>
        </p:nvCxnSpPr>
        <p:spPr>
          <a:xfrm flipH="1" flipV="1">
            <a:off x="1413853" y="2211326"/>
            <a:ext cx="3123" cy="45709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EDC688B7-2D5A-D545-B503-E5235B673F2E}"/>
              </a:ext>
            </a:extLst>
          </p:cNvPr>
          <p:cNvCxnSpPr>
            <a:cxnSpLocks/>
            <a:stCxn id="22" idx="2"/>
            <a:endCxn id="153" idx="0"/>
          </p:cNvCxnSpPr>
          <p:nvPr/>
        </p:nvCxnSpPr>
        <p:spPr>
          <a:xfrm>
            <a:off x="10529033" y="3260611"/>
            <a:ext cx="1192" cy="41046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6" name="Straight Arrow Connector 11">
            <a:extLst>
              <a:ext uri="{FF2B5EF4-FFF2-40B4-BE49-F238E27FC236}">
                <a16:creationId xmlns:a16="http://schemas.microsoft.com/office/drawing/2014/main" id="{6F4DD826-4AE0-B746-8EC5-179823B5A485}"/>
              </a:ext>
            </a:extLst>
          </p:cNvPr>
          <p:cNvCxnSpPr>
            <a:cxnSpLocks/>
            <a:stCxn id="33" idx="2"/>
            <a:endCxn id="43" idx="0"/>
          </p:cNvCxnSpPr>
          <p:nvPr/>
        </p:nvCxnSpPr>
        <p:spPr>
          <a:xfrm flipH="1">
            <a:off x="6853627" y="2213689"/>
            <a:ext cx="2887" cy="47572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0" name="Straight Arrow Connector 11">
            <a:extLst>
              <a:ext uri="{FF2B5EF4-FFF2-40B4-BE49-F238E27FC236}">
                <a16:creationId xmlns:a16="http://schemas.microsoft.com/office/drawing/2014/main" id="{C0F6146C-E6B3-044B-95F6-45D1ACDBD5C6}"/>
              </a:ext>
            </a:extLst>
          </p:cNvPr>
          <p:cNvCxnSpPr>
            <a:cxnSpLocks/>
            <a:stCxn id="5" idx="0"/>
            <a:endCxn id="114" idx="2"/>
          </p:cNvCxnSpPr>
          <p:nvPr/>
        </p:nvCxnSpPr>
        <p:spPr>
          <a:xfrm flipH="1" flipV="1">
            <a:off x="8083955" y="2213689"/>
            <a:ext cx="736" cy="47572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5844"/>
            <a:ext cx="4631817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4" y="2652381"/>
            <a:ext cx="287103" cy="3600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AF7B178-6033-70D8-841B-3893B0837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6" y="3718066"/>
            <a:ext cx="236625" cy="34705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88" y="4043652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1" name="Straight Arrow Connector 11">
            <a:extLst>
              <a:ext uri="{FF2B5EF4-FFF2-40B4-BE49-F238E27FC236}">
                <a16:creationId xmlns:a16="http://schemas.microsoft.com/office/drawing/2014/main" id="{20504DFF-CF5E-87B9-729E-28B0226D252E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9306794" y="2201075"/>
            <a:ext cx="1291" cy="4883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1" name="Straight Arrow Connector 11">
            <a:extLst>
              <a:ext uri="{FF2B5EF4-FFF2-40B4-BE49-F238E27FC236}">
                <a16:creationId xmlns:a16="http://schemas.microsoft.com/office/drawing/2014/main" id="{36D0CEB6-D18F-2192-C832-57BD59018075}"/>
              </a:ext>
            </a:extLst>
          </p:cNvPr>
          <p:cNvCxnSpPr>
            <a:cxnSpLocks/>
            <a:stCxn id="84" idx="2"/>
            <a:endCxn id="89" idx="0"/>
          </p:cNvCxnSpPr>
          <p:nvPr/>
        </p:nvCxnSpPr>
        <p:spPr>
          <a:xfrm>
            <a:off x="2709671" y="3249378"/>
            <a:ext cx="2442" cy="142963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" name="Straight Arrow Connector 11">
            <a:extLst>
              <a:ext uri="{FF2B5EF4-FFF2-40B4-BE49-F238E27FC236}">
                <a16:creationId xmlns:a16="http://schemas.microsoft.com/office/drawing/2014/main" id="{D5D15650-C2AB-69AD-AC32-B669B6578F01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0524431" y="2200646"/>
            <a:ext cx="4602" cy="48396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5AA23-FE0A-22FF-ABD5-D2D46D6143E9}"/>
              </a:ext>
            </a:extLst>
          </p:cNvPr>
          <p:cNvCxnSpPr>
            <a:cxnSpLocks/>
            <a:stCxn id="95" idx="0"/>
            <a:endCxn id="100" idx="2"/>
          </p:cNvCxnSpPr>
          <p:nvPr/>
        </p:nvCxnSpPr>
        <p:spPr>
          <a:xfrm flipV="1">
            <a:off x="3963037" y="2207310"/>
            <a:ext cx="0" cy="247693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5" name="AutoShape 63">
            <a:extLst>
              <a:ext uri="{FF2B5EF4-FFF2-40B4-BE49-F238E27FC236}">
                <a16:creationId xmlns:a16="http://schemas.microsoft.com/office/drawing/2014/main" id="{D566FBED-2A3B-8F5B-08B0-D7B4FC44E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869" y="1103659"/>
            <a:ext cx="176606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6" name="AutoShape 63">
            <a:extLst>
              <a:ext uri="{FF2B5EF4-FFF2-40B4-BE49-F238E27FC236}">
                <a16:creationId xmlns:a16="http://schemas.microsoft.com/office/drawing/2014/main" id="{65612687-C32B-F447-69FB-41A196D5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75" y="1103659"/>
            <a:ext cx="73775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4F541DE9-5D82-4312-BEFE-088DD0C4785F}"/>
              </a:ext>
            </a:extLst>
          </p:cNvPr>
          <p:cNvCxnSpPr>
            <a:cxnSpLocks/>
            <a:stCxn id="138" idx="2"/>
            <a:endCxn id="142" idx="0"/>
          </p:cNvCxnSpPr>
          <p:nvPr/>
        </p:nvCxnSpPr>
        <p:spPr>
          <a:xfrm flipH="1">
            <a:off x="11747401" y="3249378"/>
            <a:ext cx="1732" cy="142909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71C1AD0-6C6C-8DEF-2965-CC6FF9A569AC}"/>
              </a:ext>
            </a:extLst>
          </p:cNvPr>
          <p:cNvSpPr txBox="1"/>
          <p:nvPr/>
        </p:nvSpPr>
        <p:spPr>
          <a:xfrm>
            <a:off x="3918773" y="839312"/>
            <a:ext cx="16799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kern="0" dirty="0">
                <a:solidFill>
                  <a:prstClr val="black"/>
                </a:solidFill>
              </a:rPr>
              <a:t>Max. 2 weeks.</a:t>
            </a:r>
            <a:endParaRPr lang="en-GB" sz="1050" dirty="0"/>
          </a:p>
        </p:txBody>
      </p:sp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0B2E00-DAB4-D951-38D1-AC05D88AB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3" y="4655276"/>
            <a:ext cx="320810" cy="396000"/>
          </a:xfrm>
          <a:prstGeom prst="rect">
            <a:avLst/>
          </a:prstGeom>
        </p:spPr>
      </p:pic>
      <p:sp>
        <p:nvSpPr>
          <p:cNvPr id="33" name="Rounded Rectangle 88">
            <a:extLst>
              <a:ext uri="{FF2B5EF4-FFF2-40B4-BE49-F238E27FC236}">
                <a16:creationId xmlns:a16="http://schemas.microsoft.com/office/drawing/2014/main" id="{9FBAD691-22EA-2B78-6EC2-90BB36AE8388}"/>
              </a:ext>
            </a:extLst>
          </p:cNvPr>
          <p:cNvSpPr/>
          <p:nvPr/>
        </p:nvSpPr>
        <p:spPr>
          <a:xfrm>
            <a:off x="6281247" y="1637689"/>
            <a:ext cx="1150534" cy="576000"/>
          </a:xfrm>
          <a:prstGeom prst="roundRect">
            <a:avLst>
              <a:gd name="adj" fmla="val 12023"/>
            </a:avLst>
          </a:prstGeom>
          <a:solidFill>
            <a:srgbClr val="DCEFF5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Meets for an appointment with MS specialist.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273132-FC41-A265-FF43-AD5ADE4ACF59}"/>
              </a:ext>
            </a:extLst>
          </p:cNvPr>
          <p:cNvGrpSpPr/>
          <p:nvPr/>
        </p:nvGrpSpPr>
        <p:grpSpPr>
          <a:xfrm>
            <a:off x="6275473" y="2689411"/>
            <a:ext cx="1156308" cy="576000"/>
            <a:chOff x="4656343" y="3239745"/>
            <a:chExt cx="1156308" cy="576000"/>
          </a:xfrm>
        </p:grpSpPr>
        <p:sp>
          <p:nvSpPr>
            <p:cNvPr id="43" name="Rounded Rectangle 88">
              <a:extLst>
                <a:ext uri="{FF2B5EF4-FFF2-40B4-BE49-F238E27FC236}">
                  <a16:creationId xmlns:a16="http://schemas.microsoft.com/office/drawing/2014/main" id="{BB5EDAAD-8A2C-AAE7-AA3E-97139FC002A8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the patient.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89D138C-5892-E06F-02F4-45B1234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4A44BB-958C-BD5A-6E9F-D46917216A22}"/>
              </a:ext>
            </a:extLst>
          </p:cNvPr>
          <p:cNvGrpSpPr/>
          <p:nvPr/>
        </p:nvGrpSpPr>
        <p:grpSpPr>
          <a:xfrm>
            <a:off x="838822" y="2668425"/>
            <a:ext cx="1156308" cy="576000"/>
            <a:chOff x="7202555" y="3239745"/>
            <a:chExt cx="1156308" cy="576000"/>
          </a:xfrm>
        </p:grpSpPr>
        <p:sp>
          <p:nvSpPr>
            <p:cNvPr id="52" name="Rounded Rectangle 88">
              <a:extLst>
                <a:ext uri="{FF2B5EF4-FFF2-40B4-BE49-F238E27FC236}">
                  <a16:creationId xmlns:a16="http://schemas.microsoft.com/office/drawing/2014/main" id="{EBF0C8CF-2A41-7326-707B-3D680008149A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Refers to a spinal cord sample and a magnet if needed.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Picture 5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BAAA1F9-72CE-C2E4-2BED-145B8469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C9F51E-0449-00B6-D684-DD0C73BC01FE}"/>
              </a:ext>
            </a:extLst>
          </p:cNvPr>
          <p:cNvGrpSpPr/>
          <p:nvPr/>
        </p:nvGrpSpPr>
        <p:grpSpPr>
          <a:xfrm>
            <a:off x="835699" y="1635326"/>
            <a:ext cx="1156308" cy="576000"/>
            <a:chOff x="3406974" y="3461757"/>
            <a:chExt cx="1156308" cy="576000"/>
          </a:xfrm>
        </p:grpSpPr>
        <p:sp>
          <p:nvSpPr>
            <p:cNvPr id="55" name="Rounded Rectangle 88">
              <a:extLst>
                <a:ext uri="{FF2B5EF4-FFF2-40B4-BE49-F238E27FC236}">
                  <a16:creationId xmlns:a16="http://schemas.microsoft.com/office/drawing/2014/main" id="{5D66D093-A76A-1A04-A479-74A94FE3C6AA}"/>
                </a:ext>
              </a:extLst>
            </p:cNvPr>
            <p:cNvSpPr/>
            <p:nvPr/>
          </p:nvSpPr>
          <p:spPr>
            <a:xfrm>
              <a:off x="3406974" y="346175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information about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5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922BD5B-7D1B-925A-AD21-760756C9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9ED3EA-3229-5F37-27C3-C5DE68FC664A}"/>
              </a:ext>
            </a:extLst>
          </p:cNvPr>
          <p:cNvGrpSpPr/>
          <p:nvPr/>
        </p:nvGrpSpPr>
        <p:grpSpPr>
          <a:xfrm>
            <a:off x="2131517" y="2652381"/>
            <a:ext cx="1156308" cy="596997"/>
            <a:chOff x="7202555" y="3227384"/>
            <a:chExt cx="1156308" cy="596997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3272D8EA-8F12-82BD-A0E0-89A23DC899F6}"/>
                </a:ext>
              </a:extLst>
            </p:cNvPr>
            <p:cNvSpPr/>
            <p:nvPr/>
          </p:nvSpPr>
          <p:spPr>
            <a:xfrm>
              <a:off x="7202555" y="3227384"/>
              <a:ext cx="1156308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Requests to book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85" name="Picture 8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3700263-73D5-F1BB-EA77-DE975DCB6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0820BFE-2E6F-49AD-E692-47988E701AFD}"/>
              </a:ext>
            </a:extLst>
          </p:cNvPr>
          <p:cNvGrpSpPr/>
          <p:nvPr/>
        </p:nvGrpSpPr>
        <p:grpSpPr>
          <a:xfrm>
            <a:off x="2133959" y="4679017"/>
            <a:ext cx="1156308" cy="576000"/>
            <a:chOff x="3406974" y="3461757"/>
            <a:chExt cx="1156308" cy="576000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5F102A-2347-1BF6-5CB0-5CF7DB27DD9B}"/>
                </a:ext>
              </a:extLst>
            </p:cNvPr>
            <p:cNvSpPr/>
            <p:nvPr/>
          </p:nvSpPr>
          <p:spPr>
            <a:xfrm>
              <a:off x="3406974" y="346175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Takes care of the appointment.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90" name="Picture 8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33DFFB1-D6F7-B500-14BC-62590404D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7D3443A-56E5-332C-9C9A-7821FFB16980}"/>
              </a:ext>
            </a:extLst>
          </p:cNvPr>
          <p:cNvGrpSpPr/>
          <p:nvPr/>
        </p:nvGrpSpPr>
        <p:grpSpPr>
          <a:xfrm>
            <a:off x="3384883" y="4684244"/>
            <a:ext cx="1156308" cy="576000"/>
            <a:chOff x="2789699" y="2842900"/>
            <a:chExt cx="1156308" cy="576000"/>
          </a:xfrm>
        </p:grpSpPr>
        <p:sp>
          <p:nvSpPr>
            <p:cNvPr id="95" name="Rounded Rectangle 88">
              <a:extLst>
                <a:ext uri="{FF2B5EF4-FFF2-40B4-BE49-F238E27FC236}">
                  <a16:creationId xmlns:a16="http://schemas.microsoft.com/office/drawing/2014/main" id="{B7394AAC-1766-8E61-25D6-2AC642AED943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appointment.</a:t>
              </a: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D9D227D-A5E6-C48C-A2B3-4FDF2251C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E8406C-F905-831B-15E2-4300DF23CB8B}"/>
              </a:ext>
            </a:extLst>
          </p:cNvPr>
          <p:cNvGrpSpPr/>
          <p:nvPr/>
        </p:nvGrpSpPr>
        <p:grpSpPr>
          <a:xfrm>
            <a:off x="3384883" y="1631310"/>
            <a:ext cx="1156308" cy="576000"/>
            <a:chOff x="2783614" y="4857175"/>
            <a:chExt cx="1156308" cy="576000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83177608-67EE-8BD2-DDA3-93F76A030703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time for</a:t>
              </a:r>
              <a:r>
                <a:rPr lang="en-GB" sz="900" kern="0" dirty="0">
                  <a:solidFill>
                    <a:prstClr val="black"/>
                  </a:solidFill>
                </a:rPr>
                <a:t>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B29DD25-0F11-A2BA-9E85-B97531CC1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2699C75-BF61-9ACF-70C4-70A8AD866A06}"/>
              </a:ext>
            </a:extLst>
          </p:cNvPr>
          <p:cNvGrpSpPr/>
          <p:nvPr/>
        </p:nvGrpSpPr>
        <p:grpSpPr>
          <a:xfrm>
            <a:off x="7495125" y="1637689"/>
            <a:ext cx="1166984" cy="576000"/>
            <a:chOff x="4656343" y="3250007"/>
            <a:chExt cx="1166984" cy="576000"/>
          </a:xfrm>
        </p:grpSpPr>
        <p:sp>
          <p:nvSpPr>
            <p:cNvPr id="114" name="Rounded Rectangle 88">
              <a:extLst>
                <a:ext uri="{FF2B5EF4-FFF2-40B4-BE49-F238E27FC236}">
                  <a16:creationId xmlns:a16="http://schemas.microsoft.com/office/drawing/2014/main" id="{BBAD5355-74EB-488B-056A-1D61BB2D988F}"/>
                </a:ext>
              </a:extLst>
            </p:cNvPr>
            <p:cNvSpPr/>
            <p:nvPr/>
          </p:nvSpPr>
          <p:spPr>
            <a:xfrm>
              <a:off x="4667019" y="325000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Hears about the diagnosis.</a:t>
              </a:r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DDC5B9A7-35C8-F18A-67C6-36950728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E6A9A13-359C-6CFB-F1E9-033E304B7A6A}"/>
              </a:ext>
            </a:extLst>
          </p:cNvPr>
          <p:cNvGrpSpPr/>
          <p:nvPr/>
        </p:nvGrpSpPr>
        <p:grpSpPr>
          <a:xfrm>
            <a:off x="8723302" y="1637689"/>
            <a:ext cx="1161210" cy="576000"/>
            <a:chOff x="4656343" y="3250007"/>
            <a:chExt cx="1161210" cy="576000"/>
          </a:xfrm>
        </p:grpSpPr>
        <p:sp>
          <p:nvSpPr>
            <p:cNvPr id="122" name="Rounded Rectangle 88">
              <a:extLst>
                <a:ext uri="{FF2B5EF4-FFF2-40B4-BE49-F238E27FC236}">
                  <a16:creationId xmlns:a16="http://schemas.microsoft.com/office/drawing/2014/main" id="{6251EFA1-CD48-7647-1C6C-8E535090F958}"/>
                </a:ext>
              </a:extLst>
            </p:cNvPr>
            <p:cNvSpPr/>
            <p:nvPr/>
          </p:nvSpPr>
          <p:spPr>
            <a:xfrm>
              <a:off x="4667019" y="3250007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May suggest wishes regarding medication.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476DE18C-E8BE-1ED5-D72C-3903C376C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125" name="Rounded Rectangle 88">
            <a:extLst>
              <a:ext uri="{FF2B5EF4-FFF2-40B4-BE49-F238E27FC236}">
                <a16:creationId xmlns:a16="http://schemas.microsoft.com/office/drawing/2014/main" id="{5A5955AB-FAE8-63AC-8799-450B6FB4EF14}"/>
              </a:ext>
            </a:extLst>
          </p:cNvPr>
          <p:cNvSpPr/>
          <p:nvPr/>
        </p:nvSpPr>
        <p:spPr>
          <a:xfrm>
            <a:off x="9966770" y="1634581"/>
            <a:ext cx="1145619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Gets instructions and a meeting with the nurse.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3E92E37D-BBFB-4C1D-6DF8-B141C797D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73" y="1747773"/>
            <a:ext cx="389244" cy="389244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E2794CA-42BD-FB35-5C73-A51C821D525B}"/>
              </a:ext>
            </a:extLst>
          </p:cNvPr>
          <p:cNvGrpSpPr/>
          <p:nvPr/>
        </p:nvGrpSpPr>
        <p:grpSpPr>
          <a:xfrm>
            <a:off x="8721835" y="2689411"/>
            <a:ext cx="1162672" cy="576000"/>
            <a:chOff x="8721835" y="2689411"/>
            <a:chExt cx="1162672" cy="576000"/>
          </a:xfrm>
        </p:grpSpPr>
        <p:sp>
          <p:nvSpPr>
            <p:cNvPr id="15" name="Rounded Rectangle 88">
              <a:extLst>
                <a:ext uri="{FF2B5EF4-FFF2-40B4-BE49-F238E27FC236}">
                  <a16:creationId xmlns:a16="http://schemas.microsoft.com/office/drawing/2014/main" id="{61C3F0B6-D4F9-B98C-2A4E-3E2E33D6EAD5}"/>
                </a:ext>
              </a:extLst>
            </p:cNvPr>
            <p:cNvSpPr/>
            <p:nvPr/>
          </p:nvSpPr>
          <p:spPr>
            <a:xfrm>
              <a:off x="8731662" y="2689411"/>
              <a:ext cx="1152845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Discusses e.g. first-line medication, where to get support.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919CD4DE-D4C7-69A4-C2C3-EBAFCF07D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835" y="2793050"/>
              <a:ext cx="389244" cy="389244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689F9CA-A557-3196-0BD0-F39BD1786B54}"/>
              </a:ext>
            </a:extLst>
          </p:cNvPr>
          <p:cNvGrpSpPr/>
          <p:nvPr/>
        </p:nvGrpSpPr>
        <p:grpSpPr>
          <a:xfrm>
            <a:off x="7501040" y="2689411"/>
            <a:ext cx="1158918" cy="576000"/>
            <a:chOff x="7501040" y="2689411"/>
            <a:chExt cx="1158918" cy="576000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4C0BD755-6089-9A05-24D0-CB2500FAAFF6}"/>
                </a:ext>
              </a:extLst>
            </p:cNvPr>
            <p:cNvSpPr/>
            <p:nvPr/>
          </p:nvSpPr>
          <p:spPr>
            <a:xfrm>
              <a:off x="7509424" y="2689411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the diagnosis and what MS is.</a:t>
              </a: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8BB8632A-9E0B-BF70-8E6E-A057F59B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040" y="2771519"/>
              <a:ext cx="389244" cy="389244"/>
            </a:xfrm>
            <a:prstGeom prst="rect">
              <a:avLst/>
            </a:prstGeom>
          </p:spPr>
        </p:pic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211956A1-F5D4-A682-DD85-68F3168FB8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55" y="1722771"/>
            <a:ext cx="389244" cy="389244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417EDA0-9E3B-EA90-9742-27044D3BBE0A}"/>
              </a:ext>
            </a:extLst>
          </p:cNvPr>
          <p:cNvGrpSpPr/>
          <p:nvPr/>
        </p:nvGrpSpPr>
        <p:grpSpPr>
          <a:xfrm>
            <a:off x="9944282" y="2684611"/>
            <a:ext cx="1160018" cy="576000"/>
            <a:chOff x="9944282" y="2684611"/>
            <a:chExt cx="1160018" cy="576000"/>
          </a:xfrm>
        </p:grpSpPr>
        <p:sp>
          <p:nvSpPr>
            <p:cNvPr id="22" name="Rounded Rectangle 88">
              <a:extLst>
                <a:ext uri="{FF2B5EF4-FFF2-40B4-BE49-F238E27FC236}">
                  <a16:creationId xmlns:a16="http://schemas.microsoft.com/office/drawing/2014/main" id="{605BC5C3-0288-B359-DDFC-D277DE1C0E17}"/>
                </a:ext>
              </a:extLst>
            </p:cNvPr>
            <p:cNvSpPr/>
            <p:nvPr/>
          </p:nvSpPr>
          <p:spPr>
            <a:xfrm>
              <a:off x="9953766" y="2684611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Instructs the patient to nurse. 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D8A7B0A-5183-DDA3-6B32-F7385FA77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4282" y="2771606"/>
              <a:ext cx="389244" cy="389244"/>
            </a:xfrm>
            <a:prstGeom prst="rect">
              <a:avLst/>
            </a:prstGeom>
          </p:spPr>
        </p:pic>
      </p:grpSp>
      <p:sp>
        <p:nvSpPr>
          <p:cNvPr id="138" name="Rounded Rectangle 88">
            <a:extLst>
              <a:ext uri="{FF2B5EF4-FFF2-40B4-BE49-F238E27FC236}">
                <a16:creationId xmlns:a16="http://schemas.microsoft.com/office/drawing/2014/main" id="{4039C84E-201D-6AE4-5DBA-EC5D2E97F8F8}"/>
              </a:ext>
            </a:extLst>
          </p:cNvPr>
          <p:cNvSpPr/>
          <p:nvPr/>
        </p:nvSpPr>
        <p:spPr>
          <a:xfrm>
            <a:off x="11172710" y="2673378"/>
            <a:ext cx="1152845" cy="576000"/>
          </a:xfrm>
          <a:prstGeom prst="roundRect">
            <a:avLst>
              <a:gd name="adj" fmla="val 12023"/>
            </a:avLst>
          </a:prstGeom>
          <a:solidFill>
            <a:srgbClr val="DCEFF5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Sends referral for a blood test.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0" name="Picture 139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3D4CED5-457F-EE15-85EE-520789D91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04" y="2801461"/>
            <a:ext cx="253368" cy="309928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9E4A1A5-A0FD-E4E9-B4D9-DA1257DED030}"/>
              </a:ext>
            </a:extLst>
          </p:cNvPr>
          <p:cNvGrpSpPr/>
          <p:nvPr/>
        </p:nvGrpSpPr>
        <p:grpSpPr>
          <a:xfrm>
            <a:off x="11169247" y="4678471"/>
            <a:ext cx="1156308" cy="576000"/>
            <a:chOff x="3406974" y="3461757"/>
            <a:chExt cx="1156308" cy="576000"/>
          </a:xfrm>
        </p:grpSpPr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387DDB7C-2D4C-460C-BA41-B52913F0A1EA}"/>
                </a:ext>
              </a:extLst>
            </p:cNvPr>
            <p:cNvSpPr/>
            <p:nvPr/>
          </p:nvSpPr>
          <p:spPr>
            <a:xfrm>
              <a:off x="3406974" y="346175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Makes an appointment for a blood test.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43" name="Picture 14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F3A12C4-CBA7-1B2B-D186-0AC3F67BF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647F1FF-CC05-532D-D8DB-E4832116B2B9}"/>
              </a:ext>
            </a:extLst>
          </p:cNvPr>
          <p:cNvGrpSpPr/>
          <p:nvPr/>
        </p:nvGrpSpPr>
        <p:grpSpPr>
          <a:xfrm>
            <a:off x="9944282" y="3671072"/>
            <a:ext cx="1161210" cy="576000"/>
            <a:chOff x="4656343" y="3250007"/>
            <a:chExt cx="1161210" cy="576000"/>
          </a:xfrm>
        </p:grpSpPr>
        <p:sp>
          <p:nvSpPr>
            <p:cNvPr id="153" name="Rounded Rectangle 88">
              <a:extLst>
                <a:ext uri="{FF2B5EF4-FFF2-40B4-BE49-F238E27FC236}">
                  <a16:creationId xmlns:a16="http://schemas.microsoft.com/office/drawing/2014/main" id="{5CC922E6-A362-6847-A012-F789AB910373}"/>
                </a:ext>
              </a:extLst>
            </p:cNvPr>
            <p:cNvSpPr/>
            <p:nvPr/>
          </p:nvSpPr>
          <p:spPr>
            <a:xfrm>
              <a:off x="4667019" y="3250007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information about the patient.</a:t>
              </a: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34599C34-9EE2-1409-BA65-42D216DCC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159" name="Rounded Rectangle 45">
            <a:extLst>
              <a:ext uri="{FF2B5EF4-FFF2-40B4-BE49-F238E27FC236}">
                <a16:creationId xmlns:a16="http://schemas.microsoft.com/office/drawing/2014/main" id="{B269CC21-041F-18AF-F1A0-7EE2C498E9E8}"/>
              </a:ext>
            </a:extLst>
          </p:cNvPr>
          <p:cNvSpPr/>
          <p:nvPr/>
        </p:nvSpPr>
        <p:spPr>
          <a:xfrm>
            <a:off x="14383" y="5567077"/>
            <a:ext cx="12177617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76">
            <a:extLst>
              <a:ext uri="{FF2B5EF4-FFF2-40B4-BE49-F238E27FC236}">
                <a16:creationId xmlns:a16="http://schemas.microsoft.com/office/drawing/2014/main" id="{3D7EA145-A91B-B1AC-8133-13013EDFD662}"/>
              </a:ext>
            </a:extLst>
          </p:cNvPr>
          <p:cNvSpPr/>
          <p:nvPr/>
        </p:nvSpPr>
        <p:spPr>
          <a:xfrm flipH="1">
            <a:off x="4631817" y="1447300"/>
            <a:ext cx="182658" cy="4984062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664803F5-4925-E5C1-37B1-BB207AEF21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" y="5735374"/>
            <a:ext cx="501600" cy="396000"/>
          </a:xfrm>
          <a:prstGeom prst="rect">
            <a:avLst/>
          </a:prstGeom>
        </p:spPr>
      </p:pic>
      <p:sp>
        <p:nvSpPr>
          <p:cNvPr id="161" name="TextBox 157">
            <a:extLst>
              <a:ext uri="{FF2B5EF4-FFF2-40B4-BE49-F238E27FC236}">
                <a16:creationId xmlns:a16="http://schemas.microsoft.com/office/drawing/2014/main" id="{DC6B9680-C55D-5BA9-C484-CC93A068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" y="6131374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Hospital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E26B979-A6EA-4E0E-A4C8-70C49F11B212}"/>
              </a:ext>
            </a:extLst>
          </p:cNvPr>
          <p:cNvGrpSpPr/>
          <p:nvPr/>
        </p:nvGrpSpPr>
        <p:grpSpPr>
          <a:xfrm>
            <a:off x="4961283" y="1633747"/>
            <a:ext cx="1160296" cy="576000"/>
            <a:chOff x="9144719" y="1113134"/>
            <a:chExt cx="1160296" cy="576000"/>
          </a:xfrm>
        </p:grpSpPr>
        <p:sp>
          <p:nvSpPr>
            <p:cNvPr id="163" name="Rounded Rectangle 88">
              <a:extLst>
                <a:ext uri="{FF2B5EF4-FFF2-40B4-BE49-F238E27FC236}">
                  <a16:creationId xmlns:a16="http://schemas.microsoft.com/office/drawing/2014/main" id="{91ADBB49-FC6E-FF04-ED5C-B325775184BA}"/>
                </a:ext>
              </a:extLst>
            </p:cNvPr>
            <p:cNvSpPr/>
            <p:nvPr/>
          </p:nvSpPr>
          <p:spPr>
            <a:xfrm>
              <a:off x="9144719" y="1113134"/>
              <a:ext cx="116029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Goes to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64" name="Picture 16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0C965C2-7B9E-3F13-0D90-8289A0E8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784" y="1236560"/>
              <a:ext cx="280532" cy="313406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F161A2C-BCAA-83F2-AEA7-6F695DB4E43D}"/>
              </a:ext>
            </a:extLst>
          </p:cNvPr>
          <p:cNvGrpSpPr/>
          <p:nvPr/>
        </p:nvGrpSpPr>
        <p:grpSpPr>
          <a:xfrm>
            <a:off x="4963277" y="5735374"/>
            <a:ext cx="1156308" cy="576000"/>
            <a:chOff x="4963277" y="5735374"/>
            <a:chExt cx="1156308" cy="576000"/>
          </a:xfrm>
        </p:grpSpPr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E80914D4-ADDB-9BB3-3F12-829725D33A92}"/>
                </a:ext>
              </a:extLst>
            </p:cNvPr>
            <p:cNvSpPr/>
            <p:nvPr/>
          </p:nvSpPr>
          <p:spPr>
            <a:xfrm>
              <a:off x="4963277" y="5735374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Imaging is taken.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68" name="Picture 16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F485A12-D824-0A81-6CF3-45D96C473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48" y="5842516"/>
              <a:ext cx="280532" cy="313406"/>
            </a:xfrm>
            <a:prstGeom prst="rect">
              <a:avLst/>
            </a:prstGeom>
          </p:spPr>
        </p:pic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47DAFCD2-F997-856D-851E-A24486657B8E}"/>
              </a:ext>
            </a:extLst>
          </p:cNvPr>
          <p:cNvCxnSpPr>
            <a:cxnSpLocks/>
            <a:stCxn id="163" idx="2"/>
            <a:endCxn id="166" idx="0"/>
          </p:cNvCxnSpPr>
          <p:nvPr/>
        </p:nvCxnSpPr>
        <p:spPr>
          <a:xfrm>
            <a:off x="5541431" y="2209747"/>
            <a:ext cx="0" cy="35256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826FFDFE-1A97-395C-F959-3EDB794A2E63}"/>
              </a:ext>
            </a:extLst>
          </p:cNvPr>
          <p:cNvSpPr txBox="1"/>
          <p:nvPr/>
        </p:nvSpPr>
        <p:spPr>
          <a:xfrm>
            <a:off x="5590925" y="3342635"/>
            <a:ext cx="23208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kern="0" dirty="0">
                <a:solidFill>
                  <a:prstClr val="black"/>
                </a:solidFill>
              </a:rPr>
              <a:t>90% wave-like symptoms, 10% directly progressive.</a:t>
            </a:r>
            <a:endParaRPr lang="en-FI" sz="800" dirty="0"/>
          </a:p>
        </p:txBody>
      </p:sp>
      <p:sp>
        <p:nvSpPr>
          <p:cNvPr id="185" name="Rounded Rectangle 88">
            <a:extLst>
              <a:ext uri="{FF2B5EF4-FFF2-40B4-BE49-F238E27FC236}">
                <a16:creationId xmlns:a16="http://schemas.microsoft.com/office/drawing/2014/main" id="{94631F3E-20BC-0DA1-3A60-AE4B5B3C1E7C}"/>
              </a:ext>
            </a:extLst>
          </p:cNvPr>
          <p:cNvSpPr/>
          <p:nvPr/>
        </p:nvSpPr>
        <p:spPr>
          <a:xfrm>
            <a:off x="6230324" y="573537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Tests results are recorded to the system.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6" name="Rounded Rectangle 88">
            <a:extLst>
              <a:ext uri="{FF2B5EF4-FFF2-40B4-BE49-F238E27FC236}">
                <a16:creationId xmlns:a16="http://schemas.microsoft.com/office/drawing/2014/main" id="{DF20A26A-5678-0139-89BC-1DF2F587CB82}"/>
              </a:ext>
            </a:extLst>
          </p:cNvPr>
          <p:cNvSpPr/>
          <p:nvPr/>
        </p:nvSpPr>
        <p:spPr>
          <a:xfrm>
            <a:off x="4963534" y="268941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the results of the imaging.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778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DCD2D6F0-01AE-DE93-5995-A7773A49D24B}"/>
              </a:ext>
            </a:extLst>
          </p:cNvPr>
          <p:cNvSpPr/>
          <p:nvPr/>
        </p:nvSpPr>
        <p:spPr>
          <a:xfrm>
            <a:off x="60654" y="3148728"/>
            <a:ext cx="12109742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60657" y="-23708"/>
            <a:ext cx="12109739" cy="898411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60656" y="1038580"/>
            <a:ext cx="12109740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68190" y="2077667"/>
            <a:ext cx="12109742" cy="91478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" y="123730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0" y="452546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8" y="1553806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Specialist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60654" y="5204342"/>
            <a:ext cx="12131346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8308"/>
            <a:ext cx="13640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Department pharmacist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EDC688B7-2D5A-D545-B503-E5235B673F2E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flipH="1">
            <a:off x="2138767" y="729188"/>
            <a:ext cx="7578" cy="153120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0" name="Straight Arrow Connector 11">
            <a:extLst>
              <a:ext uri="{FF2B5EF4-FFF2-40B4-BE49-F238E27FC236}">
                <a16:creationId xmlns:a16="http://schemas.microsoft.com/office/drawing/2014/main" id="{C0F6146C-E6B3-044B-95F6-45D1ACDBD5C6}"/>
              </a:ext>
            </a:extLst>
          </p:cNvPr>
          <p:cNvCxnSpPr>
            <a:cxnSpLocks/>
            <a:stCxn id="45" idx="0"/>
            <a:endCxn id="53" idx="2"/>
          </p:cNvCxnSpPr>
          <p:nvPr/>
        </p:nvCxnSpPr>
        <p:spPr>
          <a:xfrm flipV="1">
            <a:off x="4689484" y="725098"/>
            <a:ext cx="1238" cy="152671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12" y="-365164"/>
            <a:ext cx="10671843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7" y="1166055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2" y="1211399"/>
            <a:ext cx="287103" cy="3600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AF7B178-6033-70D8-841B-3893B0837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4" y="2247058"/>
            <a:ext cx="236625" cy="34705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6" y="2637960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Rounded Rectangle 88">
            <a:extLst>
              <a:ext uri="{FF2B5EF4-FFF2-40B4-BE49-F238E27FC236}">
                <a16:creationId xmlns:a16="http://schemas.microsoft.com/office/drawing/2014/main" id="{A2A0D66C-A145-BF4F-6360-0ECEC1BFF725}"/>
              </a:ext>
            </a:extLst>
          </p:cNvPr>
          <p:cNvSpPr/>
          <p:nvPr/>
        </p:nvSpPr>
        <p:spPr>
          <a:xfrm>
            <a:off x="1556002" y="536276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Checks the status of existing medications.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AutoShape 63">
            <a:extLst>
              <a:ext uri="{FF2B5EF4-FFF2-40B4-BE49-F238E27FC236}">
                <a16:creationId xmlns:a16="http://schemas.microsoft.com/office/drawing/2014/main" id="{18197663-688A-C314-B4AB-74462167D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271" y="-365164"/>
            <a:ext cx="280543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" name="Tekstiruutu 67">
            <a:extLst>
              <a:ext uri="{FF2B5EF4-FFF2-40B4-BE49-F238E27FC236}">
                <a16:creationId xmlns:a16="http://schemas.microsoft.com/office/drawing/2014/main" id="{956F2D2F-D64A-E008-2A78-A11EDBB13A75}"/>
              </a:ext>
            </a:extLst>
          </p:cNvPr>
          <p:cNvSpPr txBox="1"/>
          <p:nvPr/>
        </p:nvSpPr>
        <p:spPr>
          <a:xfrm>
            <a:off x="1018246" y="-666171"/>
            <a:ext cx="590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 day</a:t>
            </a:r>
          </a:p>
        </p:txBody>
      </p:sp>
      <p:cxnSp>
        <p:nvCxnSpPr>
          <p:cNvPr id="105" name="Straight Arrow Connector 11">
            <a:extLst>
              <a:ext uri="{FF2B5EF4-FFF2-40B4-BE49-F238E27FC236}">
                <a16:creationId xmlns:a16="http://schemas.microsoft.com/office/drawing/2014/main" id="{613E2328-66F8-61F4-E6FD-AFFDB4E2CD01}"/>
              </a:ext>
            </a:extLst>
          </p:cNvPr>
          <p:cNvCxnSpPr>
            <a:cxnSpLocks/>
            <a:stCxn id="24" idx="0"/>
            <a:endCxn id="27" idx="2"/>
          </p:cNvCxnSpPr>
          <p:nvPr/>
        </p:nvCxnSpPr>
        <p:spPr>
          <a:xfrm flipV="1">
            <a:off x="3413856" y="725098"/>
            <a:ext cx="1949" cy="153258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13" name="Straight Arrow Connector 11">
            <a:extLst>
              <a:ext uri="{FF2B5EF4-FFF2-40B4-BE49-F238E27FC236}">
                <a16:creationId xmlns:a16="http://schemas.microsoft.com/office/drawing/2014/main" id="{7129A37F-AFCF-1F9E-916D-292D79B901F0}"/>
              </a:ext>
            </a:extLst>
          </p:cNvPr>
          <p:cNvCxnSpPr>
            <a:cxnSpLocks/>
          </p:cNvCxnSpPr>
          <p:nvPr/>
        </p:nvCxnSpPr>
        <p:spPr>
          <a:xfrm flipV="1">
            <a:off x="5927993" y="754629"/>
            <a:ext cx="0" cy="149718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6" name="Rounded Rectangle 88">
            <a:extLst>
              <a:ext uri="{FF2B5EF4-FFF2-40B4-BE49-F238E27FC236}">
                <a16:creationId xmlns:a16="http://schemas.microsoft.com/office/drawing/2014/main" id="{A55BF29C-CC8A-B298-0B0D-24F71D9DA0B0}"/>
              </a:ext>
            </a:extLst>
          </p:cNvPr>
          <p:cNvSpPr/>
          <p:nvPr/>
        </p:nvSpPr>
        <p:spPr>
          <a:xfrm>
            <a:off x="2833025" y="536276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Records the information.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ounded Rectangle 88">
            <a:extLst>
              <a:ext uri="{FF2B5EF4-FFF2-40B4-BE49-F238E27FC236}">
                <a16:creationId xmlns:a16="http://schemas.microsoft.com/office/drawing/2014/main" id="{62BE2FEE-9D23-9FA8-DE95-0ED04EE34D16}"/>
              </a:ext>
            </a:extLst>
          </p:cNvPr>
          <p:cNvSpPr/>
          <p:nvPr/>
        </p:nvSpPr>
        <p:spPr>
          <a:xfrm>
            <a:off x="9281104" y="120714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an MS treatment meeting.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ounded Rectangle 45">
            <a:extLst>
              <a:ext uri="{FF2B5EF4-FFF2-40B4-BE49-F238E27FC236}">
                <a16:creationId xmlns:a16="http://schemas.microsoft.com/office/drawing/2014/main" id="{0A3E3D30-0D4C-8C3A-F0D2-BC86155E116D}"/>
              </a:ext>
            </a:extLst>
          </p:cNvPr>
          <p:cNvSpPr/>
          <p:nvPr/>
        </p:nvSpPr>
        <p:spPr>
          <a:xfrm>
            <a:off x="60654" y="4176535"/>
            <a:ext cx="12131346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Box 157">
            <a:extLst>
              <a:ext uri="{FF2B5EF4-FFF2-40B4-BE49-F238E27FC236}">
                <a16:creationId xmlns:a16="http://schemas.microsoft.com/office/drawing/2014/main" id="{0F751137-8840-1EC8-9929-290CFAF9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8" y="4343396"/>
            <a:ext cx="1280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Gathering MS treatment meeting.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22" name="Straight Arrow Connector 11">
            <a:extLst>
              <a:ext uri="{FF2B5EF4-FFF2-40B4-BE49-F238E27FC236}">
                <a16:creationId xmlns:a16="http://schemas.microsoft.com/office/drawing/2014/main" id="{DC407614-5028-7C1B-D2A8-AE80A0E59348}"/>
              </a:ext>
            </a:extLst>
          </p:cNvPr>
          <p:cNvCxnSpPr>
            <a:cxnSpLocks/>
            <a:stCxn id="59" idx="2"/>
            <a:endCxn id="67" idx="0"/>
          </p:cNvCxnSpPr>
          <p:nvPr/>
        </p:nvCxnSpPr>
        <p:spPr>
          <a:xfrm>
            <a:off x="11115867" y="1783147"/>
            <a:ext cx="0" cy="253771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5" name="Rounded Rectangle 88">
            <a:extLst>
              <a:ext uri="{FF2B5EF4-FFF2-40B4-BE49-F238E27FC236}">
                <a16:creationId xmlns:a16="http://schemas.microsoft.com/office/drawing/2014/main" id="{36790F06-F988-AA53-ECFE-B4F2BF2B17C9}"/>
              </a:ext>
            </a:extLst>
          </p:cNvPr>
          <p:cNvSpPr/>
          <p:nvPr/>
        </p:nvSpPr>
        <p:spPr>
          <a:xfrm>
            <a:off x="8038562" y="120000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blood test results and existing medication.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6" name="AutoShape 63">
            <a:extLst>
              <a:ext uri="{FF2B5EF4-FFF2-40B4-BE49-F238E27FC236}">
                <a16:creationId xmlns:a16="http://schemas.microsoft.com/office/drawing/2014/main" id="{5EC6C8BB-0352-61FB-F76F-71A84ED41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4" y="-360794"/>
            <a:ext cx="1078396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endParaRPr lang="en-GB" sz="1200" kern="0" spc="100" dirty="0">
              <a:cs typeface="Arial" charset="0"/>
            </a:endParaRPr>
          </a:p>
        </p:txBody>
      </p:sp>
      <p:sp>
        <p:nvSpPr>
          <p:cNvPr id="127" name="Rounded Rectangle 88">
            <a:extLst>
              <a:ext uri="{FF2B5EF4-FFF2-40B4-BE49-F238E27FC236}">
                <a16:creationId xmlns:a16="http://schemas.microsoft.com/office/drawing/2014/main" id="{22DB0DE2-B471-CD83-7DCC-82A1464B1F80}"/>
              </a:ext>
            </a:extLst>
          </p:cNvPr>
          <p:cNvSpPr/>
          <p:nvPr/>
        </p:nvSpPr>
        <p:spPr>
          <a:xfrm>
            <a:off x="9280526" y="430339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At the MS treatment meeting, regional MS doctors etc.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8" name="Picture 1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76A1F4-79B7-C571-6B7F-6D74DEAF5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6" y="5282942"/>
            <a:ext cx="298165" cy="396000"/>
          </a:xfrm>
          <a:prstGeom prst="rect">
            <a:avLst/>
          </a:prstGeom>
        </p:spPr>
      </p:pic>
      <p:sp>
        <p:nvSpPr>
          <p:cNvPr id="3" name="TextBox 157">
            <a:extLst>
              <a:ext uri="{FF2B5EF4-FFF2-40B4-BE49-F238E27FC236}">
                <a16:creationId xmlns:a16="http://schemas.microsoft.com/office/drawing/2014/main" id="{7884CF02-7F73-2102-30A5-066CE686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" y="3604635"/>
            <a:ext cx="13640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F85AFB2-296A-0162-493D-77B724A90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4" y="3250883"/>
            <a:ext cx="271566" cy="3352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9FCD195-3716-DA1E-45C2-4EA4A0311803}"/>
              </a:ext>
            </a:extLst>
          </p:cNvPr>
          <p:cNvGrpSpPr/>
          <p:nvPr/>
        </p:nvGrpSpPr>
        <p:grpSpPr>
          <a:xfrm>
            <a:off x="1560613" y="2260391"/>
            <a:ext cx="1156308" cy="576000"/>
            <a:chOff x="4656343" y="3239745"/>
            <a:chExt cx="1156308" cy="576000"/>
          </a:xfrm>
        </p:grpSpPr>
        <p:sp>
          <p:nvSpPr>
            <p:cNvPr id="19" name="Rounded Rectangle 88">
              <a:extLst>
                <a:ext uri="{FF2B5EF4-FFF2-40B4-BE49-F238E27FC236}">
                  <a16:creationId xmlns:a16="http://schemas.microsoft.com/office/drawing/2014/main" id="{622A48D8-19AD-9E42-03E7-8B8604B8F85B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the patient.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62B69A-E27F-0729-DE3D-4B2D2BFAB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4BF657-4002-105F-D86F-315EA76E221C}"/>
              </a:ext>
            </a:extLst>
          </p:cNvPr>
          <p:cNvGrpSpPr/>
          <p:nvPr/>
        </p:nvGrpSpPr>
        <p:grpSpPr>
          <a:xfrm>
            <a:off x="2837651" y="149098"/>
            <a:ext cx="1156308" cy="576000"/>
            <a:chOff x="5780981" y="976052"/>
            <a:chExt cx="1156308" cy="576000"/>
          </a:xfrm>
        </p:grpSpPr>
        <p:sp>
          <p:nvSpPr>
            <p:cNvPr id="27" name="Rounded Rectangle 88">
              <a:extLst>
                <a:ext uri="{FF2B5EF4-FFF2-40B4-BE49-F238E27FC236}">
                  <a16:creationId xmlns:a16="http://schemas.microsoft.com/office/drawing/2014/main" id="{69522B3A-DF3D-88C2-3257-88DB470E7489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information.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049C0FA-DF63-C094-4E5D-8341137F4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5F1D3A-479C-3C6D-19A8-31D27AC714F1}"/>
              </a:ext>
            </a:extLst>
          </p:cNvPr>
          <p:cNvGrpSpPr/>
          <p:nvPr/>
        </p:nvGrpSpPr>
        <p:grpSpPr>
          <a:xfrm>
            <a:off x="4112568" y="149098"/>
            <a:ext cx="1156308" cy="576000"/>
            <a:chOff x="4734757" y="2314381"/>
            <a:chExt cx="1156308" cy="576000"/>
          </a:xfrm>
        </p:grpSpPr>
        <p:sp>
          <p:nvSpPr>
            <p:cNvPr id="53" name="Rounded Rectangle 88">
              <a:extLst>
                <a:ext uri="{FF2B5EF4-FFF2-40B4-BE49-F238E27FC236}">
                  <a16:creationId xmlns:a16="http://schemas.microsoft.com/office/drawing/2014/main" id="{159CF5AB-118F-B464-B730-858DAB5E0113}"/>
                </a:ext>
              </a:extLst>
            </p:cNvPr>
            <p:cNvSpPr/>
            <p:nvPr/>
          </p:nvSpPr>
          <p:spPr>
            <a:xfrm>
              <a:off x="4734757" y="231438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Discuss about forms of medication.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D8ABC95-CC45-87AC-C34F-915C036FA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406" y="2399349"/>
              <a:ext cx="389244" cy="38924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10111C-6870-6A20-0F7F-6E28A6F2FABE}"/>
              </a:ext>
            </a:extLst>
          </p:cNvPr>
          <p:cNvGrpSpPr/>
          <p:nvPr/>
        </p:nvGrpSpPr>
        <p:grpSpPr>
          <a:xfrm>
            <a:off x="10537713" y="4320858"/>
            <a:ext cx="1156308" cy="576000"/>
            <a:chOff x="5780981" y="953333"/>
            <a:chExt cx="1156308" cy="576000"/>
          </a:xfrm>
        </p:grpSpPr>
        <p:sp>
          <p:nvSpPr>
            <p:cNvPr id="67" name="Rounded Rectangle 88">
              <a:extLst>
                <a:ext uri="{FF2B5EF4-FFF2-40B4-BE49-F238E27FC236}">
                  <a16:creationId xmlns:a16="http://schemas.microsoft.com/office/drawing/2014/main" id="{F1544C0E-5814-6446-ADB4-AF49C8E06E4C}"/>
                </a:ext>
              </a:extLst>
            </p:cNvPr>
            <p:cNvSpPr/>
            <p:nvPr/>
          </p:nvSpPr>
          <p:spPr>
            <a:xfrm>
              <a:off x="5780981" y="95333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Consider a care plan.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23718D3-DE08-0DCD-8923-AC0F9279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868" y="1046711"/>
              <a:ext cx="389244" cy="389244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B59A8D3-BD3E-B9FC-40A7-BC7B9772F100}"/>
              </a:ext>
            </a:extLst>
          </p:cNvPr>
          <p:cNvGrpSpPr/>
          <p:nvPr/>
        </p:nvGrpSpPr>
        <p:grpSpPr>
          <a:xfrm>
            <a:off x="4110791" y="2251816"/>
            <a:ext cx="1153960" cy="576000"/>
            <a:chOff x="4880801" y="2925234"/>
            <a:chExt cx="1153960" cy="576000"/>
          </a:xfrm>
        </p:grpSpPr>
        <p:sp>
          <p:nvSpPr>
            <p:cNvPr id="45" name="Rounded Rectangle 88">
              <a:extLst>
                <a:ext uri="{FF2B5EF4-FFF2-40B4-BE49-F238E27FC236}">
                  <a16:creationId xmlns:a16="http://schemas.microsoft.com/office/drawing/2014/main" id="{41E21EED-F8FB-448A-9D2D-EF903B752F26}"/>
                </a:ext>
              </a:extLst>
            </p:cNvPr>
            <p:cNvSpPr/>
            <p:nvPr/>
          </p:nvSpPr>
          <p:spPr>
            <a:xfrm>
              <a:off x="4884227" y="2925234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Discuss about forms of medication.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A4855E8-B9BE-CF3A-C484-56BDD6DEB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80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D1D1FB9-6E19-0DDD-2CFE-38E66458F244}"/>
              </a:ext>
            </a:extLst>
          </p:cNvPr>
          <p:cNvGrpSpPr/>
          <p:nvPr/>
        </p:nvGrpSpPr>
        <p:grpSpPr>
          <a:xfrm>
            <a:off x="5353986" y="2247058"/>
            <a:ext cx="1329124" cy="576000"/>
            <a:chOff x="6123996" y="2920476"/>
            <a:chExt cx="1329124" cy="576000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B398ADEE-B06F-8B54-4427-9F67BA430038}"/>
                </a:ext>
              </a:extLst>
            </p:cNvPr>
            <p:cNvSpPr/>
            <p:nvPr/>
          </p:nvSpPr>
          <p:spPr>
            <a:xfrm>
              <a:off x="6123996" y="2920476"/>
              <a:ext cx="132912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Afraid of needles? Wish to get pregnant? Possible medications?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6BB812E-1F9B-4B5E-68C3-7F4DE7E38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416" y="3013854"/>
              <a:ext cx="389244" cy="38924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150209D-A30A-2D38-33D9-A2B460B75064}"/>
              </a:ext>
            </a:extLst>
          </p:cNvPr>
          <p:cNvGrpSpPr/>
          <p:nvPr/>
        </p:nvGrpSpPr>
        <p:grpSpPr>
          <a:xfrm>
            <a:off x="5344246" y="151074"/>
            <a:ext cx="1338864" cy="576000"/>
            <a:chOff x="6114256" y="824492"/>
            <a:chExt cx="1338864" cy="576000"/>
          </a:xfrm>
        </p:grpSpPr>
        <p:sp>
          <p:nvSpPr>
            <p:cNvPr id="14" name="Rounded Rectangle 88">
              <a:extLst>
                <a:ext uri="{FF2B5EF4-FFF2-40B4-BE49-F238E27FC236}">
                  <a16:creationId xmlns:a16="http://schemas.microsoft.com/office/drawing/2014/main" id="{EBAFEAFE-EDFB-5B3A-741D-16888A9D9E40}"/>
                </a:ext>
              </a:extLst>
            </p:cNvPr>
            <p:cNvSpPr/>
            <p:nvPr/>
          </p:nvSpPr>
          <p:spPr>
            <a:xfrm>
              <a:off x="6119850" y="824492"/>
              <a:ext cx="133327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Makes wishes.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659E42B-DF4B-C449-2322-F58C75672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56" y="923504"/>
              <a:ext cx="389244" cy="38924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436C7BB-E9FB-18A9-8D82-FE2BAE7B3641}"/>
              </a:ext>
            </a:extLst>
          </p:cNvPr>
          <p:cNvGrpSpPr/>
          <p:nvPr/>
        </p:nvGrpSpPr>
        <p:grpSpPr>
          <a:xfrm>
            <a:off x="1568684" y="153188"/>
            <a:ext cx="1152928" cy="576000"/>
            <a:chOff x="2338694" y="826606"/>
            <a:chExt cx="1152928" cy="576000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0D82165E-4299-D50D-753F-2BC178B6C481}"/>
                </a:ext>
              </a:extLst>
            </p:cNvPr>
            <p:cNvSpPr/>
            <p:nvPr/>
          </p:nvSpPr>
          <p:spPr>
            <a:xfrm>
              <a:off x="2341088" y="826606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the nurse. 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D37A2ED-5138-266F-5C64-B86BFEF9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94" y="914059"/>
              <a:ext cx="389244" cy="38924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75346FC-EE15-FC08-15D2-9BA7C881CE3F}"/>
              </a:ext>
            </a:extLst>
          </p:cNvPr>
          <p:cNvGrpSpPr/>
          <p:nvPr/>
        </p:nvGrpSpPr>
        <p:grpSpPr>
          <a:xfrm>
            <a:off x="2830721" y="2257685"/>
            <a:ext cx="1158402" cy="576000"/>
            <a:chOff x="3600731" y="2931103"/>
            <a:chExt cx="1158402" cy="576000"/>
          </a:xfrm>
        </p:grpSpPr>
        <p:sp>
          <p:nvSpPr>
            <p:cNvPr id="24" name="Rounded Rectangle 88">
              <a:extLst>
                <a:ext uri="{FF2B5EF4-FFF2-40B4-BE49-F238E27FC236}">
                  <a16:creationId xmlns:a16="http://schemas.microsoft.com/office/drawing/2014/main" id="{82897DEF-2D84-9024-DBC7-B3A9726F6282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through nutrition, exercise, health issues.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4ECDE29-8057-251B-7091-9EEB8C710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E83550D-EC65-EBB7-0AAA-EA8A75950650}"/>
              </a:ext>
            </a:extLst>
          </p:cNvPr>
          <p:cNvGrpSpPr/>
          <p:nvPr/>
        </p:nvGrpSpPr>
        <p:grpSpPr>
          <a:xfrm>
            <a:off x="10533794" y="1207147"/>
            <a:ext cx="1157340" cy="576000"/>
            <a:chOff x="10095044" y="1880384"/>
            <a:chExt cx="1157340" cy="576000"/>
          </a:xfrm>
        </p:grpSpPr>
        <p:sp>
          <p:nvSpPr>
            <p:cNvPr id="59" name="Rounded Rectangle 88">
              <a:extLst>
                <a:ext uri="{FF2B5EF4-FFF2-40B4-BE49-F238E27FC236}">
                  <a16:creationId xmlns:a16="http://schemas.microsoft.com/office/drawing/2014/main" id="{087753EF-D5A8-B5BC-1C40-83D0026746DC}"/>
                </a:ext>
              </a:extLst>
            </p:cNvPr>
            <p:cNvSpPr/>
            <p:nvPr/>
          </p:nvSpPr>
          <p:spPr>
            <a:xfrm>
              <a:off x="10101850" y="1880384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Presents the patient's situation.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1E04018-8DF3-0F26-9468-B9CA50ABF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5044" y="1982018"/>
              <a:ext cx="389244" cy="389244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BCECE2A-BD90-335B-0441-C71ABB477EF0}"/>
              </a:ext>
            </a:extLst>
          </p:cNvPr>
          <p:cNvGrpSpPr/>
          <p:nvPr/>
        </p:nvGrpSpPr>
        <p:grpSpPr>
          <a:xfrm>
            <a:off x="6770074" y="156708"/>
            <a:ext cx="1160296" cy="576000"/>
            <a:chOff x="9144719" y="1113134"/>
            <a:chExt cx="1160296" cy="576000"/>
          </a:xfrm>
        </p:grpSpPr>
        <p:sp>
          <p:nvSpPr>
            <p:cNvPr id="98" name="Rounded Rectangle 88">
              <a:extLst>
                <a:ext uri="{FF2B5EF4-FFF2-40B4-BE49-F238E27FC236}">
                  <a16:creationId xmlns:a16="http://schemas.microsoft.com/office/drawing/2014/main" id="{A1970355-A4AE-A605-13F2-72B4A34B266A}"/>
                </a:ext>
              </a:extLst>
            </p:cNvPr>
            <p:cNvSpPr/>
            <p:nvPr/>
          </p:nvSpPr>
          <p:spPr>
            <a:xfrm>
              <a:off x="9144719" y="1113134"/>
              <a:ext cx="116029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blood tests for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0" name="Picture 9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0460C99-D588-E146-B76B-5B8E4F6D0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784" y="1236560"/>
              <a:ext cx="280532" cy="313406"/>
            </a:xfrm>
            <a:prstGeom prst="rect">
              <a:avLst/>
            </a:prstGeom>
          </p:spPr>
        </p:pic>
      </p:grpSp>
      <p:sp>
        <p:nvSpPr>
          <p:cNvPr id="107" name="Rounded Rectangle 45">
            <a:extLst>
              <a:ext uri="{FF2B5EF4-FFF2-40B4-BE49-F238E27FC236}">
                <a16:creationId xmlns:a16="http://schemas.microsoft.com/office/drawing/2014/main" id="{4DD57D3F-2BAD-1EC5-1E5C-4F131847AED1}"/>
              </a:ext>
            </a:extLst>
          </p:cNvPr>
          <p:cNvSpPr/>
          <p:nvPr/>
        </p:nvSpPr>
        <p:spPr>
          <a:xfrm>
            <a:off x="60654" y="6248645"/>
            <a:ext cx="12131346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59EDC31-4F04-57C4-747A-52592EA0C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9" y="6416942"/>
            <a:ext cx="433141" cy="396000"/>
          </a:xfrm>
          <a:prstGeom prst="rect">
            <a:avLst/>
          </a:prstGeom>
        </p:spPr>
      </p:pic>
      <p:sp>
        <p:nvSpPr>
          <p:cNvPr id="109" name="TextBox 157">
            <a:extLst>
              <a:ext uri="{FF2B5EF4-FFF2-40B4-BE49-F238E27FC236}">
                <a16:creationId xmlns:a16="http://schemas.microsoft.com/office/drawing/2014/main" id="{832E786A-0E7E-5DA0-10D4-0BB8B420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0" y="6831587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Hospital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520C11C-6B03-7EAF-54FC-80E0EE87E95C}"/>
              </a:ext>
            </a:extLst>
          </p:cNvPr>
          <p:cNvGrpSpPr/>
          <p:nvPr/>
        </p:nvGrpSpPr>
        <p:grpSpPr>
          <a:xfrm>
            <a:off x="6774062" y="6392787"/>
            <a:ext cx="1156308" cy="576000"/>
            <a:chOff x="4963277" y="5735374"/>
            <a:chExt cx="1156308" cy="576000"/>
          </a:xfrm>
        </p:grpSpPr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61B5D0CB-5FEC-0DF1-6833-106EB145D1F3}"/>
                </a:ext>
              </a:extLst>
            </p:cNvPr>
            <p:cNvSpPr/>
            <p:nvPr/>
          </p:nvSpPr>
          <p:spPr>
            <a:xfrm>
              <a:off x="4963277" y="5735374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Blood tests are taken.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5" name="Picture 11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578CD1A-789D-338A-D925-B1B8A438E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48" y="5842516"/>
              <a:ext cx="280532" cy="313406"/>
            </a:xfrm>
            <a:prstGeom prst="rect">
              <a:avLst/>
            </a:prstGeom>
          </p:spPr>
        </p:pic>
      </p:grpSp>
      <p:cxnSp>
        <p:nvCxnSpPr>
          <p:cNvPr id="123" name="Straight Arrow Connector 11">
            <a:extLst>
              <a:ext uri="{FF2B5EF4-FFF2-40B4-BE49-F238E27FC236}">
                <a16:creationId xmlns:a16="http://schemas.microsoft.com/office/drawing/2014/main" id="{55F8ADD8-D748-1541-FCDD-EF7C8CB48FB6}"/>
              </a:ext>
            </a:extLst>
          </p:cNvPr>
          <p:cNvCxnSpPr>
            <a:cxnSpLocks/>
            <a:stCxn id="98" idx="2"/>
            <a:endCxn id="114" idx="0"/>
          </p:cNvCxnSpPr>
          <p:nvPr/>
        </p:nvCxnSpPr>
        <p:spPr>
          <a:xfrm>
            <a:off x="7350222" y="732708"/>
            <a:ext cx="1994" cy="566007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31" name="Rounded Rectangle 88">
            <a:extLst>
              <a:ext uri="{FF2B5EF4-FFF2-40B4-BE49-F238E27FC236}">
                <a16:creationId xmlns:a16="http://schemas.microsoft.com/office/drawing/2014/main" id="{1C4168F9-B8C4-430F-3A8C-B3B4C7A7D829}"/>
              </a:ext>
            </a:extLst>
          </p:cNvPr>
          <p:cNvSpPr/>
          <p:nvPr/>
        </p:nvSpPr>
        <p:spPr>
          <a:xfrm>
            <a:off x="8031661" y="638639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Tests results are recorded to the system.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Rectangle 76">
            <a:extLst>
              <a:ext uri="{FF2B5EF4-FFF2-40B4-BE49-F238E27FC236}">
                <a16:creationId xmlns:a16="http://schemas.microsoft.com/office/drawing/2014/main" id="{0C695053-A8B6-5909-586D-586E36D01258}"/>
              </a:ext>
            </a:extLst>
          </p:cNvPr>
          <p:cNvSpPr/>
          <p:nvPr/>
        </p:nvSpPr>
        <p:spPr>
          <a:xfrm flipH="1">
            <a:off x="1166271" y="-23708"/>
            <a:ext cx="280542" cy="7116905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</p:spTree>
    <p:extLst>
      <p:ext uri="{BB962C8B-B14F-4D97-AF65-F5344CB8AC3E}">
        <p14:creationId xmlns:p14="http://schemas.microsoft.com/office/powerpoint/2010/main" val="277246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30667" y="743524"/>
            <a:ext cx="10515599" cy="898411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30666" y="1805812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38200" y="2844899"/>
            <a:ext cx="10515599" cy="82190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5" y="890962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778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</a:t>
            </a:r>
            <a:r>
              <a:rPr kumimoji="0" lang="en-GB" alt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otilas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18" y="2321038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838200" y="3803814"/>
            <a:ext cx="10515599" cy="776946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14" y="4206135"/>
            <a:ext cx="13640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80" name="Straight Arrow Connector 11">
            <a:extLst>
              <a:ext uri="{FF2B5EF4-FFF2-40B4-BE49-F238E27FC236}">
                <a16:creationId xmlns:a16="http://schemas.microsoft.com/office/drawing/2014/main" id="{C0F6146C-E6B3-044B-95F6-45D1ACDBD5C6}"/>
              </a:ext>
            </a:extLst>
          </p:cNvPr>
          <p:cNvCxnSpPr>
            <a:cxnSpLocks/>
            <a:stCxn id="57" idx="2"/>
            <a:endCxn id="60" idx="0"/>
          </p:cNvCxnSpPr>
          <p:nvPr/>
        </p:nvCxnSpPr>
        <p:spPr>
          <a:xfrm>
            <a:off x="8034739" y="1495201"/>
            <a:ext cx="2887" cy="147264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2068"/>
            <a:ext cx="2654151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97" y="1933287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2" y="1978631"/>
            <a:ext cx="287103" cy="3600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AF7B178-6033-70D8-841B-3893B0837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4" y="3014290"/>
            <a:ext cx="236625" cy="34705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86" y="3355088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3" name="Straight Arrow Connector 11">
            <a:extLst>
              <a:ext uri="{FF2B5EF4-FFF2-40B4-BE49-F238E27FC236}">
                <a16:creationId xmlns:a16="http://schemas.microsoft.com/office/drawing/2014/main" id="{7129A37F-AFCF-1F9E-916D-292D79B901F0}"/>
              </a:ext>
            </a:extLst>
          </p:cNvPr>
          <p:cNvCxnSpPr>
            <a:cxnSpLocks/>
            <a:stCxn id="72" idx="0"/>
            <a:endCxn id="68" idx="2"/>
          </p:cNvCxnSpPr>
          <p:nvPr/>
        </p:nvCxnSpPr>
        <p:spPr>
          <a:xfrm flipH="1" flipV="1">
            <a:off x="9312777" y="1487035"/>
            <a:ext cx="2887" cy="14849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8" name="Rounded Rectangle 45">
            <a:extLst>
              <a:ext uri="{FF2B5EF4-FFF2-40B4-BE49-F238E27FC236}">
                <a16:creationId xmlns:a16="http://schemas.microsoft.com/office/drawing/2014/main" id="{0A3E3D30-0D4C-8C3A-F0D2-BC86155E116D}"/>
              </a:ext>
            </a:extLst>
          </p:cNvPr>
          <p:cNvSpPr/>
          <p:nvPr/>
        </p:nvSpPr>
        <p:spPr>
          <a:xfrm>
            <a:off x="838200" y="4743723"/>
            <a:ext cx="10515599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Box 157">
            <a:extLst>
              <a:ext uri="{FF2B5EF4-FFF2-40B4-BE49-F238E27FC236}">
                <a16:creationId xmlns:a16="http://schemas.microsoft.com/office/drawing/2014/main" id="{0F751137-8840-1EC8-9929-290CFAF9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31" y="4856273"/>
            <a:ext cx="1280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Gathering MS treatment meeting.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22" name="Straight Arrow Connector 11">
            <a:extLst>
              <a:ext uri="{FF2B5EF4-FFF2-40B4-BE49-F238E27FC236}">
                <a16:creationId xmlns:a16="http://schemas.microsoft.com/office/drawing/2014/main" id="{DC407614-5028-7C1B-D2A8-AE80A0E59348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2609099" y="2519272"/>
            <a:ext cx="2887" cy="238638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" name="Rounded Rectangle 45">
            <a:extLst>
              <a:ext uri="{FF2B5EF4-FFF2-40B4-BE49-F238E27FC236}">
                <a16:creationId xmlns:a16="http://schemas.microsoft.com/office/drawing/2014/main" id="{9DF44B92-4FE4-42CC-F36D-E70BA27E2678}"/>
              </a:ext>
            </a:extLst>
          </p:cNvPr>
          <p:cNvSpPr/>
          <p:nvPr/>
        </p:nvSpPr>
        <p:spPr>
          <a:xfrm>
            <a:off x="830665" y="5757775"/>
            <a:ext cx="10515599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57">
            <a:extLst>
              <a:ext uri="{FF2B5EF4-FFF2-40B4-BE49-F238E27FC236}">
                <a16:creationId xmlns:a16="http://schemas.microsoft.com/office/drawing/2014/main" id="{E3707354-66E1-A416-EE9D-762B3D06F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64" y="6059112"/>
            <a:ext cx="12805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KELA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ounded Rectangle 88">
            <a:extLst>
              <a:ext uri="{FF2B5EF4-FFF2-40B4-BE49-F238E27FC236}">
                <a16:creationId xmlns:a16="http://schemas.microsoft.com/office/drawing/2014/main" id="{849B6F07-59FC-77C1-B5B0-9AE70927F11E}"/>
              </a:ext>
            </a:extLst>
          </p:cNvPr>
          <p:cNvSpPr/>
          <p:nvPr/>
        </p:nvSpPr>
        <p:spPr>
          <a:xfrm>
            <a:off x="2003163" y="591304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Decides which medicines are </a:t>
            </a:r>
            <a:r>
              <a:rPr lang="en-GB" sz="1000" kern="0" dirty="0" err="1">
                <a:solidFill>
                  <a:prstClr val="black"/>
                </a:solidFill>
              </a:rPr>
              <a:t>korvattavia</a:t>
            </a:r>
            <a:r>
              <a:rPr lang="en-GB" sz="1000" kern="0" dirty="0">
                <a:solidFill>
                  <a:prstClr val="black"/>
                </a:solidFill>
              </a:rPr>
              <a:t>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8" name="Straight Arrow Connector 11">
            <a:extLst>
              <a:ext uri="{FF2B5EF4-FFF2-40B4-BE49-F238E27FC236}">
                <a16:creationId xmlns:a16="http://schemas.microsoft.com/office/drawing/2014/main" id="{18163BAC-2B77-DC0B-7534-F535EA38301A}"/>
              </a:ext>
            </a:extLst>
          </p:cNvPr>
          <p:cNvCxnSpPr>
            <a:cxnSpLocks/>
            <a:stCxn id="19" idx="0"/>
            <a:endCxn id="23" idx="2"/>
          </p:cNvCxnSpPr>
          <p:nvPr/>
        </p:nvCxnSpPr>
        <p:spPr>
          <a:xfrm flipV="1">
            <a:off x="5375631" y="1495201"/>
            <a:ext cx="0" cy="241329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4" name="Rectangle 76">
            <a:extLst>
              <a:ext uri="{FF2B5EF4-FFF2-40B4-BE49-F238E27FC236}">
                <a16:creationId xmlns:a16="http://schemas.microsoft.com/office/drawing/2014/main" id="{71B7BD4E-0074-85AA-CC7D-D721B7D97B96}"/>
              </a:ext>
            </a:extLst>
          </p:cNvPr>
          <p:cNvSpPr/>
          <p:nvPr/>
        </p:nvSpPr>
        <p:spPr>
          <a:xfrm flipH="1">
            <a:off x="3492351" y="743524"/>
            <a:ext cx="1129102" cy="5878536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45" name="AutoShape 63">
            <a:extLst>
              <a:ext uri="{FF2B5EF4-FFF2-40B4-BE49-F238E27FC236}">
                <a16:creationId xmlns:a16="http://schemas.microsoft.com/office/drawing/2014/main" id="{472FB02B-DA55-923A-1642-FF0F912AC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566" y="402068"/>
            <a:ext cx="1104887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6" name="AutoShape 63">
            <a:extLst>
              <a:ext uri="{FF2B5EF4-FFF2-40B4-BE49-F238E27FC236}">
                <a16:creationId xmlns:a16="http://schemas.microsoft.com/office/drawing/2014/main" id="{E283B1C7-08FA-5A5F-3112-2C4C2F53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453" y="402894"/>
            <a:ext cx="6724811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Start of medication</a:t>
            </a:r>
          </a:p>
        </p:txBody>
      </p:sp>
      <p:sp>
        <p:nvSpPr>
          <p:cNvPr id="47" name="Tekstiruutu 67">
            <a:extLst>
              <a:ext uri="{FF2B5EF4-FFF2-40B4-BE49-F238E27FC236}">
                <a16:creationId xmlns:a16="http://schemas.microsoft.com/office/drawing/2014/main" id="{C1FEF846-9150-654C-040A-5958DCA8D9A9}"/>
              </a:ext>
            </a:extLst>
          </p:cNvPr>
          <p:cNvSpPr txBox="1"/>
          <p:nvPr/>
        </p:nvSpPr>
        <p:spPr>
          <a:xfrm>
            <a:off x="2899013" y="-4018"/>
            <a:ext cx="233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1 month from the first appointment until the start of medication.</a:t>
            </a:r>
          </a:p>
        </p:txBody>
      </p:sp>
      <p:sp>
        <p:nvSpPr>
          <p:cNvPr id="50" name="Rounded Rectangle 88">
            <a:extLst>
              <a:ext uri="{FF2B5EF4-FFF2-40B4-BE49-F238E27FC236}">
                <a16:creationId xmlns:a16="http://schemas.microsoft.com/office/drawing/2014/main" id="{7B5D9F18-70D1-07CE-8FBE-77DCB01F72B0}"/>
              </a:ext>
            </a:extLst>
          </p:cNvPr>
          <p:cNvSpPr/>
          <p:nvPr/>
        </p:nvSpPr>
        <p:spPr>
          <a:xfrm>
            <a:off x="4793487" y="591611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Creates a new KELA card.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2" name="Straight Arrow Connector 11">
            <a:extLst>
              <a:ext uri="{FF2B5EF4-FFF2-40B4-BE49-F238E27FC236}">
                <a16:creationId xmlns:a16="http://schemas.microsoft.com/office/drawing/2014/main" id="{206A42A7-9B0C-4C95-2032-092BBF9DDF26}"/>
              </a:ext>
            </a:extLst>
          </p:cNvPr>
          <p:cNvCxnSpPr>
            <a:cxnSpLocks/>
            <a:stCxn id="27" idx="0"/>
            <a:endCxn id="48" idx="2"/>
          </p:cNvCxnSpPr>
          <p:nvPr/>
        </p:nvCxnSpPr>
        <p:spPr>
          <a:xfrm flipH="1" flipV="1">
            <a:off x="6307054" y="1464857"/>
            <a:ext cx="16732" cy="446702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6" name="Rounded Rectangle 88">
            <a:extLst>
              <a:ext uri="{FF2B5EF4-FFF2-40B4-BE49-F238E27FC236}">
                <a16:creationId xmlns:a16="http://schemas.microsoft.com/office/drawing/2014/main" id="{A55BF29C-CC8A-B298-0B0D-24F71D9DA0B0}"/>
              </a:ext>
            </a:extLst>
          </p:cNvPr>
          <p:cNvSpPr/>
          <p:nvPr/>
        </p:nvSpPr>
        <p:spPr>
          <a:xfrm>
            <a:off x="6141084" y="389534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Books an appointment if injection treatment.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Rounded Rectangle 88">
            <a:extLst>
              <a:ext uri="{FF2B5EF4-FFF2-40B4-BE49-F238E27FC236}">
                <a16:creationId xmlns:a16="http://schemas.microsoft.com/office/drawing/2014/main" id="{818710D0-8588-137E-14F7-6F6D088F9CFB}"/>
              </a:ext>
            </a:extLst>
          </p:cNvPr>
          <p:cNvSpPr/>
          <p:nvPr/>
        </p:nvSpPr>
        <p:spPr>
          <a:xfrm>
            <a:off x="10051463" y="92930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Responsible for the following medications themself.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2071C8E-799D-1DAF-A902-421A0B4F8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4" y="3852383"/>
            <a:ext cx="271566" cy="3352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B2D0E7-75EF-700F-79B6-C35E8C0C664D}"/>
              </a:ext>
            </a:extLst>
          </p:cNvPr>
          <p:cNvGrpSpPr/>
          <p:nvPr/>
        </p:nvGrpSpPr>
        <p:grpSpPr>
          <a:xfrm>
            <a:off x="2033832" y="4905657"/>
            <a:ext cx="1156308" cy="576000"/>
            <a:chOff x="5780981" y="976052"/>
            <a:chExt cx="1156308" cy="576000"/>
          </a:xfrm>
        </p:grpSpPr>
        <p:sp>
          <p:nvSpPr>
            <p:cNvPr id="3" name="Rounded Rectangle 88">
              <a:extLst>
                <a:ext uri="{FF2B5EF4-FFF2-40B4-BE49-F238E27FC236}">
                  <a16:creationId xmlns:a16="http://schemas.microsoft.com/office/drawing/2014/main" id="{BE4D5E22-7634-8F53-75D2-B11FA8DC8DFE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The treatment plan is approved.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C0CE9A-2793-CB68-418C-3D86CD63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8BBB0-2936-ADF2-50BD-F5001985CA41}"/>
              </a:ext>
            </a:extLst>
          </p:cNvPr>
          <p:cNvGrpSpPr/>
          <p:nvPr/>
        </p:nvGrpSpPr>
        <p:grpSpPr>
          <a:xfrm>
            <a:off x="2025964" y="1943272"/>
            <a:ext cx="1158402" cy="576000"/>
            <a:chOff x="3600731" y="2931103"/>
            <a:chExt cx="1158402" cy="576000"/>
          </a:xfrm>
        </p:grpSpPr>
        <p:sp>
          <p:nvSpPr>
            <p:cNvPr id="6" name="Rounded Rectangle 88">
              <a:extLst>
                <a:ext uri="{FF2B5EF4-FFF2-40B4-BE49-F238E27FC236}">
                  <a16:creationId xmlns:a16="http://schemas.microsoft.com/office/drawing/2014/main" id="{ED424C10-D348-03F3-2BDA-E0B303E2A93D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Suggests treatment.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6D13A2-6D85-8314-FABA-D1F8E056D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DA481E-49BB-64CF-729A-3173D04C8E89}"/>
              </a:ext>
            </a:extLst>
          </p:cNvPr>
          <p:cNvGrpSpPr/>
          <p:nvPr/>
        </p:nvGrpSpPr>
        <p:grpSpPr>
          <a:xfrm>
            <a:off x="4797477" y="3908496"/>
            <a:ext cx="1156308" cy="576000"/>
            <a:chOff x="2789699" y="2842900"/>
            <a:chExt cx="1156308" cy="576000"/>
          </a:xfrm>
        </p:grpSpPr>
        <p:sp>
          <p:nvSpPr>
            <p:cNvPr id="19" name="Rounded Rectangle 88">
              <a:extLst>
                <a:ext uri="{FF2B5EF4-FFF2-40B4-BE49-F238E27FC236}">
                  <a16:creationId xmlns:a16="http://schemas.microsoft.com/office/drawing/2014/main" id="{BD314155-FA85-D7FF-4610-62B47FFC518F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Notifies about the start of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A87E789-538D-44F5-EF30-617F909A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B41A66-1B71-56AD-8D36-CA213CB56379}"/>
              </a:ext>
            </a:extLst>
          </p:cNvPr>
          <p:cNvGrpSpPr/>
          <p:nvPr/>
        </p:nvGrpSpPr>
        <p:grpSpPr>
          <a:xfrm>
            <a:off x="4797477" y="919201"/>
            <a:ext cx="1156308" cy="576000"/>
            <a:chOff x="2783614" y="4857175"/>
            <a:chExt cx="1156308" cy="5760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FCA64E1-1595-D075-61D1-747B7B2C54E8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information about the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B461A4-98A9-E1CE-24BC-FD54FE48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EFB075-73A5-652B-8060-45A413BB4EF6}"/>
              </a:ext>
            </a:extLst>
          </p:cNvPr>
          <p:cNvGrpSpPr/>
          <p:nvPr/>
        </p:nvGrpSpPr>
        <p:grpSpPr>
          <a:xfrm>
            <a:off x="6064744" y="5916118"/>
            <a:ext cx="1191553" cy="576000"/>
            <a:chOff x="7587995" y="5426709"/>
            <a:chExt cx="1191553" cy="576000"/>
          </a:xfrm>
        </p:grpSpPr>
        <p:sp>
          <p:nvSpPr>
            <p:cNvPr id="31" name="Rounded Rectangle 88">
              <a:extLst>
                <a:ext uri="{FF2B5EF4-FFF2-40B4-BE49-F238E27FC236}">
                  <a16:creationId xmlns:a16="http://schemas.microsoft.com/office/drawing/2014/main" id="{7483C762-1FB8-1F94-66AF-C6B8A464F253}"/>
                </a:ext>
              </a:extLst>
            </p:cNvPr>
            <p:cNvSpPr/>
            <p:nvPr/>
          </p:nvSpPr>
          <p:spPr>
            <a:xfrm>
              <a:off x="7629014" y="5426709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the new KELA card.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FB7CD26-78B9-6A4D-6808-5729437E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995" y="5442471"/>
              <a:ext cx="518084" cy="51808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A50200-1CE6-FD43-A5D0-FBBADD7264E5}"/>
              </a:ext>
            </a:extLst>
          </p:cNvPr>
          <p:cNvGrpSpPr/>
          <p:nvPr/>
        </p:nvGrpSpPr>
        <p:grpSpPr>
          <a:xfrm>
            <a:off x="6048012" y="916614"/>
            <a:ext cx="1202301" cy="576000"/>
            <a:chOff x="6882526" y="4700368"/>
            <a:chExt cx="1202301" cy="576000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C740F970-6617-01F2-E772-4A476B134EEF}"/>
                </a:ext>
              </a:extLst>
            </p:cNvPr>
            <p:cNvSpPr/>
            <p:nvPr/>
          </p:nvSpPr>
          <p:spPr>
            <a:xfrm>
              <a:off x="6940277" y="4700368"/>
              <a:ext cx="114455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tablet medication at the pharmacy with KELA card.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47AEDFC-3B4E-EA4E-2008-B2AFCD0D9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526" y="4730527"/>
              <a:ext cx="518084" cy="51808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43C7276-BE02-4225-F12C-A24F2A951469}"/>
              </a:ext>
            </a:extLst>
          </p:cNvPr>
          <p:cNvGrpSpPr/>
          <p:nvPr/>
        </p:nvGrpSpPr>
        <p:grpSpPr>
          <a:xfrm>
            <a:off x="7451604" y="919201"/>
            <a:ext cx="1158402" cy="576000"/>
            <a:chOff x="3600731" y="2931103"/>
            <a:chExt cx="1158402" cy="576000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492BBEB7-14D4-1EB6-88C8-F4E69BD1F5E4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nurse for injection instructions.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AF50CE4-9518-1A41-532A-60D1C854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ABCFFC-46AD-0DFD-3B93-01B6E685FE39}"/>
              </a:ext>
            </a:extLst>
          </p:cNvPr>
          <p:cNvGrpSpPr/>
          <p:nvPr/>
        </p:nvGrpSpPr>
        <p:grpSpPr>
          <a:xfrm>
            <a:off x="7459472" y="2967850"/>
            <a:ext cx="1156308" cy="576000"/>
            <a:chOff x="5780981" y="976052"/>
            <a:chExt cx="1156308" cy="576000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5CCBF774-5C73-949F-5739-A924D473DB74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Welcomes the patient.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79425F8-986B-236E-389D-3A4B7C0EC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9390E4C-C7C7-341B-65BE-C1EDCB1B4BCD}"/>
              </a:ext>
            </a:extLst>
          </p:cNvPr>
          <p:cNvGrpSpPr/>
          <p:nvPr/>
        </p:nvGrpSpPr>
        <p:grpSpPr>
          <a:xfrm>
            <a:off x="8734623" y="911035"/>
            <a:ext cx="1156308" cy="576000"/>
            <a:chOff x="5780981" y="976052"/>
            <a:chExt cx="1156308" cy="576000"/>
          </a:xfrm>
        </p:grpSpPr>
        <p:sp>
          <p:nvSpPr>
            <p:cNvPr id="68" name="Rounded Rectangle 88">
              <a:extLst>
                <a:ext uri="{FF2B5EF4-FFF2-40B4-BE49-F238E27FC236}">
                  <a16:creationId xmlns:a16="http://schemas.microsoft.com/office/drawing/2014/main" id="{4DC66E03-37A4-C808-F975-C735CFE11B86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first medication.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056EB6A-30E3-7A5C-009F-141B650F4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4CEDD03-F92F-ECE7-A03B-35CD713C36B7}"/>
              </a:ext>
            </a:extLst>
          </p:cNvPr>
          <p:cNvGrpSpPr/>
          <p:nvPr/>
        </p:nvGrpSpPr>
        <p:grpSpPr>
          <a:xfrm>
            <a:off x="8732529" y="2971962"/>
            <a:ext cx="1158402" cy="576000"/>
            <a:chOff x="3600731" y="2931103"/>
            <a:chExt cx="1158402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57E30872-0E4E-7BC6-C2FA-B41E0D613707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Guides the first injection medication.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70612D7-1435-3561-1728-EE655170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4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Luo uusi asiakirja." ma:contentTypeScope="" ma:versionID="dc0b07978e9d34aead80f5cf525c47a1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aca98d1106c917c27f746f72116884c8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Kuvien tunnisteet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5171B-1060-42CB-9782-65684B412A21}">
  <ds:schemaRefs>
    <ds:schemaRef ds:uri="3ba0c5c5-7e56-42de-b0e7-a4e1f6d603bb"/>
    <ds:schemaRef ds:uri="8bbd4995-53b7-43e2-b62f-10947586ac31"/>
    <ds:schemaRef ds:uri="e17d68e7-3aed-405b-8ea4-7d85968b99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DDCE4F-3826-442E-BC14-C58457A271D9}"/>
</file>

<file path=docMetadata/LabelInfo.xml><?xml version="1.0" encoding="utf-8"?>
<clbl:labelList xmlns:clbl="http://schemas.microsoft.com/office/2020/mipLabelMetadata">
  <clbl:label id="{e1f00f39-6041-45b0-b309-e0210d8b32af}" enabled="0" method="" siteId="{e1f00f39-6041-45b0-b309-e0210d8b32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2039</Words>
  <Application>Microsoft Office PowerPoint</Application>
  <PresentationFormat>Laajakuva</PresentationFormat>
  <Paragraphs>326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SINTEF Lys</vt:lpstr>
      <vt:lpstr>1_SINTEF Lys</vt:lpstr>
      <vt:lpstr>Multiple sclerosis patient pathway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Vesinurm Märt</cp:lastModifiedBy>
  <cp:revision>7</cp:revision>
  <cp:lastPrinted>2025-03-11T14:07:34Z</cp:lastPrinted>
  <dcterms:created xsi:type="dcterms:W3CDTF">2023-10-26T12:36:45Z</dcterms:created>
  <dcterms:modified xsi:type="dcterms:W3CDTF">2025-08-07T08:08:49Z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