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15"/>
  </p:notesMasterIdLst>
  <p:sldIdLst>
    <p:sldId id="3948" r:id="rId7"/>
    <p:sldId id="3982" r:id="rId8"/>
    <p:sldId id="3975" r:id="rId9"/>
    <p:sldId id="3971" r:id="rId10"/>
    <p:sldId id="3986" r:id="rId11"/>
    <p:sldId id="3987" r:id="rId12"/>
    <p:sldId id="3981" r:id="rId13"/>
    <p:sldId id="3985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4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A963"/>
    <a:srgbClr val="7EC376"/>
    <a:srgbClr val="5B9BD5"/>
    <a:srgbClr val="A6C9E8"/>
    <a:srgbClr val="FFCCCC"/>
    <a:srgbClr val="9999FF"/>
    <a:srgbClr val="C8E6C9"/>
    <a:srgbClr val="FF99FF"/>
    <a:srgbClr val="4472C4"/>
    <a:srgbClr val="F7F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EE0B9F-3515-45EC-B3B8-7EE706999C6B}" v="14" dt="2025-08-05T15:26:00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03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" y="720"/>
      </p:cViewPr>
      <p:guideLst>
        <p:guide orient="horz" pos="3929"/>
        <p:guide pos="4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07.08.2025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/>
          </a:bodyPr>
          <a:lstStyle/>
          <a:p>
            <a:r>
              <a:rPr lang="en-GB" dirty="0"/>
              <a:t>Patient pathways in Finland </a:t>
            </a:r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5080" y="3332285"/>
            <a:ext cx="6703521" cy="211993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Märt Vesinurm, Aalto University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Aug 7,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v1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Type:		Patient pathway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Health condition:	All included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English</a:t>
            </a:r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BD6F90-5B64-D51A-F454-1B60984394C7}"/>
              </a:ext>
            </a:extLst>
          </p:cNvPr>
          <p:cNvSpPr txBox="1"/>
          <p:nvPr/>
        </p:nvSpPr>
        <p:spPr>
          <a:xfrm>
            <a:off x="731838" y="170113"/>
            <a:ext cx="14314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000" dirty="0"/>
              <a:t>Case study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54769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case study</a:t>
            </a:r>
          </a:p>
          <a:p>
            <a:r>
              <a:rPr lang="en-GB" sz="2000" dirty="0"/>
              <a:t>Visuals/Diagrams/Content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98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About the case study</a:t>
            </a:r>
            <a:endParaRPr lang="nb-NO" sz="4800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AFC8978-0103-B48E-9016-7856628B76A3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Context  </a:t>
            </a:r>
          </a:p>
          <a:p>
            <a:r>
              <a:rPr lang="en-GB" sz="2400" dirty="0"/>
              <a:t>Researchers involved </a:t>
            </a:r>
          </a:p>
          <a:p>
            <a:r>
              <a:rPr lang="en-GB" sz="2400" dirty="0"/>
              <a:t>Method</a:t>
            </a:r>
          </a:p>
          <a:p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38F242-BD30-7C22-EC1E-4AB8BEEBA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326A2-803E-E1C0-CA71-88F444C50F14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About the case study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5FF4F-C130-9E2C-182D-A0C34B541087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Context</a:t>
            </a:r>
          </a:p>
          <a:p>
            <a:pPr lvl="1"/>
            <a:r>
              <a:rPr lang="en-GB" dirty="0"/>
              <a:t>A survey study with n=23 healthcare professionals</a:t>
            </a:r>
          </a:p>
          <a:p>
            <a:pPr lvl="1"/>
            <a:r>
              <a:rPr lang="en-GB" dirty="0"/>
              <a:t>Where: all healthcare regions in Finland</a:t>
            </a:r>
          </a:p>
          <a:p>
            <a:pPr lvl="1"/>
            <a:r>
              <a:rPr lang="en-GB" dirty="0"/>
              <a:t>When: 2023-2024</a:t>
            </a:r>
          </a:p>
          <a:p>
            <a:endParaRPr lang="en-GB" dirty="0"/>
          </a:p>
          <a:p>
            <a:r>
              <a:rPr lang="en-GB" dirty="0"/>
              <a:t>Researchers involved</a:t>
            </a:r>
          </a:p>
          <a:p>
            <a:pPr lvl="1"/>
            <a:r>
              <a:rPr lang="en-GB" dirty="0"/>
              <a:t>Märt Vesinurm, Aalto University</a:t>
            </a:r>
          </a:p>
          <a:p>
            <a:endParaRPr lang="en-GB" dirty="0"/>
          </a:p>
          <a:p>
            <a:r>
              <a:rPr lang="en-GB" dirty="0"/>
              <a:t>Method</a:t>
            </a:r>
          </a:p>
          <a:p>
            <a:pPr lvl="1"/>
            <a:r>
              <a:rPr lang="en-GB" dirty="0"/>
              <a:t>Data collection: Survey</a:t>
            </a:r>
          </a:p>
          <a:p>
            <a:pPr lvl="1"/>
            <a:r>
              <a:rPr lang="en-GB" dirty="0"/>
              <a:t>Data analysis: Thematic and statistical analysis of survey responses</a:t>
            </a:r>
          </a:p>
        </p:txBody>
      </p:sp>
    </p:spTree>
    <p:extLst>
      <p:ext uri="{BB962C8B-B14F-4D97-AF65-F5344CB8AC3E}">
        <p14:creationId xmlns:p14="http://schemas.microsoft.com/office/powerpoint/2010/main" val="274617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4A595-D7A6-49A4-83C8-8BBD13E6CD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273E4BDB-AF79-9783-29A0-97C8BB8A1857}"/>
              </a:ext>
            </a:extLst>
          </p:cNvPr>
          <p:cNvSpPr txBox="1">
            <a:spLocks/>
          </p:cNvSpPr>
          <p:nvPr/>
        </p:nvSpPr>
        <p:spPr>
          <a:xfrm>
            <a:off x="1034040" y="2059574"/>
            <a:ext cx="10072256" cy="123536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Framework for patient pathway usability</a:t>
            </a:r>
          </a:p>
          <a:p>
            <a:r>
              <a:rPr lang="en-US" sz="4800" dirty="0"/>
              <a:t>and utilization assessment</a:t>
            </a:r>
            <a:endParaRPr lang="nb-NO" sz="4800" dirty="0"/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1D44D567-0B16-6FCE-CF3B-3F52ABE57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165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91C04-D6DE-E707-E5C0-B32B41E95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0672A41E-AAF7-579F-4558-FD21F38CB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pic>
        <p:nvPicPr>
          <p:cNvPr id="5" name="Kuva 4" descr="Kuva, joka sisältää kohteen teksti, kuvakaappaus, diagrammi, Fontti">
            <a:extLst>
              <a:ext uri="{FF2B5EF4-FFF2-40B4-BE49-F238E27FC236}">
                <a16:creationId xmlns:a16="http://schemas.microsoft.com/office/drawing/2014/main" id="{D0E0161C-6498-F312-14E0-9217390741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" y="0"/>
            <a:ext cx="11521440" cy="559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93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C05BE5-5F5C-B04D-F909-52804C2E2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5672456-4A19-506B-713F-CE43DA58F2B6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More information</a:t>
            </a:r>
            <a:endParaRPr lang="nb-NO" sz="4800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26C414F-33A7-31FD-0665-D4414EFB0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69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0A62EF-0E83-B540-1EA4-76B79FA11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CB60-4766-1AD0-0B81-14F8A391E80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Relevant publications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FD1ED-34D2-E346-CF17-CACAA71E1F89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Further details can be found here:</a:t>
            </a:r>
          </a:p>
          <a:p>
            <a:pPr marL="0" indent="0">
              <a:buNone/>
            </a:pPr>
            <a:r>
              <a:rPr lang="en-US" sz="2400" dirty="0"/>
              <a:t>Eklund, A., Vesinurm, M. and </a:t>
            </a:r>
            <a:r>
              <a:rPr lang="en-US" sz="2400" dirty="0" err="1"/>
              <a:t>Torkki</a:t>
            </a:r>
            <a:r>
              <a:rPr lang="en-US" sz="2400" dirty="0"/>
              <a:t>, P., 2024. Explorative study on the utilization of patient pathways in Finnish public healthcare.</a:t>
            </a:r>
            <a:endParaRPr kumimoji="0" lang="nb-NO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9335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Luo uusi asiakirja." ma:contentTypeScope="" ma:versionID="dc0b07978e9d34aead80f5cf525c47a1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aca98d1106c917c27f746f72116884c8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Kuvien tunnisteet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Sisältölaji"/>
        <xsd:element ref="dc:title" minOccurs="0" maxOccurs="1" ma:index="1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C5171B-1060-42CB-9782-65684B412A21}">
  <ds:schemaRefs>
    <ds:schemaRef ds:uri="3ba0c5c5-7e56-42de-b0e7-a4e1f6d603bb"/>
    <ds:schemaRef ds:uri="8bbd4995-53b7-43e2-b62f-10947586ac31"/>
    <ds:schemaRef ds:uri="e17d68e7-3aed-405b-8ea4-7d85968b997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C5F73B-D45E-4C45-A3AA-2D29A60B19CE}"/>
</file>

<file path=docMetadata/LabelInfo.xml><?xml version="1.0" encoding="utf-8"?>
<clbl:labelList xmlns:clbl="http://schemas.microsoft.com/office/2020/mipLabelMetadata">
  <clbl:label id="{e1f00f39-6041-45b0-b309-e0210d8b32af}" enabled="0" method="" siteId="{e1f00f39-6041-45b0-b309-e0210d8b32a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207</Words>
  <Application>Microsoft Office PowerPoint</Application>
  <PresentationFormat>Laajakuva</PresentationFormat>
  <Paragraphs>46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SINTEF Lys</vt:lpstr>
      <vt:lpstr>1_SINTEF Lys</vt:lpstr>
      <vt:lpstr>Patient pathways in Finland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Vesinurm Märt</cp:lastModifiedBy>
  <cp:revision>5</cp:revision>
  <cp:lastPrinted>2025-03-11T14:07:34Z</cp:lastPrinted>
  <dcterms:created xsi:type="dcterms:W3CDTF">2023-10-26T12:36:45Z</dcterms:created>
  <dcterms:modified xsi:type="dcterms:W3CDTF">2025-08-07T08:06:03Z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